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1"/>
  </p:notesMasterIdLst>
  <p:handoutMasterIdLst>
    <p:handoutMasterId r:id="rId112"/>
  </p:handoutMasterIdLst>
  <p:sldIdLst>
    <p:sldId id="467" r:id="rId5"/>
    <p:sldId id="276" r:id="rId6"/>
    <p:sldId id="288" r:id="rId7"/>
    <p:sldId id="277" r:id="rId8"/>
    <p:sldId id="289" r:id="rId9"/>
    <p:sldId id="290" r:id="rId10"/>
    <p:sldId id="294" r:id="rId11"/>
    <p:sldId id="295" r:id="rId12"/>
    <p:sldId id="460" r:id="rId13"/>
    <p:sldId id="505" r:id="rId14"/>
    <p:sldId id="457" r:id="rId15"/>
    <p:sldId id="471" r:id="rId16"/>
    <p:sldId id="468" r:id="rId17"/>
    <p:sldId id="501" r:id="rId18"/>
    <p:sldId id="458" r:id="rId19"/>
    <p:sldId id="472" r:id="rId20"/>
    <p:sldId id="469" r:id="rId21"/>
    <p:sldId id="502" r:id="rId22"/>
    <p:sldId id="459" r:id="rId23"/>
    <p:sldId id="473" r:id="rId24"/>
    <p:sldId id="470" r:id="rId25"/>
    <p:sldId id="503" r:id="rId26"/>
    <p:sldId id="504" r:id="rId27"/>
    <p:sldId id="506" r:id="rId28"/>
    <p:sldId id="478" r:id="rId29"/>
    <p:sldId id="484" r:id="rId30"/>
    <p:sldId id="474" r:id="rId31"/>
    <p:sldId id="475" r:id="rId32"/>
    <p:sldId id="476" r:id="rId33"/>
    <p:sldId id="480" r:id="rId34"/>
    <p:sldId id="481" r:id="rId35"/>
    <p:sldId id="482" r:id="rId36"/>
    <p:sldId id="485" r:id="rId37"/>
    <p:sldId id="486" r:id="rId38"/>
    <p:sldId id="487" r:id="rId39"/>
    <p:sldId id="488" r:id="rId40"/>
    <p:sldId id="489" r:id="rId41"/>
    <p:sldId id="490" r:id="rId42"/>
    <p:sldId id="491" r:id="rId43"/>
    <p:sldId id="492" r:id="rId44"/>
    <p:sldId id="493" r:id="rId45"/>
    <p:sldId id="494" r:id="rId46"/>
    <p:sldId id="495" r:id="rId47"/>
    <p:sldId id="497" r:id="rId48"/>
    <p:sldId id="498" r:id="rId49"/>
    <p:sldId id="499" r:id="rId50"/>
    <p:sldId id="297" r:id="rId51"/>
    <p:sldId id="298" r:id="rId52"/>
    <p:sldId id="300" r:id="rId53"/>
    <p:sldId id="301" r:id="rId54"/>
    <p:sldId id="305" r:id="rId55"/>
    <p:sldId id="302" r:id="rId56"/>
    <p:sldId id="303" r:id="rId57"/>
    <p:sldId id="304" r:id="rId58"/>
    <p:sldId id="461" r:id="rId59"/>
    <p:sldId id="307" r:id="rId60"/>
    <p:sldId id="308" r:id="rId61"/>
    <p:sldId id="309" r:id="rId62"/>
    <p:sldId id="310" r:id="rId63"/>
    <p:sldId id="311" r:id="rId64"/>
    <p:sldId id="312" r:id="rId65"/>
    <p:sldId id="313" r:id="rId66"/>
    <p:sldId id="314" r:id="rId67"/>
    <p:sldId id="315" r:id="rId68"/>
    <p:sldId id="462" r:id="rId69"/>
    <p:sldId id="463"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426" r:id="rId86"/>
    <p:sldId id="427" r:id="rId87"/>
    <p:sldId id="428" r:id="rId88"/>
    <p:sldId id="456" r:id="rId89"/>
    <p:sldId id="443" r:id="rId90"/>
    <p:sldId id="257" r:id="rId91"/>
    <p:sldId id="258" r:id="rId92"/>
    <p:sldId id="444" r:id="rId93"/>
    <p:sldId id="406" r:id="rId94"/>
    <p:sldId id="436" r:id="rId95"/>
    <p:sldId id="398" r:id="rId96"/>
    <p:sldId id="399" r:id="rId97"/>
    <p:sldId id="400" r:id="rId98"/>
    <p:sldId id="392" r:id="rId99"/>
    <p:sldId id="453" r:id="rId100"/>
    <p:sldId id="466" r:id="rId101"/>
    <p:sldId id="445" r:id="rId102"/>
    <p:sldId id="446" r:id="rId103"/>
    <p:sldId id="447" r:id="rId104"/>
    <p:sldId id="448" r:id="rId105"/>
    <p:sldId id="449" r:id="rId106"/>
    <p:sldId id="450" r:id="rId107"/>
    <p:sldId id="451" r:id="rId108"/>
    <p:sldId id="452" r:id="rId109"/>
    <p:sldId id="465"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864" userDrawn="1">
          <p15:clr>
            <a:srgbClr val="A4A3A4"/>
          </p15:clr>
        </p15:guide>
        <p15:guide id="3" pos="7512" userDrawn="1">
          <p15:clr>
            <a:srgbClr val="A4A3A4"/>
          </p15:clr>
        </p15:guide>
        <p15:guide id="4" pos="144" userDrawn="1">
          <p15:clr>
            <a:srgbClr val="A4A3A4"/>
          </p15:clr>
        </p15:guide>
        <p15:guide id="5" orient="horz" pos="624" userDrawn="1">
          <p15:clr>
            <a:srgbClr val="A4A3A4"/>
          </p15:clr>
        </p15:guide>
        <p15:guide id="6" orient="horz"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2" autoAdjust="0"/>
  </p:normalViewPr>
  <p:slideViewPr>
    <p:cSldViewPr snapToGrid="0" showGuides="1">
      <p:cViewPr varScale="1">
        <p:scale>
          <a:sx n="107" d="100"/>
          <a:sy n="107" d="100"/>
        </p:scale>
        <p:origin x="750" y="102"/>
      </p:cViewPr>
      <p:guideLst>
        <p:guide orient="horz" pos="2328"/>
        <p:guide pos="3864"/>
        <p:guide pos="7512"/>
        <p:guide pos="144"/>
        <p:guide orient="horz" pos="624"/>
        <p:guide orient="horz" pos="4056"/>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65D3EB-CBDD-4100-83B7-3BFE0A8F41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72B4595-A79D-4567-9FE1-DCF31A42B3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5C0719-993D-42E1-80ED-8F01056F36C2}" type="datetimeFigureOut">
              <a:rPr lang="en-US" smtClean="0"/>
              <a:t>11/13/2023</a:t>
            </a:fld>
            <a:endParaRPr lang="en-US" dirty="0"/>
          </a:p>
        </p:txBody>
      </p:sp>
      <p:sp>
        <p:nvSpPr>
          <p:cNvPr id="4" name="Footer Placeholder 3">
            <a:extLst>
              <a:ext uri="{FF2B5EF4-FFF2-40B4-BE49-F238E27FC236}">
                <a16:creationId xmlns:a16="http://schemas.microsoft.com/office/drawing/2014/main" id="{850E452F-E862-4273-987C-980229E53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3EE394C-9AD7-48EA-AB0F-18032A3E09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0421AD-3AC0-48CB-8727-BB447FD2264E}" type="slidenum">
              <a:rPr lang="en-US" smtClean="0"/>
              <a:t>‹#›</a:t>
            </a:fld>
            <a:endParaRPr lang="en-US" dirty="0"/>
          </a:p>
        </p:txBody>
      </p:sp>
    </p:spTree>
    <p:extLst>
      <p:ext uri="{BB962C8B-B14F-4D97-AF65-F5344CB8AC3E}">
        <p14:creationId xmlns:p14="http://schemas.microsoft.com/office/powerpoint/2010/main" val="326815982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3BC9C-6C58-464F-B94E-FD73C5FB016E}" type="datetimeFigureOut">
              <a:rPr lang="en-US" smtClean="0"/>
              <a:t>11/13/2023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DC36-8EFA-4378-9855-E019C55AC472}" type="slidenum">
              <a:rPr lang="en-US" smtClean="0"/>
              <a:t>‹#›</a:t>
            </a:fld>
            <a:endParaRPr lang="en-US" dirty="0"/>
          </a:p>
        </p:txBody>
      </p:sp>
    </p:spTree>
    <p:extLst>
      <p:ext uri="{BB962C8B-B14F-4D97-AF65-F5344CB8AC3E}">
        <p14:creationId xmlns:p14="http://schemas.microsoft.com/office/powerpoint/2010/main" val="187705363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a:t>
            </a:fld>
            <a:endParaRPr lang="en-US" dirty="0"/>
          </a:p>
        </p:txBody>
      </p:sp>
      <p:sp>
        <p:nvSpPr>
          <p:cNvPr id="6" name="Header Placeholder 5">
            <a:extLst>
              <a:ext uri="{FF2B5EF4-FFF2-40B4-BE49-F238E27FC236}">
                <a16:creationId xmlns:a16="http://schemas.microsoft.com/office/drawing/2014/main" id="{D281E242-6B60-4521-A87B-E26DA726C41D}"/>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701982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47</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723157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48</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563681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49</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113194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50</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752790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51</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618684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52</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804072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53</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703326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54</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597920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55</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003022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56</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336074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2</a:t>
            </a:fld>
            <a:endParaRPr lang="en-US" dirty="0"/>
          </a:p>
        </p:txBody>
      </p:sp>
      <p:sp>
        <p:nvSpPr>
          <p:cNvPr id="6" name="Header Placeholder 5">
            <a:extLst>
              <a:ext uri="{FF2B5EF4-FFF2-40B4-BE49-F238E27FC236}">
                <a16:creationId xmlns:a16="http://schemas.microsoft.com/office/drawing/2014/main" id="{38627486-139E-4614-B6FF-DFE71BE386E1}"/>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268654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57</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567096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58</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928485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59</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256274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60</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165704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61</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93153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62</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54700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63</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687307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64</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189790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67</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268057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68</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69170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3</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7306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69</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383453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70</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64691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71</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88991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72</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393477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73</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979219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74</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713516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75</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818006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76</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959046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77</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040837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78</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966530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4</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200471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79</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159998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80</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04332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81</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3667487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82</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968122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83</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133878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84</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625470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97</a:t>
            </a:fld>
            <a:endParaRPr lang="en-US" dirty="0"/>
          </a:p>
        </p:txBody>
      </p:sp>
      <p:sp>
        <p:nvSpPr>
          <p:cNvPr id="6" name="Header Placeholder 5">
            <a:extLst>
              <a:ext uri="{FF2B5EF4-FFF2-40B4-BE49-F238E27FC236}">
                <a16:creationId xmlns:a16="http://schemas.microsoft.com/office/drawing/2014/main" id="{187F49A2-2299-479C-9738-AA6416A6838B}"/>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035624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106</a:t>
            </a:fld>
            <a:endParaRPr lang="en-US" dirty="0"/>
          </a:p>
        </p:txBody>
      </p:sp>
      <p:sp>
        <p:nvSpPr>
          <p:cNvPr id="6" name="Header Placeholder 5">
            <a:extLst>
              <a:ext uri="{FF2B5EF4-FFF2-40B4-BE49-F238E27FC236}">
                <a16:creationId xmlns:a16="http://schemas.microsoft.com/office/drawing/2014/main" id="{187F49A2-2299-479C-9738-AA6416A6838B}"/>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577068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000350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81679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08976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8</a:t>
            </a:fld>
            <a:endParaRPr lang="en-US" dirty="0"/>
          </a:p>
        </p:txBody>
      </p:sp>
      <p:sp>
        <p:nvSpPr>
          <p:cNvPr id="6" name="Header Placeholder 5">
            <a:extLst>
              <a:ext uri="{FF2B5EF4-FFF2-40B4-BE49-F238E27FC236}">
                <a16:creationId xmlns:a16="http://schemas.microsoft.com/office/drawing/2014/main" id="{B2757ADA-11FC-45B5-A70A-1B80B74824D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28010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BE60DC36-8EFA-4378-9855-E019C55AC472}" type="slidenum">
              <a:rPr lang="en-US" smtClean="0"/>
              <a:t>15</a:t>
            </a:fld>
            <a:endParaRPr lang="en-US" dirty="0"/>
          </a:p>
        </p:txBody>
      </p:sp>
    </p:spTree>
    <p:extLst>
      <p:ext uri="{BB962C8B-B14F-4D97-AF65-F5344CB8AC3E}">
        <p14:creationId xmlns:p14="http://schemas.microsoft.com/office/powerpoint/2010/main" val="3669357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864C-44C4-4000-952D-01F31BFB3F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392E06-C914-467E-9D4F-BD763EDA2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BEFBAF-82E9-49AD-B2CF-7D154E024431}"/>
              </a:ext>
            </a:extLst>
          </p:cNvPr>
          <p:cNvSpPr>
            <a:spLocks noGrp="1"/>
          </p:cNvSpPr>
          <p:nvPr>
            <p:ph type="dt" sz="half" idx="10"/>
          </p:nvPr>
        </p:nvSpPr>
        <p:spPr/>
        <p:txBody>
          <a:bodyPr/>
          <a:lstStyle/>
          <a:p>
            <a:fld id="{F37F4394-124C-4330-866D-2318A7915C54}" type="datetime1">
              <a:rPr lang="en-US" smtClean="0"/>
              <a:t>11/13/2023</a:t>
            </a:fld>
            <a:endParaRPr lang="en-US" dirty="0"/>
          </a:p>
        </p:txBody>
      </p:sp>
      <p:sp>
        <p:nvSpPr>
          <p:cNvPr id="5" name="Footer Placeholder 4">
            <a:extLst>
              <a:ext uri="{FF2B5EF4-FFF2-40B4-BE49-F238E27FC236}">
                <a16:creationId xmlns:a16="http://schemas.microsoft.com/office/drawing/2014/main" id="{5AD8006A-94B1-44F7-972D-56767EDE3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E7BFAB-D84B-45E1-A0BD-2516AC14F8AC}"/>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48564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B869-BFB2-4C20-8AB1-46704BB3D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F007DB-4F12-4428-9C48-5120DF070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A8DA-0E31-4CA6-BBFC-2467AAD1D30B}"/>
              </a:ext>
            </a:extLst>
          </p:cNvPr>
          <p:cNvSpPr>
            <a:spLocks noGrp="1"/>
          </p:cNvSpPr>
          <p:nvPr>
            <p:ph type="dt" sz="half" idx="10"/>
          </p:nvPr>
        </p:nvSpPr>
        <p:spPr/>
        <p:txBody>
          <a:bodyPr/>
          <a:lstStyle/>
          <a:p>
            <a:fld id="{6A44FBE2-66B8-4577-B814-707FD8057F0A}" type="datetime1">
              <a:rPr lang="en-US" smtClean="0"/>
              <a:t>11/13/2023</a:t>
            </a:fld>
            <a:endParaRPr lang="en-US" dirty="0"/>
          </a:p>
        </p:txBody>
      </p:sp>
      <p:sp>
        <p:nvSpPr>
          <p:cNvPr id="5" name="Footer Placeholder 4">
            <a:extLst>
              <a:ext uri="{FF2B5EF4-FFF2-40B4-BE49-F238E27FC236}">
                <a16:creationId xmlns:a16="http://schemas.microsoft.com/office/drawing/2014/main" id="{064974BD-9845-459A-9AAA-12731E2507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A71B0A-FDFB-4B2C-A9EC-2334C590013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93140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B5D73-1652-4A8E-B5A3-101523D729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B7FB99-7425-444D-B602-01B672BCE8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EA9C5-552A-48A1-AB54-ED54209B3B48}"/>
              </a:ext>
            </a:extLst>
          </p:cNvPr>
          <p:cNvSpPr>
            <a:spLocks noGrp="1"/>
          </p:cNvSpPr>
          <p:nvPr>
            <p:ph type="dt" sz="half" idx="10"/>
          </p:nvPr>
        </p:nvSpPr>
        <p:spPr/>
        <p:txBody>
          <a:bodyPr/>
          <a:lstStyle/>
          <a:p>
            <a:fld id="{87C29CC6-D4CB-4FD9-B917-B69392423DC5}" type="datetime1">
              <a:rPr lang="en-US" smtClean="0"/>
              <a:t>11/13/2023</a:t>
            </a:fld>
            <a:endParaRPr lang="en-US" dirty="0"/>
          </a:p>
        </p:txBody>
      </p:sp>
      <p:sp>
        <p:nvSpPr>
          <p:cNvPr id="5" name="Footer Placeholder 4">
            <a:extLst>
              <a:ext uri="{FF2B5EF4-FFF2-40B4-BE49-F238E27FC236}">
                <a16:creationId xmlns:a16="http://schemas.microsoft.com/office/drawing/2014/main" id="{1A83AAA3-4155-48FB-8F00-16DBE0C9C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694EAE-CB3C-4DEF-A66D-583C7AAC92D8}"/>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74680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7FBE-061D-452C-A8A6-213063CFD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A3535-1708-499D-B5D2-7D8F9FD18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06063-A112-49AB-80C8-504D99ECD771}"/>
              </a:ext>
            </a:extLst>
          </p:cNvPr>
          <p:cNvSpPr>
            <a:spLocks noGrp="1"/>
          </p:cNvSpPr>
          <p:nvPr>
            <p:ph type="dt" sz="half" idx="10"/>
          </p:nvPr>
        </p:nvSpPr>
        <p:spPr/>
        <p:txBody>
          <a:bodyPr/>
          <a:lstStyle/>
          <a:p>
            <a:fld id="{84695073-914A-4A42-923B-7191A1CF1AB1}" type="datetime1">
              <a:rPr lang="en-US" smtClean="0"/>
              <a:t>11/13/2023</a:t>
            </a:fld>
            <a:endParaRPr lang="en-US" dirty="0"/>
          </a:p>
        </p:txBody>
      </p:sp>
      <p:sp>
        <p:nvSpPr>
          <p:cNvPr id="5" name="Footer Placeholder 4">
            <a:extLst>
              <a:ext uri="{FF2B5EF4-FFF2-40B4-BE49-F238E27FC236}">
                <a16:creationId xmlns:a16="http://schemas.microsoft.com/office/drawing/2014/main" id="{6344C8D5-F898-4318-A76D-1FBD873291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76EC76-E8E8-4FFA-B671-7FA2F3EF5DEF}"/>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78928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CABF-E3C1-431A-A69C-D4881CC43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584226-69DA-4211-B2C8-C29FD05A4A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F82DB-B518-40FD-8A66-44B874C055FB}"/>
              </a:ext>
            </a:extLst>
          </p:cNvPr>
          <p:cNvSpPr>
            <a:spLocks noGrp="1"/>
          </p:cNvSpPr>
          <p:nvPr>
            <p:ph type="dt" sz="half" idx="10"/>
          </p:nvPr>
        </p:nvSpPr>
        <p:spPr/>
        <p:txBody>
          <a:bodyPr/>
          <a:lstStyle/>
          <a:p>
            <a:fld id="{9A2E4817-AA22-465E-9C0A-EA6436459E87}" type="datetime1">
              <a:rPr lang="en-US" smtClean="0"/>
              <a:t>11/13/2023</a:t>
            </a:fld>
            <a:endParaRPr lang="en-US" dirty="0"/>
          </a:p>
        </p:txBody>
      </p:sp>
      <p:sp>
        <p:nvSpPr>
          <p:cNvPr id="5" name="Footer Placeholder 4">
            <a:extLst>
              <a:ext uri="{FF2B5EF4-FFF2-40B4-BE49-F238E27FC236}">
                <a16:creationId xmlns:a16="http://schemas.microsoft.com/office/drawing/2014/main" id="{FCC1CCEE-725F-4745-837B-87EFB70E71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61522A-E0E6-406B-BF30-A7C7A57294B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23004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9BDC-6F21-4EF5-A8DD-E35E27EA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68D5F-2AB6-42D3-A54E-AB3E603251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5AB07F-D5F7-402A-AE4E-027BF1CA91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108EDC-3863-43B9-93C7-37465DC73B28}"/>
              </a:ext>
            </a:extLst>
          </p:cNvPr>
          <p:cNvSpPr>
            <a:spLocks noGrp="1"/>
          </p:cNvSpPr>
          <p:nvPr>
            <p:ph type="dt" sz="half" idx="10"/>
          </p:nvPr>
        </p:nvSpPr>
        <p:spPr/>
        <p:txBody>
          <a:bodyPr/>
          <a:lstStyle/>
          <a:p>
            <a:fld id="{FA4DA5D9-C319-4BBB-AFDA-ADBBAF41DD17}" type="datetime1">
              <a:rPr lang="en-US" smtClean="0"/>
              <a:t>11/13/2023</a:t>
            </a:fld>
            <a:endParaRPr lang="en-US" dirty="0"/>
          </a:p>
        </p:txBody>
      </p:sp>
      <p:sp>
        <p:nvSpPr>
          <p:cNvPr id="6" name="Footer Placeholder 5">
            <a:extLst>
              <a:ext uri="{FF2B5EF4-FFF2-40B4-BE49-F238E27FC236}">
                <a16:creationId xmlns:a16="http://schemas.microsoft.com/office/drawing/2014/main" id="{A777D452-958D-4159-A9A4-16DD29680A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9654B6-1460-48B9-AC7E-592F68BAB276}"/>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9740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C848-926A-4FD3-A311-A100A2662B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8ECD90-B4F0-4DFB-BB3D-F23102078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5A6C3A-033E-474B-AB97-D8291A04E7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32B928-3A23-4FCA-AD1F-E45A467B5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DC8376-6FC6-4A11-B0DB-9A148E9C00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80206F-8846-425C-A56E-16FFBA442014}"/>
              </a:ext>
            </a:extLst>
          </p:cNvPr>
          <p:cNvSpPr>
            <a:spLocks noGrp="1"/>
          </p:cNvSpPr>
          <p:nvPr>
            <p:ph type="dt" sz="half" idx="10"/>
          </p:nvPr>
        </p:nvSpPr>
        <p:spPr/>
        <p:txBody>
          <a:bodyPr/>
          <a:lstStyle/>
          <a:p>
            <a:fld id="{72015FF0-20C9-4EC4-9101-BF59BA60D004}" type="datetime1">
              <a:rPr lang="en-US" smtClean="0"/>
              <a:t>11/13/2023</a:t>
            </a:fld>
            <a:endParaRPr lang="en-US" dirty="0"/>
          </a:p>
        </p:txBody>
      </p:sp>
      <p:sp>
        <p:nvSpPr>
          <p:cNvPr id="8" name="Footer Placeholder 7">
            <a:extLst>
              <a:ext uri="{FF2B5EF4-FFF2-40B4-BE49-F238E27FC236}">
                <a16:creationId xmlns:a16="http://schemas.microsoft.com/office/drawing/2014/main" id="{6A45E89F-12CF-4561-A5F2-1E05783A306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EB4DFE4-927C-43B1-A061-5CB97FFB33B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46905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E367-8DA0-4655-BCBC-F4280D8642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EF9592-AA3C-4CF8-A5DB-4D010195A438}"/>
              </a:ext>
            </a:extLst>
          </p:cNvPr>
          <p:cNvSpPr>
            <a:spLocks noGrp="1"/>
          </p:cNvSpPr>
          <p:nvPr>
            <p:ph type="dt" sz="half" idx="10"/>
          </p:nvPr>
        </p:nvSpPr>
        <p:spPr/>
        <p:txBody>
          <a:bodyPr/>
          <a:lstStyle/>
          <a:p>
            <a:fld id="{DE4612CA-2031-4568-8824-3A990D6116BC}" type="datetime1">
              <a:rPr lang="en-US" smtClean="0"/>
              <a:t>11/13/2023</a:t>
            </a:fld>
            <a:endParaRPr lang="en-US" dirty="0"/>
          </a:p>
        </p:txBody>
      </p:sp>
      <p:sp>
        <p:nvSpPr>
          <p:cNvPr id="4" name="Footer Placeholder 3">
            <a:extLst>
              <a:ext uri="{FF2B5EF4-FFF2-40B4-BE49-F238E27FC236}">
                <a16:creationId xmlns:a16="http://schemas.microsoft.com/office/drawing/2014/main" id="{3C2C9377-F93E-4515-852A-26470775515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ED076D-476B-42BA-8795-14FE6C1E6974}"/>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62555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599B4-6AB2-4190-82B5-7667EE1E922A}"/>
              </a:ext>
            </a:extLst>
          </p:cNvPr>
          <p:cNvSpPr>
            <a:spLocks noGrp="1"/>
          </p:cNvSpPr>
          <p:nvPr>
            <p:ph type="dt" sz="half" idx="10"/>
          </p:nvPr>
        </p:nvSpPr>
        <p:spPr/>
        <p:txBody>
          <a:bodyPr/>
          <a:lstStyle/>
          <a:p>
            <a:fld id="{5C7EA4D3-619A-4780-9286-C18E090F7700}" type="datetime1">
              <a:rPr lang="en-US" smtClean="0"/>
              <a:t>11/13/2023</a:t>
            </a:fld>
            <a:endParaRPr lang="en-US" dirty="0"/>
          </a:p>
        </p:txBody>
      </p:sp>
      <p:sp>
        <p:nvSpPr>
          <p:cNvPr id="3" name="Footer Placeholder 2">
            <a:extLst>
              <a:ext uri="{FF2B5EF4-FFF2-40B4-BE49-F238E27FC236}">
                <a16:creationId xmlns:a16="http://schemas.microsoft.com/office/drawing/2014/main" id="{1B8FBFB3-AD86-4E39-B8AE-B4EC145281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A4AF55-C114-4B60-9A20-56B00A11B3BF}"/>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05820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3DA1-5CB8-405D-9613-8A9B7BC56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42BB15-A24D-42E9-9CAE-BB82722630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F0849D-D3C3-462A-9751-4EAB0B914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0DD20-7A20-4574-98A4-427795876739}"/>
              </a:ext>
            </a:extLst>
          </p:cNvPr>
          <p:cNvSpPr>
            <a:spLocks noGrp="1"/>
          </p:cNvSpPr>
          <p:nvPr>
            <p:ph type="dt" sz="half" idx="10"/>
          </p:nvPr>
        </p:nvSpPr>
        <p:spPr/>
        <p:txBody>
          <a:bodyPr/>
          <a:lstStyle/>
          <a:p>
            <a:fld id="{DE89AE8E-7523-4BF7-AA36-EAD68AB3BD7F}" type="datetime1">
              <a:rPr lang="en-US" smtClean="0"/>
              <a:t>11/13/2023</a:t>
            </a:fld>
            <a:endParaRPr lang="en-US" dirty="0"/>
          </a:p>
        </p:txBody>
      </p:sp>
      <p:sp>
        <p:nvSpPr>
          <p:cNvPr id="6" name="Footer Placeholder 5">
            <a:extLst>
              <a:ext uri="{FF2B5EF4-FFF2-40B4-BE49-F238E27FC236}">
                <a16:creationId xmlns:a16="http://schemas.microsoft.com/office/drawing/2014/main" id="{54D0ED2B-71C4-421A-9DB0-676E00C10B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C4572A-ADFC-4C53-BCA2-42BDF693BC4D}"/>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23095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5C67-EEEC-4AB0-9653-0F80D6B10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D50D6D-5277-4324-AF23-5FAF00783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5275657-2BF9-4761-96B6-50EE3CFCF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3C3F7B-A4C8-4F9D-8165-BC5186EA0929}"/>
              </a:ext>
            </a:extLst>
          </p:cNvPr>
          <p:cNvSpPr>
            <a:spLocks noGrp="1"/>
          </p:cNvSpPr>
          <p:nvPr>
            <p:ph type="dt" sz="half" idx="10"/>
          </p:nvPr>
        </p:nvSpPr>
        <p:spPr/>
        <p:txBody>
          <a:bodyPr/>
          <a:lstStyle/>
          <a:p>
            <a:fld id="{7A654E92-806F-46D4-AA61-05B9563C26EF}" type="datetime1">
              <a:rPr lang="en-US" smtClean="0"/>
              <a:t>11/13/2023</a:t>
            </a:fld>
            <a:endParaRPr lang="en-US" dirty="0"/>
          </a:p>
        </p:txBody>
      </p:sp>
      <p:sp>
        <p:nvSpPr>
          <p:cNvPr id="6" name="Footer Placeholder 5">
            <a:extLst>
              <a:ext uri="{FF2B5EF4-FFF2-40B4-BE49-F238E27FC236}">
                <a16:creationId xmlns:a16="http://schemas.microsoft.com/office/drawing/2014/main" id="{DE696EA5-2FA2-464D-982F-C53E6426A8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11B398-191B-4AB1-86ED-00D0046EACF5}"/>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58660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3445CA-54C1-4DDE-A216-DD2414E3F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6395A-6879-4E93-B24E-067F88AC1D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0FF5B-A6A6-4F0F-AA5D-3F0F69A43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1B4D7-6689-44D2-BB2C-386416A929CC}" type="datetime1">
              <a:rPr lang="en-US" smtClean="0"/>
              <a:t>11/13/2023</a:t>
            </a:fld>
            <a:endParaRPr lang="en-US" dirty="0"/>
          </a:p>
        </p:txBody>
      </p:sp>
      <p:sp>
        <p:nvSpPr>
          <p:cNvPr id="5" name="Footer Placeholder 4">
            <a:extLst>
              <a:ext uri="{FF2B5EF4-FFF2-40B4-BE49-F238E27FC236}">
                <a16:creationId xmlns:a16="http://schemas.microsoft.com/office/drawing/2014/main" id="{FA798FAA-76CC-42EF-8BE0-466A41BBA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149FF02-6890-4E10-B958-1097AD32C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EDF93-2BFD-41CA-ABC7-B039102F3792}" type="slidenum">
              <a:rPr lang="en-US" smtClean="0"/>
              <a:t>‹#›</a:t>
            </a:fld>
            <a:endParaRPr lang="en-US" dirty="0"/>
          </a:p>
        </p:txBody>
      </p:sp>
    </p:spTree>
    <p:extLst>
      <p:ext uri="{BB962C8B-B14F-4D97-AF65-F5344CB8AC3E}">
        <p14:creationId xmlns:p14="http://schemas.microsoft.com/office/powerpoint/2010/main" val="2603789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E87470-B8A4-4C7C-9184-B9083B94D42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0281032" y="0"/>
            <a:ext cx="1910968" cy="426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C4300AEF-1595-4419-801B-6E36A33BB8CF}"/>
              </a:ext>
            </a:extLst>
          </p:cNvPr>
          <p:cNvSpPr>
            <a:spLocks noGrp="1"/>
          </p:cNvSpPr>
          <p:nvPr>
            <p:ph type="ctrTitle"/>
          </p:nvPr>
        </p:nvSpPr>
        <p:spPr>
          <a:xfrm>
            <a:off x="1328017" y="1999122"/>
            <a:ext cx="9144000" cy="4431983"/>
          </a:xfrm>
          <a:noFill/>
        </p:spPr>
        <p:txBody>
          <a:bodyPr lIns="0" tIns="0" rIns="0" bIns="0" anchor="t">
            <a:spAutoFit/>
          </a:bodyPr>
          <a:lstStyle/>
          <a:p>
            <a:r>
              <a:rPr lang="en-US" sz="6000" b="1" dirty="0">
                <a:solidFill>
                  <a:schemeClr val="bg1"/>
                </a:solidFill>
              </a:rPr>
              <a:t>NCDOT Delay Associated with Various Impacts, Including PNG Relocation</a:t>
            </a:r>
            <a:br>
              <a:rPr lang="en-US" dirty="0">
                <a:solidFill>
                  <a:schemeClr val="bg1"/>
                </a:solidFill>
              </a:rPr>
            </a:br>
            <a:r>
              <a:rPr lang="en-US" sz="4000" dirty="0">
                <a:solidFill>
                  <a:schemeClr val="bg1"/>
                </a:solidFill>
              </a:rPr>
              <a:t>R-2247EB I-74 Interchange at US 52 NOI# 1 Claim</a:t>
            </a:r>
            <a:endParaRPr lang="en-US" dirty="0">
              <a:solidFill>
                <a:schemeClr val="bg1"/>
              </a:solidFill>
            </a:endParaRPr>
          </a:p>
        </p:txBody>
      </p:sp>
      <p:sp>
        <p:nvSpPr>
          <p:cNvPr id="4" name="Diamond 3">
            <a:extLst>
              <a:ext uri="{FF2B5EF4-FFF2-40B4-BE49-F238E27FC236}">
                <a16:creationId xmlns:a16="http://schemas.microsoft.com/office/drawing/2014/main" id="{1C59176D-59A8-4C02-B448-EE01232FB3E7}"/>
              </a:ext>
              <a:ext uri="{C183D7F6-B498-43B3-948B-1728B52AA6E4}">
                <adec:decorative xmlns:adec="http://schemas.microsoft.com/office/drawing/2017/decorative" val="1"/>
              </a:ext>
            </a:extLst>
          </p:cNvPr>
          <p:cNvSpPr/>
          <p:nvPr/>
        </p:nvSpPr>
        <p:spPr>
          <a:xfrm>
            <a:off x="4792319" y="-608242"/>
            <a:ext cx="2607364" cy="2607364"/>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iamond 4">
            <a:extLst>
              <a:ext uri="{FF2B5EF4-FFF2-40B4-BE49-F238E27FC236}">
                <a16:creationId xmlns:a16="http://schemas.microsoft.com/office/drawing/2014/main" id="{A50B1817-3C7F-41BC-8557-7A00C928EE16}"/>
              </a:ext>
              <a:ext uri="{C183D7F6-B498-43B3-948B-1728B52AA6E4}">
                <adec:decorative xmlns:adec="http://schemas.microsoft.com/office/drawing/2017/decorative" val="1"/>
              </a:ext>
            </a:extLst>
          </p:cNvPr>
          <p:cNvSpPr/>
          <p:nvPr/>
        </p:nvSpPr>
        <p:spPr>
          <a:xfrm>
            <a:off x="4325258" y="-1770743"/>
            <a:ext cx="3541486" cy="3541486"/>
          </a:xfrm>
          <a:prstGeom prst="diamond">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descr="Icon of chart. ">
            <a:extLst>
              <a:ext uri="{FF2B5EF4-FFF2-40B4-BE49-F238E27FC236}">
                <a16:creationId xmlns:a16="http://schemas.microsoft.com/office/drawing/2014/main" id="{B95DF07A-CE7E-4D89-9AA0-25F4FFF3B9C7}"/>
              </a:ext>
            </a:extLst>
          </p:cNvPr>
          <p:cNvGrpSpPr/>
          <p:nvPr/>
        </p:nvGrpSpPr>
        <p:grpSpPr>
          <a:xfrm>
            <a:off x="11425567" y="6228795"/>
            <a:ext cx="489958" cy="492680"/>
            <a:chOff x="2025650" y="4786313"/>
            <a:chExt cx="285750" cy="287338"/>
          </a:xfrm>
          <a:solidFill>
            <a:schemeClr val="bg1"/>
          </a:solidFill>
        </p:grpSpPr>
        <p:sp>
          <p:nvSpPr>
            <p:cNvPr id="8" name="Freeform 565">
              <a:extLst>
                <a:ext uri="{FF2B5EF4-FFF2-40B4-BE49-F238E27FC236}">
                  <a16:creationId xmlns:a16="http://schemas.microsoft.com/office/drawing/2014/main" id="{548FC78B-EF83-4185-A63D-1A5A85640B62}"/>
                </a:ext>
              </a:extLst>
            </p:cNvPr>
            <p:cNvSpPr>
              <a:spLocks noEditPoints="1"/>
            </p:cNvSpPr>
            <p:nvPr/>
          </p:nvSpPr>
          <p:spPr bwMode="auto">
            <a:xfrm>
              <a:off x="2025650" y="4786313"/>
              <a:ext cx="285750" cy="287338"/>
            </a:xfrm>
            <a:custGeom>
              <a:avLst/>
              <a:gdLst>
                <a:gd name="T0" fmla="*/ 812 w 903"/>
                <a:gd name="T1" fmla="*/ 500 h 903"/>
                <a:gd name="T2" fmla="*/ 810 w 903"/>
                <a:gd name="T3" fmla="*/ 505 h 903"/>
                <a:gd name="T4" fmla="*/ 806 w 903"/>
                <a:gd name="T5" fmla="*/ 509 h 903"/>
                <a:gd name="T6" fmla="*/ 800 w 903"/>
                <a:gd name="T7" fmla="*/ 511 h 903"/>
                <a:gd name="T8" fmla="*/ 105 w 903"/>
                <a:gd name="T9" fmla="*/ 511 h 903"/>
                <a:gd name="T10" fmla="*/ 99 w 903"/>
                <a:gd name="T11" fmla="*/ 510 h 903"/>
                <a:gd name="T12" fmla="*/ 95 w 903"/>
                <a:gd name="T13" fmla="*/ 507 h 903"/>
                <a:gd name="T14" fmla="*/ 92 w 903"/>
                <a:gd name="T15" fmla="*/ 502 h 903"/>
                <a:gd name="T16" fmla="*/ 90 w 903"/>
                <a:gd name="T17" fmla="*/ 496 h 903"/>
                <a:gd name="T18" fmla="*/ 90 w 903"/>
                <a:gd name="T19" fmla="*/ 105 h 903"/>
                <a:gd name="T20" fmla="*/ 92 w 903"/>
                <a:gd name="T21" fmla="*/ 100 h 903"/>
                <a:gd name="T22" fmla="*/ 95 w 903"/>
                <a:gd name="T23" fmla="*/ 94 h 903"/>
                <a:gd name="T24" fmla="*/ 99 w 903"/>
                <a:gd name="T25" fmla="*/ 91 h 903"/>
                <a:gd name="T26" fmla="*/ 105 w 903"/>
                <a:gd name="T27" fmla="*/ 90 h 903"/>
                <a:gd name="T28" fmla="*/ 800 w 903"/>
                <a:gd name="T29" fmla="*/ 90 h 903"/>
                <a:gd name="T30" fmla="*/ 806 w 903"/>
                <a:gd name="T31" fmla="*/ 92 h 903"/>
                <a:gd name="T32" fmla="*/ 810 w 903"/>
                <a:gd name="T33" fmla="*/ 96 h 903"/>
                <a:gd name="T34" fmla="*/ 812 w 903"/>
                <a:gd name="T35" fmla="*/ 102 h 903"/>
                <a:gd name="T36" fmla="*/ 813 w 903"/>
                <a:gd name="T37" fmla="*/ 496 h 903"/>
                <a:gd name="T38" fmla="*/ 15 w 903"/>
                <a:gd name="T39" fmla="*/ 0 h 903"/>
                <a:gd name="T40" fmla="*/ 9 w 903"/>
                <a:gd name="T41" fmla="*/ 1 h 903"/>
                <a:gd name="T42" fmla="*/ 5 w 903"/>
                <a:gd name="T43" fmla="*/ 4 h 903"/>
                <a:gd name="T44" fmla="*/ 1 w 903"/>
                <a:gd name="T45" fmla="*/ 8 h 903"/>
                <a:gd name="T46" fmla="*/ 0 w 903"/>
                <a:gd name="T47" fmla="*/ 15 h 903"/>
                <a:gd name="T48" fmla="*/ 0 w 903"/>
                <a:gd name="T49" fmla="*/ 590 h 903"/>
                <a:gd name="T50" fmla="*/ 2 w 903"/>
                <a:gd name="T51" fmla="*/ 595 h 903"/>
                <a:gd name="T52" fmla="*/ 7 w 903"/>
                <a:gd name="T53" fmla="*/ 599 h 903"/>
                <a:gd name="T54" fmla="*/ 12 w 903"/>
                <a:gd name="T55" fmla="*/ 602 h 903"/>
                <a:gd name="T56" fmla="*/ 437 w 903"/>
                <a:gd name="T57" fmla="*/ 602 h 903"/>
                <a:gd name="T58" fmla="*/ 260 w 903"/>
                <a:gd name="T59" fmla="*/ 877 h 903"/>
                <a:gd name="T60" fmla="*/ 257 w 903"/>
                <a:gd name="T61" fmla="*/ 883 h 903"/>
                <a:gd name="T62" fmla="*/ 256 w 903"/>
                <a:gd name="T63" fmla="*/ 888 h 903"/>
                <a:gd name="T64" fmla="*/ 257 w 903"/>
                <a:gd name="T65" fmla="*/ 893 h 903"/>
                <a:gd name="T66" fmla="*/ 260 w 903"/>
                <a:gd name="T67" fmla="*/ 899 h 903"/>
                <a:gd name="T68" fmla="*/ 265 w 903"/>
                <a:gd name="T69" fmla="*/ 902 h 903"/>
                <a:gd name="T70" fmla="*/ 271 w 903"/>
                <a:gd name="T71" fmla="*/ 903 h 903"/>
                <a:gd name="T72" fmla="*/ 277 w 903"/>
                <a:gd name="T73" fmla="*/ 902 h 903"/>
                <a:gd name="T74" fmla="*/ 281 w 903"/>
                <a:gd name="T75" fmla="*/ 899 h 903"/>
                <a:gd name="T76" fmla="*/ 621 w 903"/>
                <a:gd name="T77" fmla="*/ 899 h 903"/>
                <a:gd name="T78" fmla="*/ 627 w 903"/>
                <a:gd name="T79" fmla="*/ 902 h 903"/>
                <a:gd name="T80" fmla="*/ 632 w 903"/>
                <a:gd name="T81" fmla="*/ 903 h 903"/>
                <a:gd name="T82" fmla="*/ 637 w 903"/>
                <a:gd name="T83" fmla="*/ 902 h 903"/>
                <a:gd name="T84" fmla="*/ 643 w 903"/>
                <a:gd name="T85" fmla="*/ 899 h 903"/>
                <a:gd name="T86" fmla="*/ 646 w 903"/>
                <a:gd name="T87" fmla="*/ 893 h 903"/>
                <a:gd name="T88" fmla="*/ 647 w 903"/>
                <a:gd name="T89" fmla="*/ 888 h 903"/>
                <a:gd name="T90" fmla="*/ 646 w 903"/>
                <a:gd name="T91" fmla="*/ 883 h 903"/>
                <a:gd name="T92" fmla="*/ 643 w 903"/>
                <a:gd name="T93" fmla="*/ 877 h 903"/>
                <a:gd name="T94" fmla="*/ 467 w 903"/>
                <a:gd name="T95" fmla="*/ 602 h 903"/>
                <a:gd name="T96" fmla="*/ 892 w 903"/>
                <a:gd name="T97" fmla="*/ 602 h 903"/>
                <a:gd name="T98" fmla="*/ 897 w 903"/>
                <a:gd name="T99" fmla="*/ 599 h 903"/>
                <a:gd name="T100" fmla="*/ 900 w 903"/>
                <a:gd name="T101" fmla="*/ 595 h 903"/>
                <a:gd name="T102" fmla="*/ 902 w 903"/>
                <a:gd name="T103" fmla="*/ 590 h 903"/>
                <a:gd name="T104" fmla="*/ 903 w 903"/>
                <a:gd name="T105" fmla="*/ 15 h 903"/>
                <a:gd name="T106" fmla="*/ 902 w 903"/>
                <a:gd name="T107" fmla="*/ 8 h 903"/>
                <a:gd name="T108" fmla="*/ 899 w 903"/>
                <a:gd name="T109" fmla="*/ 4 h 903"/>
                <a:gd name="T110" fmla="*/ 894 w 903"/>
                <a:gd name="T111" fmla="*/ 1 h 903"/>
                <a:gd name="T112" fmla="*/ 888 w 903"/>
                <a:gd name="T11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3" h="903">
                  <a:moveTo>
                    <a:pt x="813" y="496"/>
                  </a:moveTo>
                  <a:lnTo>
                    <a:pt x="812" y="500"/>
                  </a:lnTo>
                  <a:lnTo>
                    <a:pt x="811" y="502"/>
                  </a:lnTo>
                  <a:lnTo>
                    <a:pt x="810" y="505"/>
                  </a:lnTo>
                  <a:lnTo>
                    <a:pt x="808" y="507"/>
                  </a:lnTo>
                  <a:lnTo>
                    <a:pt x="806" y="509"/>
                  </a:lnTo>
                  <a:lnTo>
                    <a:pt x="804" y="510"/>
                  </a:lnTo>
                  <a:lnTo>
                    <a:pt x="800" y="511"/>
                  </a:lnTo>
                  <a:lnTo>
                    <a:pt x="797" y="511"/>
                  </a:lnTo>
                  <a:lnTo>
                    <a:pt x="105" y="511"/>
                  </a:lnTo>
                  <a:lnTo>
                    <a:pt x="102" y="511"/>
                  </a:lnTo>
                  <a:lnTo>
                    <a:pt x="99" y="510"/>
                  </a:lnTo>
                  <a:lnTo>
                    <a:pt x="97" y="509"/>
                  </a:lnTo>
                  <a:lnTo>
                    <a:pt x="95" y="507"/>
                  </a:lnTo>
                  <a:lnTo>
                    <a:pt x="93" y="505"/>
                  </a:lnTo>
                  <a:lnTo>
                    <a:pt x="92" y="502"/>
                  </a:lnTo>
                  <a:lnTo>
                    <a:pt x="90" y="500"/>
                  </a:lnTo>
                  <a:lnTo>
                    <a:pt x="90" y="496"/>
                  </a:lnTo>
                  <a:lnTo>
                    <a:pt x="90" y="316"/>
                  </a:lnTo>
                  <a:lnTo>
                    <a:pt x="90" y="105"/>
                  </a:lnTo>
                  <a:lnTo>
                    <a:pt x="90" y="102"/>
                  </a:lnTo>
                  <a:lnTo>
                    <a:pt x="92" y="100"/>
                  </a:lnTo>
                  <a:lnTo>
                    <a:pt x="93" y="96"/>
                  </a:lnTo>
                  <a:lnTo>
                    <a:pt x="95" y="94"/>
                  </a:lnTo>
                  <a:lnTo>
                    <a:pt x="97" y="92"/>
                  </a:lnTo>
                  <a:lnTo>
                    <a:pt x="99" y="91"/>
                  </a:lnTo>
                  <a:lnTo>
                    <a:pt x="102" y="90"/>
                  </a:lnTo>
                  <a:lnTo>
                    <a:pt x="105" y="90"/>
                  </a:lnTo>
                  <a:lnTo>
                    <a:pt x="798" y="90"/>
                  </a:lnTo>
                  <a:lnTo>
                    <a:pt x="800" y="90"/>
                  </a:lnTo>
                  <a:lnTo>
                    <a:pt x="804" y="91"/>
                  </a:lnTo>
                  <a:lnTo>
                    <a:pt x="806" y="92"/>
                  </a:lnTo>
                  <a:lnTo>
                    <a:pt x="808" y="94"/>
                  </a:lnTo>
                  <a:lnTo>
                    <a:pt x="810" y="96"/>
                  </a:lnTo>
                  <a:lnTo>
                    <a:pt x="811" y="100"/>
                  </a:lnTo>
                  <a:lnTo>
                    <a:pt x="812" y="102"/>
                  </a:lnTo>
                  <a:lnTo>
                    <a:pt x="813" y="105"/>
                  </a:lnTo>
                  <a:lnTo>
                    <a:pt x="813" y="496"/>
                  </a:lnTo>
                  <a:close/>
                  <a:moveTo>
                    <a:pt x="888" y="0"/>
                  </a:moveTo>
                  <a:lnTo>
                    <a:pt x="15" y="0"/>
                  </a:lnTo>
                  <a:lnTo>
                    <a:pt x="12" y="0"/>
                  </a:lnTo>
                  <a:lnTo>
                    <a:pt x="9" y="1"/>
                  </a:lnTo>
                  <a:lnTo>
                    <a:pt x="7" y="2"/>
                  </a:lnTo>
                  <a:lnTo>
                    <a:pt x="5" y="4"/>
                  </a:lnTo>
                  <a:lnTo>
                    <a:pt x="2" y="6"/>
                  </a:lnTo>
                  <a:lnTo>
                    <a:pt x="1" y="8"/>
                  </a:lnTo>
                  <a:lnTo>
                    <a:pt x="0" y="12"/>
                  </a:lnTo>
                  <a:lnTo>
                    <a:pt x="0" y="15"/>
                  </a:lnTo>
                  <a:lnTo>
                    <a:pt x="0" y="587"/>
                  </a:lnTo>
                  <a:lnTo>
                    <a:pt x="0" y="590"/>
                  </a:lnTo>
                  <a:lnTo>
                    <a:pt x="1" y="593"/>
                  </a:lnTo>
                  <a:lnTo>
                    <a:pt x="2" y="595"/>
                  </a:lnTo>
                  <a:lnTo>
                    <a:pt x="5" y="597"/>
                  </a:lnTo>
                  <a:lnTo>
                    <a:pt x="7" y="599"/>
                  </a:lnTo>
                  <a:lnTo>
                    <a:pt x="9" y="601"/>
                  </a:lnTo>
                  <a:lnTo>
                    <a:pt x="12" y="602"/>
                  </a:lnTo>
                  <a:lnTo>
                    <a:pt x="15" y="602"/>
                  </a:lnTo>
                  <a:lnTo>
                    <a:pt x="437" y="602"/>
                  </a:lnTo>
                  <a:lnTo>
                    <a:pt x="437" y="701"/>
                  </a:lnTo>
                  <a:lnTo>
                    <a:pt x="260" y="877"/>
                  </a:lnTo>
                  <a:lnTo>
                    <a:pt x="259" y="879"/>
                  </a:lnTo>
                  <a:lnTo>
                    <a:pt x="257" y="883"/>
                  </a:lnTo>
                  <a:lnTo>
                    <a:pt x="256" y="885"/>
                  </a:lnTo>
                  <a:lnTo>
                    <a:pt x="256" y="888"/>
                  </a:lnTo>
                  <a:lnTo>
                    <a:pt x="256" y="891"/>
                  </a:lnTo>
                  <a:lnTo>
                    <a:pt x="257" y="893"/>
                  </a:lnTo>
                  <a:lnTo>
                    <a:pt x="259" y="897"/>
                  </a:lnTo>
                  <a:lnTo>
                    <a:pt x="260" y="899"/>
                  </a:lnTo>
                  <a:lnTo>
                    <a:pt x="263" y="901"/>
                  </a:lnTo>
                  <a:lnTo>
                    <a:pt x="265" y="902"/>
                  </a:lnTo>
                  <a:lnTo>
                    <a:pt x="268" y="903"/>
                  </a:lnTo>
                  <a:lnTo>
                    <a:pt x="271" y="903"/>
                  </a:lnTo>
                  <a:lnTo>
                    <a:pt x="274" y="903"/>
                  </a:lnTo>
                  <a:lnTo>
                    <a:pt x="277" y="902"/>
                  </a:lnTo>
                  <a:lnTo>
                    <a:pt x="279" y="901"/>
                  </a:lnTo>
                  <a:lnTo>
                    <a:pt x="281" y="899"/>
                  </a:lnTo>
                  <a:lnTo>
                    <a:pt x="452" y="728"/>
                  </a:lnTo>
                  <a:lnTo>
                    <a:pt x="621" y="899"/>
                  </a:lnTo>
                  <a:lnTo>
                    <a:pt x="623" y="901"/>
                  </a:lnTo>
                  <a:lnTo>
                    <a:pt x="627" y="902"/>
                  </a:lnTo>
                  <a:lnTo>
                    <a:pt x="629" y="903"/>
                  </a:lnTo>
                  <a:lnTo>
                    <a:pt x="632" y="903"/>
                  </a:lnTo>
                  <a:lnTo>
                    <a:pt x="635" y="903"/>
                  </a:lnTo>
                  <a:lnTo>
                    <a:pt x="637" y="902"/>
                  </a:lnTo>
                  <a:lnTo>
                    <a:pt x="641" y="901"/>
                  </a:lnTo>
                  <a:lnTo>
                    <a:pt x="643" y="899"/>
                  </a:lnTo>
                  <a:lnTo>
                    <a:pt x="645" y="897"/>
                  </a:lnTo>
                  <a:lnTo>
                    <a:pt x="646" y="893"/>
                  </a:lnTo>
                  <a:lnTo>
                    <a:pt x="647" y="891"/>
                  </a:lnTo>
                  <a:lnTo>
                    <a:pt x="647" y="888"/>
                  </a:lnTo>
                  <a:lnTo>
                    <a:pt x="647" y="885"/>
                  </a:lnTo>
                  <a:lnTo>
                    <a:pt x="646" y="883"/>
                  </a:lnTo>
                  <a:lnTo>
                    <a:pt x="645" y="879"/>
                  </a:lnTo>
                  <a:lnTo>
                    <a:pt x="643" y="877"/>
                  </a:lnTo>
                  <a:lnTo>
                    <a:pt x="467" y="701"/>
                  </a:lnTo>
                  <a:lnTo>
                    <a:pt x="467" y="602"/>
                  </a:lnTo>
                  <a:lnTo>
                    <a:pt x="888" y="602"/>
                  </a:lnTo>
                  <a:lnTo>
                    <a:pt x="892" y="602"/>
                  </a:lnTo>
                  <a:lnTo>
                    <a:pt x="894" y="601"/>
                  </a:lnTo>
                  <a:lnTo>
                    <a:pt x="897" y="599"/>
                  </a:lnTo>
                  <a:lnTo>
                    <a:pt x="899" y="597"/>
                  </a:lnTo>
                  <a:lnTo>
                    <a:pt x="900" y="595"/>
                  </a:lnTo>
                  <a:lnTo>
                    <a:pt x="902" y="593"/>
                  </a:lnTo>
                  <a:lnTo>
                    <a:pt x="902" y="590"/>
                  </a:lnTo>
                  <a:lnTo>
                    <a:pt x="903" y="587"/>
                  </a:lnTo>
                  <a:lnTo>
                    <a:pt x="903" y="15"/>
                  </a:lnTo>
                  <a:lnTo>
                    <a:pt x="902" y="12"/>
                  </a:lnTo>
                  <a:lnTo>
                    <a:pt x="902" y="8"/>
                  </a:lnTo>
                  <a:lnTo>
                    <a:pt x="900" y="6"/>
                  </a:lnTo>
                  <a:lnTo>
                    <a:pt x="899" y="4"/>
                  </a:lnTo>
                  <a:lnTo>
                    <a:pt x="897" y="2"/>
                  </a:lnTo>
                  <a:lnTo>
                    <a:pt x="894" y="1"/>
                  </a:lnTo>
                  <a:lnTo>
                    <a:pt x="892" y="0"/>
                  </a:lnTo>
                  <a:lnTo>
                    <a:pt x="8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566">
              <a:extLst>
                <a:ext uri="{FF2B5EF4-FFF2-40B4-BE49-F238E27FC236}">
                  <a16:creationId xmlns:a16="http://schemas.microsoft.com/office/drawing/2014/main" id="{B7B50F87-A3AA-4FB6-9692-24BF5512FC5B}"/>
                </a:ext>
              </a:extLst>
            </p:cNvPr>
            <p:cNvSpPr>
              <a:spLocks/>
            </p:cNvSpPr>
            <p:nvPr/>
          </p:nvSpPr>
          <p:spPr bwMode="auto">
            <a:xfrm>
              <a:off x="2054225" y="4843463"/>
              <a:ext cx="200025" cy="73025"/>
            </a:xfrm>
            <a:custGeom>
              <a:avLst/>
              <a:gdLst>
                <a:gd name="T0" fmla="*/ 151 w 632"/>
                <a:gd name="T1" fmla="*/ 151 h 226"/>
                <a:gd name="T2" fmla="*/ 157 w 632"/>
                <a:gd name="T3" fmla="*/ 149 h 226"/>
                <a:gd name="T4" fmla="*/ 161 w 632"/>
                <a:gd name="T5" fmla="*/ 146 h 226"/>
                <a:gd name="T6" fmla="*/ 288 w 632"/>
                <a:gd name="T7" fmla="*/ 217 h 226"/>
                <a:gd name="T8" fmla="*/ 292 w 632"/>
                <a:gd name="T9" fmla="*/ 223 h 226"/>
                <a:gd name="T10" fmla="*/ 299 w 632"/>
                <a:gd name="T11" fmla="*/ 226 h 226"/>
                <a:gd name="T12" fmla="*/ 302 w 632"/>
                <a:gd name="T13" fmla="*/ 226 h 226"/>
                <a:gd name="T14" fmla="*/ 307 w 632"/>
                <a:gd name="T15" fmla="*/ 225 h 226"/>
                <a:gd name="T16" fmla="*/ 313 w 632"/>
                <a:gd name="T17" fmla="*/ 222 h 226"/>
                <a:gd name="T18" fmla="*/ 471 w 632"/>
                <a:gd name="T19" fmla="*/ 191 h 226"/>
                <a:gd name="T20" fmla="*/ 477 w 632"/>
                <a:gd name="T21" fmla="*/ 195 h 226"/>
                <a:gd name="T22" fmla="*/ 483 w 632"/>
                <a:gd name="T23" fmla="*/ 196 h 226"/>
                <a:gd name="T24" fmla="*/ 488 w 632"/>
                <a:gd name="T25" fmla="*/ 194 h 226"/>
                <a:gd name="T26" fmla="*/ 494 w 632"/>
                <a:gd name="T27" fmla="*/ 191 h 226"/>
                <a:gd name="T28" fmla="*/ 631 w 632"/>
                <a:gd name="T29" fmla="*/ 23 h 226"/>
                <a:gd name="T30" fmla="*/ 632 w 632"/>
                <a:gd name="T31" fmla="*/ 16 h 226"/>
                <a:gd name="T32" fmla="*/ 632 w 632"/>
                <a:gd name="T33" fmla="*/ 11 h 226"/>
                <a:gd name="T34" fmla="*/ 629 w 632"/>
                <a:gd name="T35" fmla="*/ 5 h 226"/>
                <a:gd name="T36" fmla="*/ 625 w 632"/>
                <a:gd name="T37" fmla="*/ 2 h 226"/>
                <a:gd name="T38" fmla="*/ 619 w 632"/>
                <a:gd name="T39" fmla="*/ 0 h 226"/>
                <a:gd name="T40" fmla="*/ 613 w 632"/>
                <a:gd name="T41" fmla="*/ 1 h 226"/>
                <a:gd name="T42" fmla="*/ 607 w 632"/>
                <a:gd name="T43" fmla="*/ 3 h 226"/>
                <a:gd name="T44" fmla="*/ 481 w 632"/>
                <a:gd name="T45" fmla="*/ 159 h 226"/>
                <a:gd name="T46" fmla="*/ 415 w 632"/>
                <a:gd name="T47" fmla="*/ 93 h 226"/>
                <a:gd name="T48" fmla="*/ 409 w 632"/>
                <a:gd name="T49" fmla="*/ 91 h 226"/>
                <a:gd name="T50" fmla="*/ 404 w 632"/>
                <a:gd name="T51" fmla="*/ 91 h 226"/>
                <a:gd name="T52" fmla="*/ 398 w 632"/>
                <a:gd name="T53" fmla="*/ 93 h 226"/>
                <a:gd name="T54" fmla="*/ 307 w 632"/>
                <a:gd name="T55" fmla="*/ 185 h 226"/>
                <a:gd name="T56" fmla="*/ 247 w 632"/>
                <a:gd name="T57" fmla="*/ 39 h 226"/>
                <a:gd name="T58" fmla="*/ 242 w 632"/>
                <a:gd name="T59" fmla="*/ 34 h 226"/>
                <a:gd name="T60" fmla="*/ 234 w 632"/>
                <a:gd name="T61" fmla="*/ 33 h 226"/>
                <a:gd name="T62" fmla="*/ 227 w 632"/>
                <a:gd name="T63" fmla="*/ 35 h 226"/>
                <a:gd name="T64" fmla="*/ 144 w 632"/>
                <a:gd name="T65" fmla="*/ 121 h 226"/>
                <a:gd name="T66" fmla="*/ 12 w 632"/>
                <a:gd name="T67" fmla="*/ 121 h 226"/>
                <a:gd name="T68" fmla="*/ 7 w 632"/>
                <a:gd name="T69" fmla="*/ 123 h 226"/>
                <a:gd name="T70" fmla="*/ 3 w 632"/>
                <a:gd name="T71" fmla="*/ 128 h 226"/>
                <a:gd name="T72" fmla="*/ 0 w 632"/>
                <a:gd name="T73" fmla="*/ 133 h 226"/>
                <a:gd name="T74" fmla="*/ 0 w 632"/>
                <a:gd name="T75" fmla="*/ 138 h 226"/>
                <a:gd name="T76" fmla="*/ 3 w 632"/>
                <a:gd name="T77" fmla="*/ 144 h 226"/>
                <a:gd name="T78" fmla="*/ 7 w 632"/>
                <a:gd name="T79" fmla="*/ 148 h 226"/>
                <a:gd name="T80" fmla="*/ 12 w 632"/>
                <a:gd name="T81" fmla="*/ 150 h 226"/>
                <a:gd name="T82" fmla="*/ 15 w 632"/>
                <a:gd name="T83" fmla="*/ 15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2" h="226">
                  <a:moveTo>
                    <a:pt x="15" y="151"/>
                  </a:moveTo>
                  <a:lnTo>
                    <a:pt x="151" y="151"/>
                  </a:lnTo>
                  <a:lnTo>
                    <a:pt x="154" y="150"/>
                  </a:lnTo>
                  <a:lnTo>
                    <a:pt x="157" y="149"/>
                  </a:lnTo>
                  <a:lnTo>
                    <a:pt x="159" y="148"/>
                  </a:lnTo>
                  <a:lnTo>
                    <a:pt x="161" y="146"/>
                  </a:lnTo>
                  <a:lnTo>
                    <a:pt x="230" y="75"/>
                  </a:lnTo>
                  <a:lnTo>
                    <a:pt x="288" y="217"/>
                  </a:lnTo>
                  <a:lnTo>
                    <a:pt x="289" y="220"/>
                  </a:lnTo>
                  <a:lnTo>
                    <a:pt x="292" y="223"/>
                  </a:lnTo>
                  <a:lnTo>
                    <a:pt x="294" y="224"/>
                  </a:lnTo>
                  <a:lnTo>
                    <a:pt x="299" y="226"/>
                  </a:lnTo>
                  <a:lnTo>
                    <a:pt x="300" y="226"/>
                  </a:lnTo>
                  <a:lnTo>
                    <a:pt x="302" y="226"/>
                  </a:lnTo>
                  <a:lnTo>
                    <a:pt x="304" y="226"/>
                  </a:lnTo>
                  <a:lnTo>
                    <a:pt x="307" y="225"/>
                  </a:lnTo>
                  <a:lnTo>
                    <a:pt x="309" y="223"/>
                  </a:lnTo>
                  <a:lnTo>
                    <a:pt x="313" y="222"/>
                  </a:lnTo>
                  <a:lnTo>
                    <a:pt x="407" y="127"/>
                  </a:lnTo>
                  <a:lnTo>
                    <a:pt x="471" y="191"/>
                  </a:lnTo>
                  <a:lnTo>
                    <a:pt x="473" y="193"/>
                  </a:lnTo>
                  <a:lnTo>
                    <a:pt x="477" y="195"/>
                  </a:lnTo>
                  <a:lnTo>
                    <a:pt x="480" y="196"/>
                  </a:lnTo>
                  <a:lnTo>
                    <a:pt x="483" y="196"/>
                  </a:lnTo>
                  <a:lnTo>
                    <a:pt x="486" y="195"/>
                  </a:lnTo>
                  <a:lnTo>
                    <a:pt x="488" y="194"/>
                  </a:lnTo>
                  <a:lnTo>
                    <a:pt x="492" y="193"/>
                  </a:lnTo>
                  <a:lnTo>
                    <a:pt x="494" y="191"/>
                  </a:lnTo>
                  <a:lnTo>
                    <a:pt x="629" y="25"/>
                  </a:lnTo>
                  <a:lnTo>
                    <a:pt x="631" y="23"/>
                  </a:lnTo>
                  <a:lnTo>
                    <a:pt x="632" y="19"/>
                  </a:lnTo>
                  <a:lnTo>
                    <a:pt x="632" y="16"/>
                  </a:lnTo>
                  <a:lnTo>
                    <a:pt x="632" y="14"/>
                  </a:lnTo>
                  <a:lnTo>
                    <a:pt x="632" y="11"/>
                  </a:lnTo>
                  <a:lnTo>
                    <a:pt x="631" y="9"/>
                  </a:lnTo>
                  <a:lnTo>
                    <a:pt x="629" y="5"/>
                  </a:lnTo>
                  <a:lnTo>
                    <a:pt x="627" y="3"/>
                  </a:lnTo>
                  <a:lnTo>
                    <a:pt x="625" y="2"/>
                  </a:lnTo>
                  <a:lnTo>
                    <a:pt x="621" y="1"/>
                  </a:lnTo>
                  <a:lnTo>
                    <a:pt x="619" y="0"/>
                  </a:lnTo>
                  <a:lnTo>
                    <a:pt x="616" y="0"/>
                  </a:lnTo>
                  <a:lnTo>
                    <a:pt x="613" y="1"/>
                  </a:lnTo>
                  <a:lnTo>
                    <a:pt x="611" y="2"/>
                  </a:lnTo>
                  <a:lnTo>
                    <a:pt x="607" y="3"/>
                  </a:lnTo>
                  <a:lnTo>
                    <a:pt x="605" y="5"/>
                  </a:lnTo>
                  <a:lnTo>
                    <a:pt x="481" y="159"/>
                  </a:lnTo>
                  <a:lnTo>
                    <a:pt x="418" y="95"/>
                  </a:lnTo>
                  <a:lnTo>
                    <a:pt x="415" y="93"/>
                  </a:lnTo>
                  <a:lnTo>
                    <a:pt x="412" y="91"/>
                  </a:lnTo>
                  <a:lnTo>
                    <a:pt x="409" y="91"/>
                  </a:lnTo>
                  <a:lnTo>
                    <a:pt x="407" y="90"/>
                  </a:lnTo>
                  <a:lnTo>
                    <a:pt x="404" y="91"/>
                  </a:lnTo>
                  <a:lnTo>
                    <a:pt x="400" y="91"/>
                  </a:lnTo>
                  <a:lnTo>
                    <a:pt x="398" y="93"/>
                  </a:lnTo>
                  <a:lnTo>
                    <a:pt x="396" y="95"/>
                  </a:lnTo>
                  <a:lnTo>
                    <a:pt x="307" y="185"/>
                  </a:lnTo>
                  <a:lnTo>
                    <a:pt x="249" y="42"/>
                  </a:lnTo>
                  <a:lnTo>
                    <a:pt x="247" y="39"/>
                  </a:lnTo>
                  <a:lnTo>
                    <a:pt x="244" y="36"/>
                  </a:lnTo>
                  <a:lnTo>
                    <a:pt x="242" y="34"/>
                  </a:lnTo>
                  <a:lnTo>
                    <a:pt x="237" y="33"/>
                  </a:lnTo>
                  <a:lnTo>
                    <a:pt x="234" y="33"/>
                  </a:lnTo>
                  <a:lnTo>
                    <a:pt x="230" y="33"/>
                  </a:lnTo>
                  <a:lnTo>
                    <a:pt x="227" y="35"/>
                  </a:lnTo>
                  <a:lnTo>
                    <a:pt x="224" y="38"/>
                  </a:lnTo>
                  <a:lnTo>
                    <a:pt x="144" y="121"/>
                  </a:lnTo>
                  <a:lnTo>
                    <a:pt x="15" y="121"/>
                  </a:lnTo>
                  <a:lnTo>
                    <a:pt x="12" y="121"/>
                  </a:lnTo>
                  <a:lnTo>
                    <a:pt x="9" y="122"/>
                  </a:lnTo>
                  <a:lnTo>
                    <a:pt x="7" y="123"/>
                  </a:lnTo>
                  <a:lnTo>
                    <a:pt x="5" y="126"/>
                  </a:lnTo>
                  <a:lnTo>
                    <a:pt x="3" y="128"/>
                  </a:lnTo>
                  <a:lnTo>
                    <a:pt x="2" y="130"/>
                  </a:lnTo>
                  <a:lnTo>
                    <a:pt x="0" y="133"/>
                  </a:lnTo>
                  <a:lnTo>
                    <a:pt x="0" y="136"/>
                  </a:lnTo>
                  <a:lnTo>
                    <a:pt x="0" y="138"/>
                  </a:lnTo>
                  <a:lnTo>
                    <a:pt x="2" y="142"/>
                  </a:lnTo>
                  <a:lnTo>
                    <a:pt x="3" y="144"/>
                  </a:lnTo>
                  <a:lnTo>
                    <a:pt x="5" y="146"/>
                  </a:lnTo>
                  <a:lnTo>
                    <a:pt x="7" y="148"/>
                  </a:lnTo>
                  <a:lnTo>
                    <a:pt x="9" y="150"/>
                  </a:lnTo>
                  <a:lnTo>
                    <a:pt x="12" y="150"/>
                  </a:lnTo>
                  <a:lnTo>
                    <a:pt x="15" y="151"/>
                  </a:lnTo>
                  <a:lnTo>
                    <a:pt x="15"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1" name="Slide Number Placeholder 10">
            <a:extLst>
              <a:ext uri="{FF2B5EF4-FFF2-40B4-BE49-F238E27FC236}">
                <a16:creationId xmlns:a16="http://schemas.microsoft.com/office/drawing/2014/main" id="{E099DB0E-DDCE-40BA-9171-3332B13D5471}"/>
              </a:ext>
            </a:extLst>
          </p:cNvPr>
          <p:cNvSpPr>
            <a:spLocks noGrp="1"/>
          </p:cNvSpPr>
          <p:nvPr>
            <p:ph type="sldNum" sz="quarter" idx="12"/>
          </p:nvPr>
        </p:nvSpPr>
        <p:spPr/>
        <p:txBody>
          <a:bodyPr/>
          <a:lstStyle/>
          <a:p>
            <a:fld id="{06FEDF93-2BFD-41CA-ABC7-B039102F3792}" type="slidenum">
              <a:rPr lang="en-US" smtClean="0"/>
              <a:t>1</a:t>
            </a:fld>
            <a:endParaRPr lang="en-US" dirty="0"/>
          </a:p>
        </p:txBody>
      </p:sp>
      <p:sp>
        <p:nvSpPr>
          <p:cNvPr id="12" name="Title 1">
            <a:extLst>
              <a:ext uri="{FF2B5EF4-FFF2-40B4-BE49-F238E27FC236}">
                <a16:creationId xmlns:a16="http://schemas.microsoft.com/office/drawing/2014/main" id="{B8B1F1F3-8A92-4D69-A5E4-F1BCA6A88C38}"/>
              </a:ext>
            </a:extLst>
          </p:cNvPr>
          <p:cNvSpPr txBox="1">
            <a:spLocks/>
          </p:cNvSpPr>
          <p:nvPr/>
        </p:nvSpPr>
        <p:spPr>
          <a:xfrm>
            <a:off x="1480417" y="2151522"/>
            <a:ext cx="9144000" cy="4431983"/>
          </a:xfrm>
          <a:prstGeom prst="rect">
            <a:avLst/>
          </a:prstGeom>
          <a:noFill/>
        </p:spPr>
        <p:txBody>
          <a:bodyPr vert="horz" lIns="0" tIns="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NCDOT Delay Associated with Various Impacts, Including PNG Relocation</a:t>
            </a:r>
            <a:br>
              <a:rPr lang="en-US" dirty="0"/>
            </a:br>
            <a:r>
              <a:rPr lang="en-US" sz="4000" dirty="0"/>
              <a:t>R-2247EB I-74 Interchange at US 52 NOI# 1 Claim</a:t>
            </a:r>
            <a:endParaRPr lang="en-US" dirty="0"/>
          </a:p>
        </p:txBody>
      </p:sp>
      <p:sp>
        <p:nvSpPr>
          <p:cNvPr id="19" name="Freeform: Shape 18">
            <a:extLst>
              <a:ext uri="{FF2B5EF4-FFF2-40B4-BE49-F238E27FC236}">
                <a16:creationId xmlns:a16="http://schemas.microsoft.com/office/drawing/2014/main" id="{42C043C7-7DEE-4027-9B52-02CECFE40D83}"/>
              </a:ext>
            </a:extLst>
          </p:cNvPr>
          <p:cNvSpPr/>
          <p:nvPr/>
        </p:nvSpPr>
        <p:spPr>
          <a:xfrm>
            <a:off x="10941185" y="5385242"/>
            <a:ext cx="1066755" cy="1066755"/>
          </a:xfrm>
          <a:custGeom>
            <a:avLst/>
            <a:gdLst>
              <a:gd name="connsiteX0" fmla="*/ 94126 w 1066755"/>
              <a:gd name="connsiteY0" fmla="*/ 0 h 1066755"/>
              <a:gd name="connsiteX1" fmla="*/ 0 w 1066755"/>
              <a:gd name="connsiteY1" fmla="*/ 0 h 1066755"/>
              <a:gd name="connsiteX2" fmla="*/ 0 w 1066755"/>
              <a:gd name="connsiteY2" fmla="*/ 1066756 h 1066755"/>
              <a:gd name="connsiteX3" fmla="*/ 1066756 w 1066755"/>
              <a:gd name="connsiteY3" fmla="*/ 1066756 h 1066755"/>
              <a:gd name="connsiteX4" fmla="*/ 1066756 w 1066755"/>
              <a:gd name="connsiteY4" fmla="*/ 972630 h 1066755"/>
              <a:gd name="connsiteX5" fmla="*/ 94126 w 1066755"/>
              <a:gd name="connsiteY5" fmla="*/ 972630 h 106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6755" h="1066755">
                <a:moveTo>
                  <a:pt x="94126" y="0"/>
                </a:moveTo>
                <a:lnTo>
                  <a:pt x="0" y="0"/>
                </a:lnTo>
                <a:lnTo>
                  <a:pt x="0" y="1066756"/>
                </a:lnTo>
                <a:lnTo>
                  <a:pt x="1066756" y="1066756"/>
                </a:lnTo>
                <a:lnTo>
                  <a:pt x="1066756" y="972630"/>
                </a:lnTo>
                <a:lnTo>
                  <a:pt x="94126" y="972630"/>
                </a:lnTo>
                <a:close/>
              </a:path>
            </a:pathLst>
          </a:custGeom>
          <a:solidFill>
            <a:srgbClr val="000000"/>
          </a:solidFill>
          <a:ln w="1567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ADC3D47-4E8B-47A6-873B-38ECE96C6890}"/>
              </a:ext>
            </a:extLst>
          </p:cNvPr>
          <p:cNvSpPr/>
          <p:nvPr/>
        </p:nvSpPr>
        <p:spPr>
          <a:xfrm>
            <a:off x="11129436" y="5714681"/>
            <a:ext cx="172563" cy="549065"/>
          </a:xfrm>
          <a:custGeom>
            <a:avLst/>
            <a:gdLst>
              <a:gd name="connsiteX0" fmla="*/ 0 w 172563"/>
              <a:gd name="connsiteY0" fmla="*/ 0 h 549065"/>
              <a:gd name="connsiteX1" fmla="*/ 172563 w 172563"/>
              <a:gd name="connsiteY1" fmla="*/ 0 h 549065"/>
              <a:gd name="connsiteX2" fmla="*/ 172563 w 172563"/>
              <a:gd name="connsiteY2" fmla="*/ 549065 h 549065"/>
              <a:gd name="connsiteX3" fmla="*/ 0 w 172563"/>
              <a:gd name="connsiteY3" fmla="*/ 549065 h 549065"/>
            </a:gdLst>
            <a:ahLst/>
            <a:cxnLst>
              <a:cxn ang="0">
                <a:pos x="connsiteX0" y="connsiteY0"/>
              </a:cxn>
              <a:cxn ang="0">
                <a:pos x="connsiteX1" y="connsiteY1"/>
              </a:cxn>
              <a:cxn ang="0">
                <a:pos x="connsiteX2" y="connsiteY2"/>
              </a:cxn>
              <a:cxn ang="0">
                <a:pos x="connsiteX3" y="connsiteY3"/>
              </a:cxn>
            </a:cxnLst>
            <a:rect l="l" t="t" r="r" b="b"/>
            <a:pathLst>
              <a:path w="172563" h="549065">
                <a:moveTo>
                  <a:pt x="0" y="0"/>
                </a:moveTo>
                <a:lnTo>
                  <a:pt x="172563" y="0"/>
                </a:lnTo>
                <a:lnTo>
                  <a:pt x="172563" y="549065"/>
                </a:lnTo>
                <a:lnTo>
                  <a:pt x="0" y="549065"/>
                </a:lnTo>
                <a:close/>
              </a:path>
            </a:pathLst>
          </a:custGeom>
          <a:solidFill>
            <a:srgbClr val="000000"/>
          </a:solidFill>
          <a:ln w="1567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CF454EB-8587-4568-ABDD-BAA9FB8074E0}"/>
              </a:ext>
            </a:extLst>
          </p:cNvPr>
          <p:cNvSpPr/>
          <p:nvPr/>
        </p:nvSpPr>
        <p:spPr>
          <a:xfrm>
            <a:off x="11364749" y="5385242"/>
            <a:ext cx="172563" cy="878504"/>
          </a:xfrm>
          <a:custGeom>
            <a:avLst/>
            <a:gdLst>
              <a:gd name="connsiteX0" fmla="*/ 0 w 172563"/>
              <a:gd name="connsiteY0" fmla="*/ 0 h 878504"/>
              <a:gd name="connsiteX1" fmla="*/ 172563 w 172563"/>
              <a:gd name="connsiteY1" fmla="*/ 0 h 878504"/>
              <a:gd name="connsiteX2" fmla="*/ 172563 w 172563"/>
              <a:gd name="connsiteY2" fmla="*/ 878505 h 878504"/>
              <a:gd name="connsiteX3" fmla="*/ 0 w 172563"/>
              <a:gd name="connsiteY3" fmla="*/ 878505 h 878504"/>
            </a:gdLst>
            <a:ahLst/>
            <a:cxnLst>
              <a:cxn ang="0">
                <a:pos x="connsiteX0" y="connsiteY0"/>
              </a:cxn>
              <a:cxn ang="0">
                <a:pos x="connsiteX1" y="connsiteY1"/>
              </a:cxn>
              <a:cxn ang="0">
                <a:pos x="connsiteX2" y="connsiteY2"/>
              </a:cxn>
              <a:cxn ang="0">
                <a:pos x="connsiteX3" y="connsiteY3"/>
              </a:cxn>
            </a:cxnLst>
            <a:rect l="l" t="t" r="r" b="b"/>
            <a:pathLst>
              <a:path w="172563" h="878504">
                <a:moveTo>
                  <a:pt x="0" y="0"/>
                </a:moveTo>
                <a:lnTo>
                  <a:pt x="172563" y="0"/>
                </a:lnTo>
                <a:lnTo>
                  <a:pt x="172563" y="878505"/>
                </a:lnTo>
                <a:lnTo>
                  <a:pt x="0" y="878505"/>
                </a:lnTo>
                <a:close/>
              </a:path>
            </a:pathLst>
          </a:custGeom>
          <a:solidFill>
            <a:srgbClr val="000000"/>
          </a:solidFill>
          <a:ln w="1567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56202F-D220-4187-9253-6035D2BBC904}"/>
              </a:ext>
            </a:extLst>
          </p:cNvPr>
          <p:cNvSpPr/>
          <p:nvPr/>
        </p:nvSpPr>
        <p:spPr>
          <a:xfrm>
            <a:off x="11600063" y="5714681"/>
            <a:ext cx="172563" cy="549065"/>
          </a:xfrm>
          <a:custGeom>
            <a:avLst/>
            <a:gdLst>
              <a:gd name="connsiteX0" fmla="*/ 0 w 172563"/>
              <a:gd name="connsiteY0" fmla="*/ 0 h 549065"/>
              <a:gd name="connsiteX1" fmla="*/ 172563 w 172563"/>
              <a:gd name="connsiteY1" fmla="*/ 0 h 549065"/>
              <a:gd name="connsiteX2" fmla="*/ 172563 w 172563"/>
              <a:gd name="connsiteY2" fmla="*/ 549065 h 549065"/>
              <a:gd name="connsiteX3" fmla="*/ 0 w 172563"/>
              <a:gd name="connsiteY3" fmla="*/ 549065 h 549065"/>
            </a:gdLst>
            <a:ahLst/>
            <a:cxnLst>
              <a:cxn ang="0">
                <a:pos x="connsiteX0" y="connsiteY0"/>
              </a:cxn>
              <a:cxn ang="0">
                <a:pos x="connsiteX1" y="connsiteY1"/>
              </a:cxn>
              <a:cxn ang="0">
                <a:pos x="connsiteX2" y="connsiteY2"/>
              </a:cxn>
              <a:cxn ang="0">
                <a:pos x="connsiteX3" y="connsiteY3"/>
              </a:cxn>
            </a:cxnLst>
            <a:rect l="l" t="t" r="r" b="b"/>
            <a:pathLst>
              <a:path w="172563" h="549065">
                <a:moveTo>
                  <a:pt x="0" y="0"/>
                </a:moveTo>
                <a:lnTo>
                  <a:pt x="172563" y="0"/>
                </a:lnTo>
                <a:lnTo>
                  <a:pt x="172563" y="549065"/>
                </a:lnTo>
                <a:lnTo>
                  <a:pt x="0" y="549065"/>
                </a:lnTo>
                <a:close/>
              </a:path>
            </a:pathLst>
          </a:custGeom>
          <a:solidFill>
            <a:srgbClr val="000000"/>
          </a:solidFill>
          <a:ln w="1567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5021ABC-CF55-413C-A56E-9E5CEE884FF3}"/>
              </a:ext>
            </a:extLst>
          </p:cNvPr>
          <p:cNvSpPr/>
          <p:nvPr/>
        </p:nvSpPr>
        <p:spPr>
          <a:xfrm>
            <a:off x="11835377" y="5981370"/>
            <a:ext cx="172563" cy="282376"/>
          </a:xfrm>
          <a:custGeom>
            <a:avLst/>
            <a:gdLst>
              <a:gd name="connsiteX0" fmla="*/ 0 w 172563"/>
              <a:gd name="connsiteY0" fmla="*/ 0 h 282376"/>
              <a:gd name="connsiteX1" fmla="*/ 172563 w 172563"/>
              <a:gd name="connsiteY1" fmla="*/ 0 h 282376"/>
              <a:gd name="connsiteX2" fmla="*/ 172563 w 172563"/>
              <a:gd name="connsiteY2" fmla="*/ 282377 h 282376"/>
              <a:gd name="connsiteX3" fmla="*/ 0 w 172563"/>
              <a:gd name="connsiteY3" fmla="*/ 282377 h 282376"/>
            </a:gdLst>
            <a:ahLst/>
            <a:cxnLst>
              <a:cxn ang="0">
                <a:pos x="connsiteX0" y="connsiteY0"/>
              </a:cxn>
              <a:cxn ang="0">
                <a:pos x="connsiteX1" y="connsiteY1"/>
              </a:cxn>
              <a:cxn ang="0">
                <a:pos x="connsiteX2" y="connsiteY2"/>
              </a:cxn>
              <a:cxn ang="0">
                <a:pos x="connsiteX3" y="connsiteY3"/>
              </a:cxn>
            </a:cxnLst>
            <a:rect l="l" t="t" r="r" b="b"/>
            <a:pathLst>
              <a:path w="172563" h="282376">
                <a:moveTo>
                  <a:pt x="0" y="0"/>
                </a:moveTo>
                <a:lnTo>
                  <a:pt x="172563" y="0"/>
                </a:lnTo>
                <a:lnTo>
                  <a:pt x="172563" y="282377"/>
                </a:lnTo>
                <a:lnTo>
                  <a:pt x="0" y="282377"/>
                </a:lnTo>
                <a:close/>
              </a:path>
            </a:pathLst>
          </a:custGeom>
          <a:solidFill>
            <a:srgbClr val="000000"/>
          </a:solidFill>
          <a:ln w="15677" cap="flat">
            <a:noFill/>
            <a:prstDash val="solid"/>
            <a:miter/>
          </a:ln>
        </p:spPr>
        <p:txBody>
          <a:bodyPr rtlCol="0" anchor="ctr"/>
          <a:lstStyle/>
          <a:p>
            <a:endParaRPr lang="en-US"/>
          </a:p>
        </p:txBody>
      </p:sp>
      <p:pic>
        <p:nvPicPr>
          <p:cNvPr id="6" name="Picture 5">
            <a:extLst>
              <a:ext uri="{FF2B5EF4-FFF2-40B4-BE49-F238E27FC236}">
                <a16:creationId xmlns:a16="http://schemas.microsoft.com/office/drawing/2014/main" id="{1BD4F1C7-7C63-43E6-A10A-25D5F1499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267929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480A05-8751-4701-89BF-9DC11CC0D3C6}"/>
              </a:ext>
            </a:extLst>
          </p:cNvPr>
          <p:cNvSpPr>
            <a:spLocks noGrp="1"/>
          </p:cNvSpPr>
          <p:nvPr>
            <p:ph type="sldNum" sz="quarter" idx="12"/>
          </p:nvPr>
        </p:nvSpPr>
        <p:spPr/>
        <p:txBody>
          <a:bodyPr/>
          <a:lstStyle/>
          <a:p>
            <a:fld id="{06FEDF93-2BFD-41CA-ABC7-B039102F3792}" type="slidenum">
              <a:rPr lang="en-US" smtClean="0"/>
              <a:t>10</a:t>
            </a:fld>
            <a:endParaRPr lang="en-US" dirty="0"/>
          </a:p>
        </p:txBody>
      </p:sp>
      <p:cxnSp>
        <p:nvCxnSpPr>
          <p:cNvPr id="5" name="Straight Connector 4">
            <a:extLst>
              <a:ext uri="{FF2B5EF4-FFF2-40B4-BE49-F238E27FC236}">
                <a16:creationId xmlns:a16="http://schemas.microsoft.com/office/drawing/2014/main" id="{78CE39D7-99BD-497B-80E2-0B89482191DF}"/>
              </a:ext>
              <a:ext uri="{C183D7F6-B498-43B3-948B-1728B52AA6E4}">
                <adec:decorative xmlns:adec="http://schemas.microsoft.com/office/drawing/2017/decorative" val="1"/>
              </a:ext>
            </a:extLst>
          </p:cNvPr>
          <p:cNvCxnSpPr>
            <a:cxnSpLocks/>
          </p:cNvCxnSpPr>
          <p:nvPr/>
        </p:nvCxnSpPr>
        <p:spPr>
          <a:xfrm flipV="1">
            <a:off x="10045700" y="522899"/>
            <a:ext cx="2146300" cy="1403267"/>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AB9A6E-F73A-4A7C-B328-74E07DB88EA4}"/>
              </a:ext>
              <a:ext uri="{C183D7F6-B498-43B3-948B-1728B52AA6E4}">
                <adec:decorative xmlns:adec="http://schemas.microsoft.com/office/drawing/2017/decorative" val="1"/>
              </a:ext>
            </a:extLst>
          </p:cNvPr>
          <p:cNvCxnSpPr>
            <a:cxnSpLocks/>
          </p:cNvCxnSpPr>
          <p:nvPr/>
        </p:nvCxnSpPr>
        <p:spPr>
          <a:xfrm>
            <a:off x="0" y="522898"/>
            <a:ext cx="2146300" cy="1403268"/>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F8CB6AF-E463-46FB-B420-F745C4E81111}"/>
              </a:ext>
            </a:extLst>
          </p:cNvPr>
          <p:cNvSpPr/>
          <p:nvPr/>
        </p:nvSpPr>
        <p:spPr>
          <a:xfrm>
            <a:off x="1620523" y="1926166"/>
            <a:ext cx="8950954" cy="34057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mj-lt"/>
              </a:rPr>
              <a:t>The following slides are 3 window analysis </a:t>
            </a:r>
            <a:r>
              <a:rPr lang="en-US" sz="6000" b="1" dirty="0">
                <a:solidFill>
                  <a:schemeClr val="accent1">
                    <a:lumMod val="60000"/>
                    <a:lumOff val="40000"/>
                  </a:schemeClr>
                </a:solidFill>
                <a:latin typeface="+mj-lt"/>
              </a:rPr>
              <a:t>before and after </a:t>
            </a:r>
            <a:r>
              <a:rPr lang="en-US" sz="6000" b="1" dirty="0">
                <a:solidFill>
                  <a:schemeClr val="tx1"/>
                </a:solidFill>
                <a:latin typeface="+mj-lt"/>
              </a:rPr>
              <a:t>the impact</a:t>
            </a:r>
          </a:p>
        </p:txBody>
      </p:sp>
      <p:pic>
        <p:nvPicPr>
          <p:cNvPr id="8" name="Picture 7">
            <a:extLst>
              <a:ext uri="{FF2B5EF4-FFF2-40B4-BE49-F238E27FC236}">
                <a16:creationId xmlns:a16="http://schemas.microsoft.com/office/drawing/2014/main" id="{741FC0E3-7AD2-48A4-9299-9CBA3B8C5168}"/>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cxnSp>
        <p:nvCxnSpPr>
          <p:cNvPr id="9" name="Straight Connector 8">
            <a:extLst>
              <a:ext uri="{FF2B5EF4-FFF2-40B4-BE49-F238E27FC236}">
                <a16:creationId xmlns:a16="http://schemas.microsoft.com/office/drawing/2014/main" id="{AA2794A5-38D7-41E0-B369-A68C9E0F0D58}"/>
              </a:ext>
              <a:ext uri="{C183D7F6-B498-43B3-948B-1728B52AA6E4}">
                <adec:decorative xmlns:adec="http://schemas.microsoft.com/office/drawing/2017/decorative" val="1"/>
              </a:ext>
            </a:extLst>
          </p:cNvPr>
          <p:cNvCxnSpPr>
            <a:cxnSpLocks/>
          </p:cNvCxnSpPr>
          <p:nvPr/>
        </p:nvCxnSpPr>
        <p:spPr>
          <a:xfrm>
            <a:off x="7179733" y="522898"/>
            <a:ext cx="5012267"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9FE42CC-B57A-43B7-A06A-A8FCFD25584B}"/>
              </a:ext>
              <a:ext uri="{C183D7F6-B498-43B3-948B-1728B52AA6E4}">
                <adec:decorative xmlns:adec="http://schemas.microsoft.com/office/drawing/2017/decorative" val="1"/>
              </a:ext>
            </a:extLst>
          </p:cNvPr>
          <p:cNvCxnSpPr>
            <a:cxnSpLocks/>
          </p:cNvCxnSpPr>
          <p:nvPr/>
        </p:nvCxnSpPr>
        <p:spPr>
          <a:xfrm>
            <a:off x="0" y="522898"/>
            <a:ext cx="4275667"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7786595-74B0-466E-9893-4FD1DA7D9D79}"/>
              </a:ext>
            </a:extLst>
          </p:cNvPr>
          <p:cNvSpPr txBox="1"/>
          <p:nvPr/>
        </p:nvSpPr>
        <p:spPr>
          <a:xfrm>
            <a:off x="2702984" y="316983"/>
            <a:ext cx="6104466" cy="584775"/>
          </a:xfrm>
          <a:prstGeom prst="rect">
            <a:avLst/>
          </a:prstGeom>
          <a:noFill/>
        </p:spPr>
        <p:txBody>
          <a:bodyPr wrap="square">
            <a:spAutoFit/>
          </a:bodyPr>
          <a:lstStyle/>
          <a:p>
            <a:pPr algn="ctr"/>
            <a:r>
              <a:rPr lang="en-US" sz="3200" b="1" dirty="0">
                <a:solidFill>
                  <a:schemeClr val="tx2"/>
                </a:solidFill>
                <a:latin typeface="+mj-lt"/>
              </a:rPr>
              <a:t>P6 Summary</a:t>
            </a:r>
          </a:p>
        </p:txBody>
      </p:sp>
      <p:pic>
        <p:nvPicPr>
          <p:cNvPr id="12" name="Picture 11">
            <a:extLst>
              <a:ext uri="{FF2B5EF4-FFF2-40B4-BE49-F238E27FC236}">
                <a16:creationId xmlns:a16="http://schemas.microsoft.com/office/drawing/2014/main" id="{AD4D50FF-8BEB-4643-8653-6A92596FA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8835606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9F5D9A-9502-429D-9939-17F718545232}"/>
              </a:ext>
            </a:extLst>
          </p:cNvPr>
          <p:cNvPicPr>
            <a:picLocks noChangeAspect="1"/>
          </p:cNvPicPr>
          <p:nvPr/>
        </p:nvPicPr>
        <p:blipFill>
          <a:blip r:embed="rId2"/>
          <a:stretch>
            <a:fillRect/>
          </a:stretch>
        </p:blipFill>
        <p:spPr>
          <a:xfrm>
            <a:off x="609599" y="3697820"/>
            <a:ext cx="10972799" cy="2743200"/>
          </a:xfrm>
          <a:prstGeom prst="rect">
            <a:avLst/>
          </a:prstGeom>
          <a:ln w="28575" cap="sq">
            <a:solidFill>
              <a:srgbClr val="000000"/>
            </a:solidFill>
            <a:prstDash val="solid"/>
            <a:miter lim="800000"/>
          </a:ln>
          <a:effectLst/>
        </p:spPr>
      </p:pic>
      <p:pic>
        <p:nvPicPr>
          <p:cNvPr id="3" name="Picture 2">
            <a:extLst>
              <a:ext uri="{FF2B5EF4-FFF2-40B4-BE49-F238E27FC236}">
                <a16:creationId xmlns:a16="http://schemas.microsoft.com/office/drawing/2014/main" id="{32B35273-C971-4B61-9B66-F12D20328653}"/>
              </a:ext>
            </a:extLst>
          </p:cNvPr>
          <p:cNvPicPr>
            <a:picLocks noChangeAspect="1"/>
          </p:cNvPicPr>
          <p:nvPr/>
        </p:nvPicPr>
        <p:blipFill>
          <a:blip r:embed="rId3"/>
          <a:stretch>
            <a:fillRect/>
          </a:stretch>
        </p:blipFill>
        <p:spPr>
          <a:xfrm>
            <a:off x="609598" y="814134"/>
            <a:ext cx="10972799" cy="2743200"/>
          </a:xfrm>
          <a:prstGeom prst="rect">
            <a:avLst/>
          </a:prstGeom>
          <a:ln w="28575" cap="sq">
            <a:solidFill>
              <a:srgbClr val="000000"/>
            </a:solidFill>
            <a:prstDash val="solid"/>
            <a:miter lim="800000"/>
          </a:ln>
          <a:effectLst/>
        </p:spPr>
      </p:pic>
      <p:cxnSp>
        <p:nvCxnSpPr>
          <p:cNvPr id="5" name="Straight Connector 4">
            <a:extLst>
              <a:ext uri="{FF2B5EF4-FFF2-40B4-BE49-F238E27FC236}">
                <a16:creationId xmlns:a16="http://schemas.microsoft.com/office/drawing/2014/main" id="{BCA43CE6-83EF-456B-BCB4-A299BCFD7AC1}"/>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A1D244EB-8EBA-4C2D-BE73-EA851AEF63D6}"/>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Ripple Effect Impact</a:t>
            </a:r>
          </a:p>
        </p:txBody>
      </p:sp>
      <p:cxnSp>
        <p:nvCxnSpPr>
          <p:cNvPr id="7" name="Straight Connector 6">
            <a:extLst>
              <a:ext uri="{FF2B5EF4-FFF2-40B4-BE49-F238E27FC236}">
                <a16:creationId xmlns:a16="http://schemas.microsoft.com/office/drawing/2014/main" id="{85AF8240-C6AD-4241-A330-E8BE08BD4E6B}"/>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733EA04-6688-44B2-B577-D92842E5628A}"/>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10" name="Footer Placeholder 2">
            <a:extLst>
              <a:ext uri="{FF2B5EF4-FFF2-40B4-BE49-F238E27FC236}">
                <a16:creationId xmlns:a16="http://schemas.microsoft.com/office/drawing/2014/main" id="{898DB0C7-8544-4ACE-A8CE-5577E6D0C2F8}"/>
              </a:ext>
            </a:extLst>
          </p:cNvPr>
          <p:cNvSpPr>
            <a:spLocks noGrp="1"/>
          </p:cNvSpPr>
          <p:nvPr>
            <p:ph type="ftr" sz="quarter" idx="11"/>
          </p:nvPr>
        </p:nvSpPr>
        <p:spPr>
          <a:xfrm>
            <a:off x="1936173" y="6492875"/>
            <a:ext cx="8796482" cy="365125"/>
          </a:xfrm>
        </p:spPr>
        <p:txBody>
          <a:bodyPr/>
          <a:lstStyle/>
          <a:p>
            <a:r>
              <a:rPr lang="en-US" dirty="0"/>
              <a:t>R-2247 EB Winston-Salem Northern Beltway Interchange at US 52</a:t>
            </a:r>
          </a:p>
          <a:p>
            <a:r>
              <a:rPr lang="en-US" dirty="0"/>
              <a:t>FOR SETTLEMENT PURPOSES ONLY</a:t>
            </a:r>
          </a:p>
        </p:txBody>
      </p:sp>
    </p:spTree>
    <p:extLst>
      <p:ext uri="{BB962C8B-B14F-4D97-AF65-F5344CB8AC3E}">
        <p14:creationId xmlns:p14="http://schemas.microsoft.com/office/powerpoint/2010/main" val="33635958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DD116F-D97A-4E2D-AED3-7DB22FDD8ADA}"/>
              </a:ext>
            </a:extLst>
          </p:cNvPr>
          <p:cNvPicPr>
            <a:picLocks noChangeAspect="1"/>
          </p:cNvPicPr>
          <p:nvPr/>
        </p:nvPicPr>
        <p:blipFill>
          <a:blip r:embed="rId2"/>
          <a:stretch>
            <a:fillRect/>
          </a:stretch>
        </p:blipFill>
        <p:spPr>
          <a:xfrm>
            <a:off x="609600" y="3697367"/>
            <a:ext cx="10972797" cy="2743200"/>
          </a:xfrm>
          <a:prstGeom prst="rect">
            <a:avLst/>
          </a:prstGeom>
          <a:ln w="28575" cap="sq">
            <a:solidFill>
              <a:srgbClr val="000000"/>
            </a:solidFill>
            <a:prstDash val="solid"/>
            <a:miter lim="800000"/>
          </a:ln>
          <a:effectLst/>
        </p:spPr>
      </p:pic>
      <p:pic>
        <p:nvPicPr>
          <p:cNvPr id="5" name="Picture 4">
            <a:extLst>
              <a:ext uri="{FF2B5EF4-FFF2-40B4-BE49-F238E27FC236}">
                <a16:creationId xmlns:a16="http://schemas.microsoft.com/office/drawing/2014/main" id="{C8B19C62-8249-4B13-A228-C03F5B1E9D21}"/>
              </a:ext>
            </a:extLst>
          </p:cNvPr>
          <p:cNvPicPr>
            <a:picLocks noChangeAspect="1"/>
          </p:cNvPicPr>
          <p:nvPr/>
        </p:nvPicPr>
        <p:blipFill>
          <a:blip r:embed="rId3"/>
          <a:stretch>
            <a:fillRect/>
          </a:stretch>
        </p:blipFill>
        <p:spPr>
          <a:xfrm>
            <a:off x="600364" y="833066"/>
            <a:ext cx="10972796" cy="2743200"/>
          </a:xfrm>
          <a:prstGeom prst="rect">
            <a:avLst/>
          </a:prstGeom>
          <a:ln w="28575" cap="sq">
            <a:solidFill>
              <a:srgbClr val="000000"/>
            </a:solidFill>
            <a:prstDash val="solid"/>
            <a:miter lim="800000"/>
          </a:ln>
          <a:effectLst/>
        </p:spPr>
      </p:pic>
      <p:cxnSp>
        <p:nvCxnSpPr>
          <p:cNvPr id="7" name="Straight Connector 6">
            <a:extLst>
              <a:ext uri="{FF2B5EF4-FFF2-40B4-BE49-F238E27FC236}">
                <a16:creationId xmlns:a16="http://schemas.microsoft.com/office/drawing/2014/main" id="{C259F10C-55EF-47F3-B2D0-02E76C0B803B}"/>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FEC0F775-F2D5-49F6-899B-30FB62031027}"/>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Ripple Effect Impact</a:t>
            </a:r>
          </a:p>
        </p:txBody>
      </p:sp>
      <p:cxnSp>
        <p:nvCxnSpPr>
          <p:cNvPr id="9" name="Straight Connector 8">
            <a:extLst>
              <a:ext uri="{FF2B5EF4-FFF2-40B4-BE49-F238E27FC236}">
                <a16:creationId xmlns:a16="http://schemas.microsoft.com/office/drawing/2014/main" id="{683DCC7A-AD8A-4861-9A98-5DA5316A61F0}"/>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7ACD4F0-201A-4D5E-A2AB-899E713B050A}"/>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11" name="Footer Placeholder 2">
            <a:extLst>
              <a:ext uri="{FF2B5EF4-FFF2-40B4-BE49-F238E27FC236}">
                <a16:creationId xmlns:a16="http://schemas.microsoft.com/office/drawing/2014/main" id="{0046FF04-4B40-4B1B-A8E8-03338A96A9A5}"/>
              </a:ext>
            </a:extLst>
          </p:cNvPr>
          <p:cNvSpPr>
            <a:spLocks noGrp="1"/>
          </p:cNvSpPr>
          <p:nvPr>
            <p:ph type="ftr" sz="quarter" idx="11"/>
          </p:nvPr>
        </p:nvSpPr>
        <p:spPr>
          <a:xfrm>
            <a:off x="1936173" y="6492875"/>
            <a:ext cx="8796482" cy="365125"/>
          </a:xfrm>
        </p:spPr>
        <p:txBody>
          <a:bodyPr/>
          <a:lstStyle/>
          <a:p>
            <a:r>
              <a:rPr lang="en-US" dirty="0"/>
              <a:t>R-2247 EB Winston-Salem Northern Beltway Interchange at US 52</a:t>
            </a:r>
          </a:p>
          <a:p>
            <a:r>
              <a:rPr lang="en-US" dirty="0"/>
              <a:t>FOR SETTLEMENT PURPOSES ONLY</a:t>
            </a:r>
          </a:p>
        </p:txBody>
      </p:sp>
    </p:spTree>
    <p:extLst>
      <p:ext uri="{BB962C8B-B14F-4D97-AF65-F5344CB8AC3E}">
        <p14:creationId xmlns:p14="http://schemas.microsoft.com/office/powerpoint/2010/main" val="8184809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DE230C-0ED3-4612-8AA0-3B4E4981741D}"/>
              </a:ext>
            </a:extLst>
          </p:cNvPr>
          <p:cNvPicPr>
            <a:picLocks noChangeAspect="1"/>
          </p:cNvPicPr>
          <p:nvPr/>
        </p:nvPicPr>
        <p:blipFill>
          <a:blip r:embed="rId2"/>
          <a:stretch>
            <a:fillRect/>
          </a:stretch>
        </p:blipFill>
        <p:spPr>
          <a:xfrm>
            <a:off x="609601" y="3790086"/>
            <a:ext cx="10972800" cy="2743200"/>
          </a:xfrm>
          <a:prstGeom prst="rect">
            <a:avLst/>
          </a:prstGeom>
          <a:ln w="28575" cap="sq">
            <a:solidFill>
              <a:srgbClr val="000000"/>
            </a:solidFill>
            <a:prstDash val="solid"/>
            <a:miter lim="800000"/>
          </a:ln>
          <a:effectLst/>
        </p:spPr>
      </p:pic>
      <p:pic>
        <p:nvPicPr>
          <p:cNvPr id="3" name="Picture 2">
            <a:extLst>
              <a:ext uri="{FF2B5EF4-FFF2-40B4-BE49-F238E27FC236}">
                <a16:creationId xmlns:a16="http://schemas.microsoft.com/office/drawing/2014/main" id="{EDBBFB09-0AB1-45BC-9CEE-9D5D79A5FD1D}"/>
              </a:ext>
            </a:extLst>
          </p:cNvPr>
          <p:cNvPicPr>
            <a:picLocks noChangeAspect="1"/>
          </p:cNvPicPr>
          <p:nvPr/>
        </p:nvPicPr>
        <p:blipFill>
          <a:blip r:embed="rId3"/>
          <a:stretch>
            <a:fillRect/>
          </a:stretch>
        </p:blipFill>
        <p:spPr>
          <a:xfrm>
            <a:off x="609600" y="781482"/>
            <a:ext cx="10972799" cy="2743200"/>
          </a:xfrm>
          <a:prstGeom prst="rect">
            <a:avLst/>
          </a:prstGeom>
          <a:ln w="28575" cap="sq">
            <a:solidFill>
              <a:srgbClr val="000000"/>
            </a:solidFill>
            <a:prstDash val="solid"/>
            <a:miter lim="800000"/>
          </a:ln>
          <a:effectLst/>
        </p:spPr>
      </p:pic>
      <p:cxnSp>
        <p:nvCxnSpPr>
          <p:cNvPr id="5" name="Straight Connector 4">
            <a:extLst>
              <a:ext uri="{FF2B5EF4-FFF2-40B4-BE49-F238E27FC236}">
                <a16:creationId xmlns:a16="http://schemas.microsoft.com/office/drawing/2014/main" id="{A87217FA-B3C5-4B6D-9026-37548D0A07F2}"/>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E260C45-0287-4250-A924-20316410E13E}"/>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Ripple Effect Impact</a:t>
            </a:r>
          </a:p>
        </p:txBody>
      </p:sp>
      <p:cxnSp>
        <p:nvCxnSpPr>
          <p:cNvPr id="7" name="Straight Connector 6">
            <a:extLst>
              <a:ext uri="{FF2B5EF4-FFF2-40B4-BE49-F238E27FC236}">
                <a16:creationId xmlns:a16="http://schemas.microsoft.com/office/drawing/2014/main" id="{E57B815B-16A8-4B89-99E1-843EC32C42BE}"/>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CE4F342-1FF1-4E90-AB09-76B8212E198A}"/>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10" name="Footer Placeholder 2">
            <a:extLst>
              <a:ext uri="{FF2B5EF4-FFF2-40B4-BE49-F238E27FC236}">
                <a16:creationId xmlns:a16="http://schemas.microsoft.com/office/drawing/2014/main" id="{B4B07CD0-9C96-4DA1-AF8F-6C8E13992BC8}"/>
              </a:ext>
            </a:extLst>
          </p:cNvPr>
          <p:cNvSpPr>
            <a:spLocks noGrp="1"/>
          </p:cNvSpPr>
          <p:nvPr>
            <p:ph type="ftr" sz="quarter" idx="11"/>
          </p:nvPr>
        </p:nvSpPr>
        <p:spPr>
          <a:xfrm>
            <a:off x="1936173" y="6492875"/>
            <a:ext cx="8796482" cy="365125"/>
          </a:xfrm>
        </p:spPr>
        <p:txBody>
          <a:bodyPr/>
          <a:lstStyle/>
          <a:p>
            <a:r>
              <a:rPr lang="en-US" sz="900" dirty="0"/>
              <a:t>R-2247 EB Winston-Salem Northern Beltway Interchange at US 52</a:t>
            </a:r>
          </a:p>
          <a:p>
            <a:r>
              <a:rPr lang="en-US" sz="900" dirty="0"/>
              <a:t>FOR SETTLEMENT PURPOSES ONLY</a:t>
            </a:r>
          </a:p>
        </p:txBody>
      </p:sp>
    </p:spTree>
    <p:extLst>
      <p:ext uri="{BB962C8B-B14F-4D97-AF65-F5344CB8AC3E}">
        <p14:creationId xmlns:p14="http://schemas.microsoft.com/office/powerpoint/2010/main" val="7116090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83DA71-D3C2-45F3-AD8A-02DB4C2AD75F}"/>
              </a:ext>
            </a:extLst>
          </p:cNvPr>
          <p:cNvPicPr>
            <a:picLocks noChangeAspect="1"/>
          </p:cNvPicPr>
          <p:nvPr/>
        </p:nvPicPr>
        <p:blipFill>
          <a:blip r:embed="rId2"/>
          <a:stretch>
            <a:fillRect/>
          </a:stretch>
        </p:blipFill>
        <p:spPr>
          <a:xfrm>
            <a:off x="609600" y="3884742"/>
            <a:ext cx="10972799" cy="2743200"/>
          </a:xfrm>
          <a:prstGeom prst="rect">
            <a:avLst/>
          </a:prstGeom>
          <a:ln w="28575" cap="sq">
            <a:solidFill>
              <a:srgbClr val="000000"/>
            </a:solidFill>
            <a:prstDash val="solid"/>
            <a:miter lim="800000"/>
          </a:ln>
          <a:effectLst/>
        </p:spPr>
      </p:pic>
      <p:pic>
        <p:nvPicPr>
          <p:cNvPr id="4" name="Picture 3">
            <a:extLst>
              <a:ext uri="{FF2B5EF4-FFF2-40B4-BE49-F238E27FC236}">
                <a16:creationId xmlns:a16="http://schemas.microsoft.com/office/drawing/2014/main" id="{C7B8D61A-9AB5-47F5-90DB-F41F666E8EB8}"/>
              </a:ext>
            </a:extLst>
          </p:cNvPr>
          <p:cNvPicPr>
            <a:picLocks noChangeAspect="1"/>
          </p:cNvPicPr>
          <p:nvPr/>
        </p:nvPicPr>
        <p:blipFill>
          <a:blip r:embed="rId3"/>
          <a:stretch>
            <a:fillRect/>
          </a:stretch>
        </p:blipFill>
        <p:spPr>
          <a:xfrm>
            <a:off x="609600" y="881219"/>
            <a:ext cx="10972799" cy="2743200"/>
          </a:xfrm>
          <a:prstGeom prst="rect">
            <a:avLst/>
          </a:prstGeom>
          <a:ln w="28575" cap="sq">
            <a:solidFill>
              <a:srgbClr val="000000"/>
            </a:solidFill>
            <a:prstDash val="solid"/>
            <a:miter lim="800000"/>
          </a:ln>
          <a:effectLst/>
        </p:spPr>
      </p:pic>
      <p:cxnSp>
        <p:nvCxnSpPr>
          <p:cNvPr id="7" name="Straight Connector 6">
            <a:extLst>
              <a:ext uri="{FF2B5EF4-FFF2-40B4-BE49-F238E27FC236}">
                <a16:creationId xmlns:a16="http://schemas.microsoft.com/office/drawing/2014/main" id="{212E7F13-6392-4663-A626-3E4EA3E84C0D}"/>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54D8154-ACC9-4BC8-8C38-3D09AC49C993}"/>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Ripple Effect Impact</a:t>
            </a:r>
          </a:p>
        </p:txBody>
      </p:sp>
      <p:cxnSp>
        <p:nvCxnSpPr>
          <p:cNvPr id="9" name="Straight Connector 8">
            <a:extLst>
              <a:ext uri="{FF2B5EF4-FFF2-40B4-BE49-F238E27FC236}">
                <a16:creationId xmlns:a16="http://schemas.microsoft.com/office/drawing/2014/main" id="{D7732758-99BA-48C4-83B8-1CDC40612B57}"/>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505156F-BDCD-41F6-8D95-067AD8A0F9DE}"/>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12" name="Footer Placeholder 2">
            <a:extLst>
              <a:ext uri="{FF2B5EF4-FFF2-40B4-BE49-F238E27FC236}">
                <a16:creationId xmlns:a16="http://schemas.microsoft.com/office/drawing/2014/main" id="{5DD330A0-84D2-4480-BA6F-FBD180FE650C}"/>
              </a:ext>
            </a:extLst>
          </p:cNvPr>
          <p:cNvSpPr>
            <a:spLocks noGrp="1"/>
          </p:cNvSpPr>
          <p:nvPr>
            <p:ph type="ftr" sz="quarter" idx="11"/>
          </p:nvPr>
        </p:nvSpPr>
        <p:spPr>
          <a:xfrm>
            <a:off x="1962150" y="6581735"/>
            <a:ext cx="8445500" cy="365125"/>
          </a:xfrm>
        </p:spPr>
        <p:txBody>
          <a:bodyPr/>
          <a:lstStyle/>
          <a:p>
            <a:r>
              <a:rPr lang="en-US" sz="900" dirty="0"/>
              <a:t>R-2247 EB Winston-Salem Northern Beltway Interchange at US 52 FOR SETTLEMENT PURPOSES ONLY</a:t>
            </a:r>
          </a:p>
        </p:txBody>
      </p:sp>
    </p:spTree>
    <p:extLst>
      <p:ext uri="{BB962C8B-B14F-4D97-AF65-F5344CB8AC3E}">
        <p14:creationId xmlns:p14="http://schemas.microsoft.com/office/powerpoint/2010/main" val="39236852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734DEB-08A0-4844-9675-36C9FBDBB9AE}"/>
              </a:ext>
            </a:extLst>
          </p:cNvPr>
          <p:cNvPicPr>
            <a:picLocks noChangeAspect="1"/>
          </p:cNvPicPr>
          <p:nvPr/>
        </p:nvPicPr>
        <p:blipFill>
          <a:blip r:embed="rId2"/>
          <a:stretch>
            <a:fillRect/>
          </a:stretch>
        </p:blipFill>
        <p:spPr>
          <a:xfrm>
            <a:off x="609600" y="3895785"/>
            <a:ext cx="10972800" cy="2743200"/>
          </a:xfrm>
          <a:prstGeom prst="rect">
            <a:avLst/>
          </a:prstGeom>
          <a:ln w="28575" cap="sq">
            <a:solidFill>
              <a:srgbClr val="000000"/>
            </a:solidFill>
            <a:prstDash val="solid"/>
            <a:miter lim="800000"/>
          </a:ln>
          <a:effectLst/>
        </p:spPr>
      </p:pic>
      <p:pic>
        <p:nvPicPr>
          <p:cNvPr id="3" name="Picture 2">
            <a:extLst>
              <a:ext uri="{FF2B5EF4-FFF2-40B4-BE49-F238E27FC236}">
                <a16:creationId xmlns:a16="http://schemas.microsoft.com/office/drawing/2014/main" id="{F7A26843-6ACE-465B-9D68-A915ED51B490}"/>
              </a:ext>
            </a:extLst>
          </p:cNvPr>
          <p:cNvPicPr>
            <a:picLocks noChangeAspect="1"/>
          </p:cNvPicPr>
          <p:nvPr/>
        </p:nvPicPr>
        <p:blipFill>
          <a:blip r:embed="rId3"/>
          <a:stretch>
            <a:fillRect/>
          </a:stretch>
        </p:blipFill>
        <p:spPr>
          <a:xfrm>
            <a:off x="609600" y="897881"/>
            <a:ext cx="10972800" cy="2743200"/>
          </a:xfrm>
          <a:prstGeom prst="rect">
            <a:avLst/>
          </a:prstGeom>
          <a:ln w="28575" cap="sq">
            <a:solidFill>
              <a:srgbClr val="000000"/>
            </a:solidFill>
            <a:prstDash val="solid"/>
            <a:miter lim="800000"/>
          </a:ln>
          <a:effectLst/>
        </p:spPr>
      </p:pic>
      <p:cxnSp>
        <p:nvCxnSpPr>
          <p:cNvPr id="5" name="Straight Connector 4">
            <a:extLst>
              <a:ext uri="{FF2B5EF4-FFF2-40B4-BE49-F238E27FC236}">
                <a16:creationId xmlns:a16="http://schemas.microsoft.com/office/drawing/2014/main" id="{514238F2-589F-4A0F-9DDC-2249B2D91927}"/>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4DA848A1-B594-42F6-89CB-8069467EC12C}"/>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Ripple Effect Impact</a:t>
            </a:r>
          </a:p>
        </p:txBody>
      </p:sp>
      <p:cxnSp>
        <p:nvCxnSpPr>
          <p:cNvPr id="8" name="Straight Connector 7">
            <a:extLst>
              <a:ext uri="{FF2B5EF4-FFF2-40B4-BE49-F238E27FC236}">
                <a16:creationId xmlns:a16="http://schemas.microsoft.com/office/drawing/2014/main" id="{A5F33EC5-6ABC-4ECB-BC50-473C675FD9DA}"/>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F9EDEB-E794-48B8-98B8-38CF2FD661D9}"/>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10" name="Footer Placeholder 2">
            <a:extLst>
              <a:ext uri="{FF2B5EF4-FFF2-40B4-BE49-F238E27FC236}">
                <a16:creationId xmlns:a16="http://schemas.microsoft.com/office/drawing/2014/main" id="{09455A92-32D5-45EA-91DF-4E42E4502BA6}"/>
              </a:ext>
            </a:extLst>
          </p:cNvPr>
          <p:cNvSpPr>
            <a:spLocks noGrp="1"/>
          </p:cNvSpPr>
          <p:nvPr>
            <p:ph type="ftr" sz="quarter" idx="11"/>
          </p:nvPr>
        </p:nvSpPr>
        <p:spPr>
          <a:xfrm>
            <a:off x="1962150" y="6581735"/>
            <a:ext cx="8445500" cy="365125"/>
          </a:xfrm>
        </p:spPr>
        <p:txBody>
          <a:bodyPr/>
          <a:lstStyle/>
          <a:p>
            <a:r>
              <a:rPr lang="en-US" sz="900" dirty="0"/>
              <a:t>R-2247 EB Winston-Salem Northern Beltway Interchange at US 52 FOR SETTLEMENT PURPOSES ONLY</a:t>
            </a:r>
          </a:p>
        </p:txBody>
      </p:sp>
    </p:spTree>
    <p:extLst>
      <p:ext uri="{BB962C8B-B14F-4D97-AF65-F5344CB8AC3E}">
        <p14:creationId xmlns:p14="http://schemas.microsoft.com/office/powerpoint/2010/main" val="33569836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E98E99-BB8B-45DA-B55A-44BCD51EDD8E}"/>
              </a:ext>
            </a:extLst>
          </p:cNvPr>
          <p:cNvPicPr>
            <a:picLocks noChangeAspect="1"/>
          </p:cNvPicPr>
          <p:nvPr/>
        </p:nvPicPr>
        <p:blipFill>
          <a:blip r:embed="rId2"/>
          <a:stretch>
            <a:fillRect/>
          </a:stretch>
        </p:blipFill>
        <p:spPr>
          <a:xfrm>
            <a:off x="600354" y="3790086"/>
            <a:ext cx="10972800" cy="2743200"/>
          </a:xfrm>
          <a:prstGeom prst="rect">
            <a:avLst/>
          </a:prstGeom>
          <a:ln w="28575" cap="sq">
            <a:solidFill>
              <a:srgbClr val="000000"/>
            </a:solidFill>
            <a:prstDash val="solid"/>
            <a:miter lim="800000"/>
          </a:ln>
          <a:effectLst/>
        </p:spPr>
      </p:pic>
      <p:pic>
        <p:nvPicPr>
          <p:cNvPr id="3" name="Picture 2">
            <a:extLst>
              <a:ext uri="{FF2B5EF4-FFF2-40B4-BE49-F238E27FC236}">
                <a16:creationId xmlns:a16="http://schemas.microsoft.com/office/drawing/2014/main" id="{46F6AB7D-024A-4649-B59C-37AA955890BE}"/>
              </a:ext>
            </a:extLst>
          </p:cNvPr>
          <p:cNvPicPr>
            <a:picLocks noChangeAspect="1"/>
          </p:cNvPicPr>
          <p:nvPr/>
        </p:nvPicPr>
        <p:blipFill>
          <a:blip r:embed="rId3"/>
          <a:stretch>
            <a:fillRect/>
          </a:stretch>
        </p:blipFill>
        <p:spPr>
          <a:xfrm>
            <a:off x="609600" y="899110"/>
            <a:ext cx="10972800" cy="2743200"/>
          </a:xfrm>
          <a:prstGeom prst="rect">
            <a:avLst/>
          </a:prstGeom>
          <a:ln w="28575" cap="sq">
            <a:solidFill>
              <a:srgbClr val="000000"/>
            </a:solidFill>
            <a:prstDash val="solid"/>
            <a:miter lim="800000"/>
          </a:ln>
          <a:effectLst/>
        </p:spPr>
      </p:pic>
      <p:cxnSp>
        <p:nvCxnSpPr>
          <p:cNvPr id="6" name="Straight Connector 5">
            <a:extLst>
              <a:ext uri="{FF2B5EF4-FFF2-40B4-BE49-F238E27FC236}">
                <a16:creationId xmlns:a16="http://schemas.microsoft.com/office/drawing/2014/main" id="{410DE9B8-CD6D-402A-81CA-214B977BF6EA}"/>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8138F0A-6627-4AA8-A128-D7CEB082BC5A}"/>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Ripple Effect Impact</a:t>
            </a:r>
          </a:p>
        </p:txBody>
      </p:sp>
      <p:cxnSp>
        <p:nvCxnSpPr>
          <p:cNvPr id="8" name="Straight Connector 7">
            <a:extLst>
              <a:ext uri="{FF2B5EF4-FFF2-40B4-BE49-F238E27FC236}">
                <a16:creationId xmlns:a16="http://schemas.microsoft.com/office/drawing/2014/main" id="{A1F2F8A5-39A9-46E3-8C2F-4FF55DE1F4C8}"/>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859D7D1-12C4-40B4-9B41-5A3A161F8B19}"/>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10" name="Footer Placeholder 2">
            <a:extLst>
              <a:ext uri="{FF2B5EF4-FFF2-40B4-BE49-F238E27FC236}">
                <a16:creationId xmlns:a16="http://schemas.microsoft.com/office/drawing/2014/main" id="{EB092A11-9FCD-4342-9F09-1DBBFB11E213}"/>
              </a:ext>
            </a:extLst>
          </p:cNvPr>
          <p:cNvSpPr>
            <a:spLocks noGrp="1"/>
          </p:cNvSpPr>
          <p:nvPr>
            <p:ph type="ftr" sz="quarter" idx="11"/>
          </p:nvPr>
        </p:nvSpPr>
        <p:spPr>
          <a:xfrm>
            <a:off x="1962150" y="6581735"/>
            <a:ext cx="8445500" cy="365125"/>
          </a:xfrm>
        </p:spPr>
        <p:txBody>
          <a:bodyPr/>
          <a:lstStyle/>
          <a:p>
            <a:r>
              <a:rPr lang="en-US" sz="900" dirty="0"/>
              <a:t>R-2247 EB Winston-Salem Northern Beltway Interchange at US 52 FOR SETTLEMENT PURPOSES ONLY</a:t>
            </a:r>
          </a:p>
        </p:txBody>
      </p:sp>
    </p:spTree>
    <p:extLst>
      <p:ext uri="{BB962C8B-B14F-4D97-AF65-F5344CB8AC3E}">
        <p14:creationId xmlns:p14="http://schemas.microsoft.com/office/powerpoint/2010/main" val="1064777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2A21665-C64F-4BDA-B2DE-442D70605718}"/>
              </a:ext>
              <a:ext uri="{C183D7F6-B498-43B3-948B-1728B52AA6E4}">
                <adec:decorative xmlns:adec="http://schemas.microsoft.com/office/drawing/2017/decorative" val="1"/>
              </a:ext>
            </a:extLst>
          </p:cNvPr>
          <p:cNvGrpSpPr/>
          <p:nvPr/>
        </p:nvGrpSpPr>
        <p:grpSpPr>
          <a:xfrm>
            <a:off x="4325258" y="1544068"/>
            <a:ext cx="3541486" cy="3769865"/>
            <a:chOff x="4325258" y="1229517"/>
            <a:chExt cx="3541486" cy="3769865"/>
          </a:xfrm>
        </p:grpSpPr>
        <p:sp>
          <p:nvSpPr>
            <p:cNvPr id="12" name="Diamond 11">
              <a:extLst>
                <a:ext uri="{FF2B5EF4-FFF2-40B4-BE49-F238E27FC236}">
                  <a16:creationId xmlns:a16="http://schemas.microsoft.com/office/drawing/2014/main" id="{7DC8B409-5FAC-4539-B25A-26BE925A48AF}"/>
                </a:ext>
              </a:extLst>
            </p:cNvPr>
            <p:cNvSpPr/>
            <p:nvPr/>
          </p:nvSpPr>
          <p:spPr>
            <a:xfrm>
              <a:off x="4792319" y="2392018"/>
              <a:ext cx="2607364" cy="2607364"/>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iamond 12">
              <a:extLst>
                <a:ext uri="{FF2B5EF4-FFF2-40B4-BE49-F238E27FC236}">
                  <a16:creationId xmlns:a16="http://schemas.microsoft.com/office/drawing/2014/main" id="{91498E2F-539C-46D3-AF7C-BB1DAE76B114}"/>
                </a:ext>
              </a:extLst>
            </p:cNvPr>
            <p:cNvSpPr/>
            <p:nvPr/>
          </p:nvSpPr>
          <p:spPr>
            <a:xfrm>
              <a:off x="4325258" y="1229517"/>
              <a:ext cx="3541486" cy="3541486"/>
            </a:xfrm>
            <a:prstGeom prst="diamond">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FA061601-468D-486D-B8EE-42BD1BE3ADCC}"/>
              </a:ext>
            </a:extLst>
          </p:cNvPr>
          <p:cNvSpPr>
            <a:spLocks noGrp="1"/>
          </p:cNvSpPr>
          <p:nvPr>
            <p:ph type="ctrTitle"/>
          </p:nvPr>
        </p:nvSpPr>
        <p:spPr>
          <a:xfrm>
            <a:off x="1524000" y="2930403"/>
            <a:ext cx="9144000" cy="997196"/>
          </a:xfrm>
        </p:spPr>
        <p:txBody>
          <a:bodyPr lIns="0" tIns="0" rIns="0" bIns="0" anchor="ctr">
            <a:spAutoFit/>
          </a:bodyPr>
          <a:lstStyle/>
          <a:p>
            <a:r>
              <a:rPr lang="en-US" sz="7200" b="1" dirty="0">
                <a:solidFill>
                  <a:schemeClr val="bg1"/>
                </a:solidFill>
              </a:rPr>
              <a:t>Thank You</a:t>
            </a:r>
            <a:endParaRPr lang="en-US" sz="7200" dirty="0">
              <a:solidFill>
                <a:schemeClr val="accent4"/>
              </a:solidFill>
            </a:endParaRPr>
          </a:p>
        </p:txBody>
      </p:sp>
      <p:sp>
        <p:nvSpPr>
          <p:cNvPr id="2" name="Slide Number Placeholder 1">
            <a:extLst>
              <a:ext uri="{FF2B5EF4-FFF2-40B4-BE49-F238E27FC236}">
                <a16:creationId xmlns:a16="http://schemas.microsoft.com/office/drawing/2014/main" id="{4D5DBE85-E5FE-430C-A010-43A16A8B92A7}"/>
              </a:ext>
            </a:extLst>
          </p:cNvPr>
          <p:cNvSpPr>
            <a:spLocks noGrp="1"/>
          </p:cNvSpPr>
          <p:nvPr>
            <p:ph type="sldNum" sz="quarter" idx="12"/>
          </p:nvPr>
        </p:nvSpPr>
        <p:spPr/>
        <p:txBody>
          <a:bodyPr/>
          <a:lstStyle/>
          <a:p>
            <a:fld id="{06FEDF93-2BFD-41CA-ABC7-B039102F3792}" type="slidenum">
              <a:rPr lang="en-US" smtClean="0"/>
              <a:t>106</a:t>
            </a:fld>
            <a:endParaRPr lang="en-US" dirty="0"/>
          </a:p>
        </p:txBody>
      </p:sp>
      <p:pic>
        <p:nvPicPr>
          <p:cNvPr id="8" name="Picture 7">
            <a:extLst>
              <a:ext uri="{FF2B5EF4-FFF2-40B4-BE49-F238E27FC236}">
                <a16:creationId xmlns:a16="http://schemas.microsoft.com/office/drawing/2014/main" id="{C73CB5A9-AFE3-4F64-ADF1-AB39DA49980B}"/>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0281032" y="0"/>
            <a:ext cx="1910968" cy="426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id="{3922D20A-FDD8-4686-9EAE-837F53EC855F}"/>
              </a:ext>
            </a:extLst>
          </p:cNvPr>
          <p:cNvSpPr txBox="1">
            <a:spLocks/>
          </p:cNvSpPr>
          <p:nvPr/>
        </p:nvSpPr>
        <p:spPr>
          <a:xfrm>
            <a:off x="1676400" y="3082803"/>
            <a:ext cx="9144000" cy="997196"/>
          </a:xfrm>
          <a:prstGeom prst="rect">
            <a:avLst/>
          </a:prstGeom>
        </p:spPr>
        <p:txBody>
          <a:bodyPr vert="horz" lIns="0" tIns="0" rIns="0" bIns="0" rtlCol="0" anchor="ctr">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a:t>Thank You</a:t>
            </a:r>
            <a:endParaRPr lang="en-US" sz="7200" dirty="0"/>
          </a:p>
        </p:txBody>
      </p:sp>
    </p:spTree>
    <p:extLst>
      <p:ext uri="{BB962C8B-B14F-4D97-AF65-F5344CB8AC3E}">
        <p14:creationId xmlns:p14="http://schemas.microsoft.com/office/powerpoint/2010/main" val="1491314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D153B1-A9A8-411F-8C1E-A16E55989424}"/>
              </a:ext>
            </a:extLst>
          </p:cNvPr>
          <p:cNvSpPr/>
          <p:nvPr/>
        </p:nvSpPr>
        <p:spPr>
          <a:xfrm>
            <a:off x="577896" y="2303362"/>
            <a:ext cx="3144360" cy="2916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mj-lt"/>
              </a:rPr>
              <a:t>Project Duration </a:t>
            </a:r>
          </a:p>
        </p:txBody>
      </p:sp>
      <p:sp>
        <p:nvSpPr>
          <p:cNvPr id="84" name="Diamond 83">
            <a:extLst>
              <a:ext uri="{FF2B5EF4-FFF2-40B4-BE49-F238E27FC236}">
                <a16:creationId xmlns:a16="http://schemas.microsoft.com/office/drawing/2014/main" id="{A6372DEC-C9C0-42F6-B787-93C20F7E9C89}"/>
              </a:ext>
            </a:extLst>
          </p:cNvPr>
          <p:cNvSpPr/>
          <p:nvPr/>
        </p:nvSpPr>
        <p:spPr>
          <a:xfrm>
            <a:off x="4100748" y="2329213"/>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sp>
        <p:nvSpPr>
          <p:cNvPr id="137" name="TextBox 136">
            <a:extLst>
              <a:ext uri="{FF2B5EF4-FFF2-40B4-BE49-F238E27FC236}">
                <a16:creationId xmlns:a16="http://schemas.microsoft.com/office/drawing/2014/main" id="{4319A8EB-10C7-4777-9B31-6A9BB83BB4DB}"/>
              </a:ext>
            </a:extLst>
          </p:cNvPr>
          <p:cNvSpPr txBox="1"/>
          <p:nvPr/>
        </p:nvSpPr>
        <p:spPr>
          <a:xfrm>
            <a:off x="96867" y="1951334"/>
            <a:ext cx="831827" cy="253916"/>
          </a:xfrm>
          <a:prstGeom prst="rect">
            <a:avLst/>
          </a:prstGeom>
          <a:noFill/>
        </p:spPr>
        <p:txBody>
          <a:bodyPr wrap="square" rtlCol="0">
            <a:spAutoFit/>
          </a:bodyPr>
          <a:lstStyle/>
          <a:p>
            <a:pPr algn="ctr"/>
            <a:r>
              <a:rPr lang="en-US" sz="1050" b="1" dirty="0">
                <a:latin typeface="+mj-lt"/>
              </a:rPr>
              <a:t>01-Oct-18</a:t>
            </a:r>
          </a:p>
        </p:txBody>
      </p:sp>
      <p:sp>
        <p:nvSpPr>
          <p:cNvPr id="143" name="TextBox 142">
            <a:extLst>
              <a:ext uri="{FF2B5EF4-FFF2-40B4-BE49-F238E27FC236}">
                <a16:creationId xmlns:a16="http://schemas.microsoft.com/office/drawing/2014/main" id="{08A455F0-4F31-46D8-A54A-54A13B334FD9}"/>
              </a:ext>
            </a:extLst>
          </p:cNvPr>
          <p:cNvSpPr txBox="1"/>
          <p:nvPr/>
        </p:nvSpPr>
        <p:spPr>
          <a:xfrm>
            <a:off x="2861853"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cxnSp>
        <p:nvCxnSpPr>
          <p:cNvPr id="8" name="Straight Connector 7">
            <a:extLst>
              <a:ext uri="{FF2B5EF4-FFF2-40B4-BE49-F238E27FC236}">
                <a16:creationId xmlns:a16="http://schemas.microsoft.com/office/drawing/2014/main" id="{26DD10FF-BB92-4FAC-913D-9205F83CE22A}"/>
              </a:ext>
            </a:extLst>
          </p:cNvPr>
          <p:cNvCxnSpPr>
            <a:cxnSpLocks/>
          </p:cNvCxnSpPr>
          <p:nvPr/>
        </p:nvCxnSpPr>
        <p:spPr>
          <a:xfrm>
            <a:off x="190836" y="1525650"/>
            <a:ext cx="11876428"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8332437-CA85-412F-A8AC-337095DD6072}"/>
              </a:ext>
            </a:extLst>
          </p:cNvPr>
          <p:cNvSpPr txBox="1"/>
          <p:nvPr/>
        </p:nvSpPr>
        <p:spPr>
          <a:xfrm>
            <a:off x="6451598" y="4303498"/>
            <a:ext cx="948269" cy="253916"/>
          </a:xfrm>
          <a:prstGeom prst="rect">
            <a:avLst/>
          </a:prstGeom>
          <a:noFill/>
        </p:spPr>
        <p:txBody>
          <a:bodyPr wrap="square" rtlCol="0">
            <a:spAutoFit/>
          </a:bodyPr>
          <a:lstStyle/>
          <a:p>
            <a:pPr algn="ctr"/>
            <a:r>
              <a:rPr lang="en-US" sz="1050" b="1" dirty="0">
                <a:latin typeface="+mj-lt"/>
              </a:rPr>
              <a:t>01-Aug-23</a:t>
            </a:r>
          </a:p>
        </p:txBody>
      </p:sp>
      <p:sp>
        <p:nvSpPr>
          <p:cNvPr id="49" name="Diamond 48">
            <a:extLst>
              <a:ext uri="{FF2B5EF4-FFF2-40B4-BE49-F238E27FC236}">
                <a16:creationId xmlns:a16="http://schemas.microsoft.com/office/drawing/2014/main" id="{CFA8B5CE-6312-4442-93C6-3E5007D743B1}"/>
              </a:ext>
            </a:extLst>
          </p:cNvPr>
          <p:cNvSpPr/>
          <p:nvPr/>
        </p:nvSpPr>
        <p:spPr>
          <a:xfrm>
            <a:off x="190836" y="2326946"/>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cxnSp>
        <p:nvCxnSpPr>
          <p:cNvPr id="54" name="Straight Connector 53">
            <a:extLst>
              <a:ext uri="{FF2B5EF4-FFF2-40B4-BE49-F238E27FC236}">
                <a16:creationId xmlns:a16="http://schemas.microsoft.com/office/drawing/2014/main" id="{BEA4CAAC-87DB-4B2A-BDF8-2B028DD30FC8}"/>
              </a:ext>
            </a:extLst>
          </p:cNvPr>
          <p:cNvCxnSpPr>
            <a:cxnSpLocks/>
          </p:cNvCxnSpPr>
          <p:nvPr/>
        </p:nvCxnSpPr>
        <p:spPr>
          <a:xfrm>
            <a:off x="219716" y="3093501"/>
            <a:ext cx="11727477"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20D55389-17C5-48BE-BF42-E5382E33CEEA}"/>
              </a:ext>
            </a:extLst>
          </p:cNvPr>
          <p:cNvSpPr/>
          <p:nvPr/>
        </p:nvSpPr>
        <p:spPr>
          <a:xfrm>
            <a:off x="414999" y="4486315"/>
            <a:ext cx="797036" cy="496699"/>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mj-lt"/>
              </a:rPr>
              <a:t>Project  </a:t>
            </a:r>
          </a:p>
          <a:p>
            <a:pPr algn="ctr"/>
            <a:r>
              <a:rPr lang="en-US" sz="1100" b="1" dirty="0">
                <a:solidFill>
                  <a:schemeClr val="bg1"/>
                </a:solidFill>
                <a:latin typeface="+mj-lt"/>
              </a:rPr>
              <a:t>Duration </a:t>
            </a:r>
          </a:p>
        </p:txBody>
      </p:sp>
      <p:sp>
        <p:nvSpPr>
          <p:cNvPr id="56" name="TextBox 55">
            <a:extLst>
              <a:ext uri="{FF2B5EF4-FFF2-40B4-BE49-F238E27FC236}">
                <a16:creationId xmlns:a16="http://schemas.microsoft.com/office/drawing/2014/main" id="{4CD568BA-E181-4E6A-84AC-020D24510B74}"/>
              </a:ext>
            </a:extLst>
          </p:cNvPr>
          <p:cNvSpPr txBox="1"/>
          <p:nvPr/>
        </p:nvSpPr>
        <p:spPr>
          <a:xfrm>
            <a:off x="88300" y="4185430"/>
            <a:ext cx="831827" cy="253916"/>
          </a:xfrm>
          <a:prstGeom prst="rect">
            <a:avLst/>
          </a:prstGeom>
          <a:noFill/>
        </p:spPr>
        <p:txBody>
          <a:bodyPr wrap="square" rtlCol="0">
            <a:spAutoFit/>
          </a:bodyPr>
          <a:lstStyle/>
          <a:p>
            <a:pPr algn="ctr"/>
            <a:r>
              <a:rPr lang="en-US" sz="1050" b="1" dirty="0">
                <a:latin typeface="+mj-lt"/>
              </a:rPr>
              <a:t>01-Oct-18</a:t>
            </a:r>
          </a:p>
        </p:txBody>
      </p:sp>
      <p:sp>
        <p:nvSpPr>
          <p:cNvPr id="57" name="Diamond 56">
            <a:extLst>
              <a:ext uri="{FF2B5EF4-FFF2-40B4-BE49-F238E27FC236}">
                <a16:creationId xmlns:a16="http://schemas.microsoft.com/office/drawing/2014/main" id="{185B5C68-6FDF-46E5-BFDE-10D55316AFAC}"/>
              </a:ext>
            </a:extLst>
          </p:cNvPr>
          <p:cNvSpPr/>
          <p:nvPr/>
        </p:nvSpPr>
        <p:spPr>
          <a:xfrm>
            <a:off x="25438" y="4611655"/>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sp>
        <p:nvSpPr>
          <p:cNvPr id="58" name="Rectangle 57">
            <a:extLst>
              <a:ext uri="{FF2B5EF4-FFF2-40B4-BE49-F238E27FC236}">
                <a16:creationId xmlns:a16="http://schemas.microsoft.com/office/drawing/2014/main" id="{D2286816-E0D9-4E0E-B81E-649BECFE2142}"/>
              </a:ext>
            </a:extLst>
          </p:cNvPr>
          <p:cNvSpPr/>
          <p:nvPr/>
        </p:nvSpPr>
        <p:spPr>
          <a:xfrm>
            <a:off x="1361060" y="4508995"/>
            <a:ext cx="1745240" cy="36773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j-lt"/>
              </a:rPr>
              <a:t>PNG Relocation (277) CD</a:t>
            </a:r>
          </a:p>
        </p:txBody>
      </p:sp>
      <p:sp>
        <p:nvSpPr>
          <p:cNvPr id="59" name="TextBox 58">
            <a:extLst>
              <a:ext uri="{FF2B5EF4-FFF2-40B4-BE49-F238E27FC236}">
                <a16:creationId xmlns:a16="http://schemas.microsoft.com/office/drawing/2014/main" id="{D85BE89E-FF52-4E31-93BE-DFA9C7975534}"/>
              </a:ext>
            </a:extLst>
          </p:cNvPr>
          <p:cNvSpPr txBox="1"/>
          <p:nvPr/>
        </p:nvSpPr>
        <p:spPr>
          <a:xfrm>
            <a:off x="1015021" y="4185430"/>
            <a:ext cx="1141044" cy="253916"/>
          </a:xfrm>
          <a:prstGeom prst="rect">
            <a:avLst/>
          </a:prstGeom>
          <a:noFill/>
        </p:spPr>
        <p:txBody>
          <a:bodyPr wrap="square" rtlCol="0">
            <a:spAutoFit/>
          </a:bodyPr>
          <a:lstStyle/>
          <a:p>
            <a:pPr algn="ctr"/>
            <a:r>
              <a:rPr lang="en-US" sz="1050" b="1" dirty="0">
                <a:latin typeface="+mj-lt"/>
              </a:rPr>
              <a:t>02-Sep-19</a:t>
            </a:r>
          </a:p>
        </p:txBody>
      </p:sp>
      <p:sp>
        <p:nvSpPr>
          <p:cNvPr id="62" name="TextBox 61">
            <a:extLst>
              <a:ext uri="{FF2B5EF4-FFF2-40B4-BE49-F238E27FC236}">
                <a16:creationId xmlns:a16="http://schemas.microsoft.com/office/drawing/2014/main" id="{C55FBF14-F458-4D2F-8966-5362ACD0B04A}"/>
              </a:ext>
            </a:extLst>
          </p:cNvPr>
          <p:cNvSpPr txBox="1"/>
          <p:nvPr/>
        </p:nvSpPr>
        <p:spPr>
          <a:xfrm>
            <a:off x="2690386" y="4258250"/>
            <a:ext cx="1088810" cy="253916"/>
          </a:xfrm>
          <a:prstGeom prst="rect">
            <a:avLst/>
          </a:prstGeom>
          <a:noFill/>
        </p:spPr>
        <p:txBody>
          <a:bodyPr wrap="square" rtlCol="0">
            <a:spAutoFit/>
          </a:bodyPr>
          <a:lstStyle/>
          <a:p>
            <a:pPr algn="ctr"/>
            <a:r>
              <a:rPr lang="en-US" sz="1050" b="1" dirty="0">
                <a:latin typeface="+mj-lt"/>
              </a:rPr>
              <a:t>04-June-20</a:t>
            </a:r>
          </a:p>
        </p:txBody>
      </p:sp>
      <p:sp>
        <p:nvSpPr>
          <p:cNvPr id="63" name="Rectangle 62">
            <a:extLst>
              <a:ext uri="{FF2B5EF4-FFF2-40B4-BE49-F238E27FC236}">
                <a16:creationId xmlns:a16="http://schemas.microsoft.com/office/drawing/2014/main" id="{D1659EE4-2447-463C-B036-5C17A31D6B0B}"/>
              </a:ext>
            </a:extLst>
          </p:cNvPr>
          <p:cNvSpPr/>
          <p:nvPr/>
        </p:nvSpPr>
        <p:spPr>
          <a:xfrm>
            <a:off x="3351208" y="4585033"/>
            <a:ext cx="3289499" cy="2916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mj-lt"/>
              </a:rPr>
              <a:t>Project Duration </a:t>
            </a:r>
          </a:p>
        </p:txBody>
      </p:sp>
      <p:sp>
        <p:nvSpPr>
          <p:cNvPr id="64" name="Diamond 63">
            <a:extLst>
              <a:ext uri="{FF2B5EF4-FFF2-40B4-BE49-F238E27FC236}">
                <a16:creationId xmlns:a16="http://schemas.microsoft.com/office/drawing/2014/main" id="{832B21CC-C9CE-46F7-86E7-78871FAE086F}"/>
              </a:ext>
            </a:extLst>
          </p:cNvPr>
          <p:cNvSpPr/>
          <p:nvPr/>
        </p:nvSpPr>
        <p:spPr>
          <a:xfrm>
            <a:off x="6792014" y="4611655"/>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mj-lt"/>
            </a:endParaRPr>
          </a:p>
        </p:txBody>
      </p:sp>
      <p:sp>
        <p:nvSpPr>
          <p:cNvPr id="68" name="Diamond 67">
            <a:extLst>
              <a:ext uri="{FF2B5EF4-FFF2-40B4-BE49-F238E27FC236}">
                <a16:creationId xmlns:a16="http://schemas.microsoft.com/office/drawing/2014/main" id="{4B679BAD-FCDF-42EC-9C53-B2C08C2DBF13}"/>
              </a:ext>
            </a:extLst>
          </p:cNvPr>
          <p:cNvSpPr/>
          <p:nvPr/>
        </p:nvSpPr>
        <p:spPr>
          <a:xfrm>
            <a:off x="9060511" y="4608500"/>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mj-lt"/>
            </a:endParaRPr>
          </a:p>
        </p:txBody>
      </p:sp>
      <p:sp>
        <p:nvSpPr>
          <p:cNvPr id="70" name="Rectangle 69">
            <a:extLst>
              <a:ext uri="{FF2B5EF4-FFF2-40B4-BE49-F238E27FC236}">
                <a16:creationId xmlns:a16="http://schemas.microsoft.com/office/drawing/2014/main" id="{40415106-2951-40D7-B975-393E40FBB023}"/>
              </a:ext>
            </a:extLst>
          </p:cNvPr>
          <p:cNvSpPr/>
          <p:nvPr/>
        </p:nvSpPr>
        <p:spPr>
          <a:xfrm>
            <a:off x="4555483" y="2304820"/>
            <a:ext cx="939740" cy="2916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mj-lt"/>
              </a:rPr>
              <a:t>Punch List </a:t>
            </a:r>
          </a:p>
        </p:txBody>
      </p:sp>
      <p:sp>
        <p:nvSpPr>
          <p:cNvPr id="71" name="Diamond 70">
            <a:extLst>
              <a:ext uri="{FF2B5EF4-FFF2-40B4-BE49-F238E27FC236}">
                <a16:creationId xmlns:a16="http://schemas.microsoft.com/office/drawing/2014/main" id="{2C635E90-2CAF-433E-8DB0-74080F4762E0}"/>
              </a:ext>
            </a:extLst>
          </p:cNvPr>
          <p:cNvSpPr/>
          <p:nvPr/>
        </p:nvSpPr>
        <p:spPr>
          <a:xfrm>
            <a:off x="5877614" y="2330709"/>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sp>
        <p:nvSpPr>
          <p:cNvPr id="72" name="TextBox 71">
            <a:extLst>
              <a:ext uri="{FF2B5EF4-FFF2-40B4-BE49-F238E27FC236}">
                <a16:creationId xmlns:a16="http://schemas.microsoft.com/office/drawing/2014/main" id="{C0CEA4EF-CCAC-4AEC-9FA4-C0DA69644686}"/>
              </a:ext>
            </a:extLst>
          </p:cNvPr>
          <p:cNvSpPr txBox="1"/>
          <p:nvPr/>
        </p:nvSpPr>
        <p:spPr>
          <a:xfrm>
            <a:off x="5387310" y="2060231"/>
            <a:ext cx="939740" cy="253916"/>
          </a:xfrm>
          <a:prstGeom prst="rect">
            <a:avLst/>
          </a:prstGeom>
          <a:noFill/>
        </p:spPr>
        <p:txBody>
          <a:bodyPr wrap="square" rtlCol="0">
            <a:spAutoFit/>
          </a:bodyPr>
          <a:lstStyle/>
          <a:p>
            <a:pPr algn="ctr"/>
            <a:r>
              <a:rPr lang="en-US" sz="1050" b="1" dirty="0">
                <a:latin typeface="+mj-lt"/>
              </a:rPr>
              <a:t>01-Sep-22</a:t>
            </a:r>
          </a:p>
        </p:txBody>
      </p:sp>
      <p:sp>
        <p:nvSpPr>
          <p:cNvPr id="74" name="TextBox 73">
            <a:extLst>
              <a:ext uri="{FF2B5EF4-FFF2-40B4-BE49-F238E27FC236}">
                <a16:creationId xmlns:a16="http://schemas.microsoft.com/office/drawing/2014/main" id="{BF6701E1-C831-4ADC-8F6D-3566420A6ED5}"/>
              </a:ext>
            </a:extLst>
          </p:cNvPr>
          <p:cNvSpPr txBox="1"/>
          <p:nvPr/>
        </p:nvSpPr>
        <p:spPr>
          <a:xfrm>
            <a:off x="5279398" y="1699931"/>
            <a:ext cx="1047652" cy="415498"/>
          </a:xfrm>
          <a:prstGeom prst="rect">
            <a:avLst/>
          </a:prstGeom>
          <a:noFill/>
        </p:spPr>
        <p:txBody>
          <a:bodyPr wrap="square" rtlCol="0">
            <a:spAutoFit/>
          </a:bodyPr>
          <a:lstStyle/>
          <a:p>
            <a:pPr algn="ctr"/>
            <a:r>
              <a:rPr lang="en-US" sz="1050" b="1" dirty="0">
                <a:latin typeface="+mj-lt"/>
              </a:rPr>
              <a:t>Final Completion</a:t>
            </a:r>
          </a:p>
        </p:txBody>
      </p:sp>
      <p:cxnSp>
        <p:nvCxnSpPr>
          <p:cNvPr id="21" name="Straight Arrow Connector 20">
            <a:extLst>
              <a:ext uri="{FF2B5EF4-FFF2-40B4-BE49-F238E27FC236}">
                <a16:creationId xmlns:a16="http://schemas.microsoft.com/office/drawing/2014/main" id="{2E290E51-6409-4D7D-9B80-599A2F2CBB92}"/>
              </a:ext>
            </a:extLst>
          </p:cNvPr>
          <p:cNvCxnSpPr>
            <a:cxnSpLocks/>
            <a:stCxn id="70" idx="3"/>
            <a:endCxn id="71" idx="1"/>
          </p:cNvCxnSpPr>
          <p:nvPr/>
        </p:nvCxnSpPr>
        <p:spPr>
          <a:xfrm>
            <a:off x="5495223" y="2450646"/>
            <a:ext cx="382391" cy="2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B6D3DD6E-D239-4D54-8602-FC60B504A043}"/>
              </a:ext>
            </a:extLst>
          </p:cNvPr>
          <p:cNvSpPr txBox="1"/>
          <p:nvPr/>
        </p:nvSpPr>
        <p:spPr>
          <a:xfrm>
            <a:off x="6451597" y="3947977"/>
            <a:ext cx="948270" cy="415498"/>
          </a:xfrm>
          <a:prstGeom prst="rect">
            <a:avLst/>
          </a:prstGeom>
          <a:noFill/>
        </p:spPr>
        <p:txBody>
          <a:bodyPr wrap="square" rtlCol="0">
            <a:spAutoFit/>
          </a:bodyPr>
          <a:lstStyle/>
          <a:p>
            <a:pPr algn="ctr"/>
            <a:r>
              <a:rPr lang="en-US" sz="1050" b="1" dirty="0">
                <a:latin typeface="+mj-lt"/>
              </a:rPr>
              <a:t>Substantial Completion</a:t>
            </a:r>
          </a:p>
        </p:txBody>
      </p:sp>
      <p:cxnSp>
        <p:nvCxnSpPr>
          <p:cNvPr id="42" name="Straight Arrow Connector 41">
            <a:extLst>
              <a:ext uri="{FF2B5EF4-FFF2-40B4-BE49-F238E27FC236}">
                <a16:creationId xmlns:a16="http://schemas.microsoft.com/office/drawing/2014/main" id="{21E2B2DA-4D79-45E4-BDA8-32D20B125CFE}"/>
              </a:ext>
            </a:extLst>
          </p:cNvPr>
          <p:cNvCxnSpPr>
            <a:cxnSpLocks/>
            <a:stCxn id="6" idx="3"/>
            <a:endCxn id="84" idx="1"/>
          </p:cNvCxnSpPr>
          <p:nvPr/>
        </p:nvCxnSpPr>
        <p:spPr>
          <a:xfrm>
            <a:off x="3722256" y="2449188"/>
            <a:ext cx="378492" cy="2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8BB3704-EB9A-4C98-BD5F-6B9FF832386B}"/>
              </a:ext>
            </a:extLst>
          </p:cNvPr>
          <p:cNvCxnSpPr>
            <a:cxnSpLocks/>
            <a:stCxn id="49" idx="3"/>
            <a:endCxn id="6" idx="1"/>
          </p:cNvCxnSpPr>
          <p:nvPr/>
        </p:nvCxnSpPr>
        <p:spPr>
          <a:xfrm>
            <a:off x="388525" y="2449188"/>
            <a:ext cx="1893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B915B432-0EF5-473B-AEAF-C34ED5458258}"/>
              </a:ext>
            </a:extLst>
          </p:cNvPr>
          <p:cNvSpPr txBox="1"/>
          <p:nvPr/>
        </p:nvSpPr>
        <p:spPr>
          <a:xfrm>
            <a:off x="111712" y="1754359"/>
            <a:ext cx="831827" cy="253916"/>
          </a:xfrm>
          <a:prstGeom prst="rect">
            <a:avLst/>
          </a:prstGeom>
          <a:noFill/>
        </p:spPr>
        <p:txBody>
          <a:bodyPr wrap="square" rtlCol="0">
            <a:spAutoFit/>
          </a:bodyPr>
          <a:lstStyle/>
          <a:p>
            <a:pPr algn="ctr"/>
            <a:r>
              <a:rPr lang="en-US" sz="1050" b="1" dirty="0">
                <a:latin typeface="+mj-lt"/>
              </a:rPr>
              <a:t>Start Date</a:t>
            </a:r>
          </a:p>
        </p:txBody>
      </p:sp>
      <p:cxnSp>
        <p:nvCxnSpPr>
          <p:cNvPr id="83" name="Straight Arrow Connector 82">
            <a:extLst>
              <a:ext uri="{FF2B5EF4-FFF2-40B4-BE49-F238E27FC236}">
                <a16:creationId xmlns:a16="http://schemas.microsoft.com/office/drawing/2014/main" id="{9D6AFAE8-1944-43B0-9FEA-F694FA5735B9}"/>
              </a:ext>
            </a:extLst>
          </p:cNvPr>
          <p:cNvCxnSpPr>
            <a:cxnSpLocks/>
            <a:stCxn id="84" idx="3"/>
            <a:endCxn id="70" idx="1"/>
          </p:cNvCxnSpPr>
          <p:nvPr/>
        </p:nvCxnSpPr>
        <p:spPr>
          <a:xfrm flipV="1">
            <a:off x="4298437" y="2450646"/>
            <a:ext cx="257046" cy="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B1731198-24BA-4E9F-A138-3C71132EAB49}"/>
              </a:ext>
            </a:extLst>
          </p:cNvPr>
          <p:cNvSpPr txBox="1"/>
          <p:nvPr/>
        </p:nvSpPr>
        <p:spPr>
          <a:xfrm>
            <a:off x="96867" y="3983610"/>
            <a:ext cx="831827" cy="253916"/>
          </a:xfrm>
          <a:prstGeom prst="rect">
            <a:avLst/>
          </a:prstGeom>
          <a:noFill/>
        </p:spPr>
        <p:txBody>
          <a:bodyPr wrap="square" rtlCol="0">
            <a:spAutoFit/>
          </a:bodyPr>
          <a:lstStyle/>
          <a:p>
            <a:pPr algn="ctr"/>
            <a:r>
              <a:rPr lang="en-US" sz="1050" b="1" dirty="0">
                <a:latin typeface="+mj-lt"/>
              </a:rPr>
              <a:t>Start Date</a:t>
            </a:r>
          </a:p>
        </p:txBody>
      </p:sp>
      <p:sp>
        <p:nvSpPr>
          <p:cNvPr id="126" name="TextBox 125">
            <a:extLst>
              <a:ext uri="{FF2B5EF4-FFF2-40B4-BE49-F238E27FC236}">
                <a16:creationId xmlns:a16="http://schemas.microsoft.com/office/drawing/2014/main" id="{33C5D98C-35E8-4A12-A0CA-3D332A216C51}"/>
              </a:ext>
            </a:extLst>
          </p:cNvPr>
          <p:cNvSpPr txBox="1"/>
          <p:nvPr/>
        </p:nvSpPr>
        <p:spPr>
          <a:xfrm>
            <a:off x="8424874" y="4255144"/>
            <a:ext cx="1076740" cy="253916"/>
          </a:xfrm>
          <a:prstGeom prst="rect">
            <a:avLst/>
          </a:prstGeom>
          <a:noFill/>
        </p:spPr>
        <p:txBody>
          <a:bodyPr wrap="square" rtlCol="0">
            <a:spAutoFit/>
          </a:bodyPr>
          <a:lstStyle/>
          <a:p>
            <a:pPr algn="ctr"/>
            <a:r>
              <a:rPr lang="en-US" sz="1050" b="1" dirty="0">
                <a:latin typeface="+mj-lt"/>
              </a:rPr>
              <a:t>30-Aug-2023</a:t>
            </a:r>
          </a:p>
        </p:txBody>
      </p:sp>
      <p:sp>
        <p:nvSpPr>
          <p:cNvPr id="127" name="TextBox 126">
            <a:extLst>
              <a:ext uri="{FF2B5EF4-FFF2-40B4-BE49-F238E27FC236}">
                <a16:creationId xmlns:a16="http://schemas.microsoft.com/office/drawing/2014/main" id="{05B82BDD-DF4C-4A99-94C0-86125FD9888E}"/>
              </a:ext>
            </a:extLst>
          </p:cNvPr>
          <p:cNvSpPr txBox="1"/>
          <p:nvPr/>
        </p:nvSpPr>
        <p:spPr>
          <a:xfrm>
            <a:off x="8453962" y="3925155"/>
            <a:ext cx="1047652" cy="415498"/>
          </a:xfrm>
          <a:prstGeom prst="rect">
            <a:avLst/>
          </a:prstGeom>
          <a:noFill/>
        </p:spPr>
        <p:txBody>
          <a:bodyPr wrap="square" rtlCol="0">
            <a:spAutoFit/>
          </a:bodyPr>
          <a:lstStyle/>
          <a:p>
            <a:pPr algn="ctr"/>
            <a:r>
              <a:rPr lang="en-US" sz="1050" b="1" dirty="0">
                <a:latin typeface="+mj-lt"/>
              </a:rPr>
              <a:t>Final Completion</a:t>
            </a:r>
          </a:p>
        </p:txBody>
      </p:sp>
      <p:sp>
        <p:nvSpPr>
          <p:cNvPr id="129" name="Rectangle 128">
            <a:extLst>
              <a:ext uri="{FF2B5EF4-FFF2-40B4-BE49-F238E27FC236}">
                <a16:creationId xmlns:a16="http://schemas.microsoft.com/office/drawing/2014/main" id="{0601CE00-B8C2-44D9-BE7A-C92A79F56F1E}"/>
              </a:ext>
            </a:extLst>
          </p:cNvPr>
          <p:cNvSpPr/>
          <p:nvPr/>
        </p:nvSpPr>
        <p:spPr>
          <a:xfrm>
            <a:off x="8117485" y="4584917"/>
            <a:ext cx="781366" cy="2916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mj-lt"/>
              </a:rPr>
              <a:t>Punch List </a:t>
            </a:r>
          </a:p>
        </p:txBody>
      </p:sp>
      <p:cxnSp>
        <p:nvCxnSpPr>
          <p:cNvPr id="130" name="Straight Arrow Connector 129">
            <a:extLst>
              <a:ext uri="{FF2B5EF4-FFF2-40B4-BE49-F238E27FC236}">
                <a16:creationId xmlns:a16="http://schemas.microsoft.com/office/drawing/2014/main" id="{415386A7-2FB0-4D7D-ADE4-D405EC30B022}"/>
              </a:ext>
            </a:extLst>
          </p:cNvPr>
          <p:cNvCxnSpPr>
            <a:cxnSpLocks/>
            <a:stCxn id="129" idx="3"/>
          </p:cNvCxnSpPr>
          <p:nvPr/>
        </p:nvCxnSpPr>
        <p:spPr>
          <a:xfrm>
            <a:off x="8898851" y="4730743"/>
            <a:ext cx="1583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E724981F-ABF4-49E6-8D7A-DFD9266EBBB0}"/>
              </a:ext>
            </a:extLst>
          </p:cNvPr>
          <p:cNvCxnSpPr>
            <a:cxnSpLocks/>
            <a:stCxn id="63" idx="3"/>
            <a:endCxn id="64" idx="1"/>
          </p:cNvCxnSpPr>
          <p:nvPr/>
        </p:nvCxnSpPr>
        <p:spPr>
          <a:xfrm>
            <a:off x="6640707" y="4730859"/>
            <a:ext cx="151307" cy="3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194DA0DD-4110-4EDD-A00E-8E48B1F60C9D}"/>
              </a:ext>
            </a:extLst>
          </p:cNvPr>
          <p:cNvCxnSpPr>
            <a:cxnSpLocks/>
            <a:stCxn id="58" idx="3"/>
            <a:endCxn id="63" idx="1"/>
          </p:cNvCxnSpPr>
          <p:nvPr/>
        </p:nvCxnSpPr>
        <p:spPr>
          <a:xfrm>
            <a:off x="3106300" y="4692863"/>
            <a:ext cx="244908" cy="3799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F70DF496-365F-4FF4-B810-FA7E58EF655A}"/>
              </a:ext>
            </a:extLst>
          </p:cNvPr>
          <p:cNvCxnSpPr>
            <a:cxnSpLocks/>
            <a:stCxn id="55" idx="3"/>
            <a:endCxn id="58" idx="1"/>
          </p:cNvCxnSpPr>
          <p:nvPr/>
        </p:nvCxnSpPr>
        <p:spPr>
          <a:xfrm flipV="1">
            <a:off x="1212035" y="4692863"/>
            <a:ext cx="149025" cy="4180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C6BB44DA-A15F-446F-9C4A-75077301A677}"/>
              </a:ext>
            </a:extLst>
          </p:cNvPr>
          <p:cNvCxnSpPr>
            <a:cxnSpLocks/>
            <a:stCxn id="57" idx="3"/>
            <a:endCxn id="55" idx="1"/>
          </p:cNvCxnSpPr>
          <p:nvPr/>
        </p:nvCxnSpPr>
        <p:spPr>
          <a:xfrm>
            <a:off x="223127" y="4733897"/>
            <a:ext cx="191872" cy="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C200377E-2B87-4352-BA94-08B285660161}"/>
              </a:ext>
            </a:extLst>
          </p:cNvPr>
          <p:cNvSpPr txBox="1"/>
          <p:nvPr/>
        </p:nvSpPr>
        <p:spPr>
          <a:xfrm>
            <a:off x="3722256" y="1965203"/>
            <a:ext cx="1031969" cy="253916"/>
          </a:xfrm>
          <a:prstGeom prst="rect">
            <a:avLst/>
          </a:prstGeom>
          <a:noFill/>
        </p:spPr>
        <p:txBody>
          <a:bodyPr wrap="square" rtlCol="0">
            <a:spAutoFit/>
          </a:bodyPr>
          <a:lstStyle/>
          <a:p>
            <a:pPr algn="ctr"/>
            <a:r>
              <a:rPr lang="en-US" sz="1050" b="1" dirty="0">
                <a:latin typeface="+mj-lt"/>
              </a:rPr>
              <a:t>03-Aug-22</a:t>
            </a:r>
          </a:p>
        </p:txBody>
      </p:sp>
      <p:sp>
        <p:nvSpPr>
          <p:cNvPr id="184" name="TextBox 183">
            <a:extLst>
              <a:ext uri="{FF2B5EF4-FFF2-40B4-BE49-F238E27FC236}">
                <a16:creationId xmlns:a16="http://schemas.microsoft.com/office/drawing/2014/main" id="{7A7322CA-AED3-4F51-9A56-725E49DB4397}"/>
              </a:ext>
            </a:extLst>
          </p:cNvPr>
          <p:cNvSpPr txBox="1"/>
          <p:nvPr/>
        </p:nvSpPr>
        <p:spPr>
          <a:xfrm>
            <a:off x="3754823" y="1598767"/>
            <a:ext cx="953420" cy="415498"/>
          </a:xfrm>
          <a:prstGeom prst="rect">
            <a:avLst/>
          </a:prstGeom>
          <a:noFill/>
        </p:spPr>
        <p:txBody>
          <a:bodyPr wrap="square" rtlCol="0">
            <a:spAutoFit/>
          </a:bodyPr>
          <a:lstStyle/>
          <a:p>
            <a:pPr algn="ctr"/>
            <a:r>
              <a:rPr lang="en-US" sz="1050" b="1" dirty="0">
                <a:latin typeface="+mj-lt"/>
              </a:rPr>
              <a:t>Substantial Completion</a:t>
            </a:r>
          </a:p>
        </p:txBody>
      </p:sp>
      <p:sp>
        <p:nvSpPr>
          <p:cNvPr id="254" name="TextBox 253">
            <a:extLst>
              <a:ext uri="{FF2B5EF4-FFF2-40B4-BE49-F238E27FC236}">
                <a16:creationId xmlns:a16="http://schemas.microsoft.com/office/drawing/2014/main" id="{8E918DC9-ACD6-42B9-9602-3E2C6983197F}"/>
              </a:ext>
            </a:extLst>
          </p:cNvPr>
          <p:cNvSpPr txBox="1"/>
          <p:nvPr/>
        </p:nvSpPr>
        <p:spPr>
          <a:xfrm>
            <a:off x="111710" y="1027871"/>
            <a:ext cx="5383513" cy="400110"/>
          </a:xfrm>
          <a:prstGeom prst="rect">
            <a:avLst/>
          </a:prstGeom>
          <a:noFill/>
        </p:spPr>
        <p:txBody>
          <a:bodyPr wrap="square" rtlCol="0">
            <a:spAutoFit/>
          </a:bodyPr>
          <a:lstStyle/>
          <a:p>
            <a:r>
              <a:rPr lang="en-US" sz="1400" b="1" u="sng" dirty="0">
                <a:latin typeface="+mj-lt"/>
              </a:rPr>
              <a:t>Updated Project Schedule  Sep-2019 </a:t>
            </a:r>
            <a:r>
              <a:rPr lang="en-US" sz="2000" b="1" u="sng" dirty="0">
                <a:solidFill>
                  <a:schemeClr val="accent1"/>
                </a:solidFill>
                <a:latin typeface="+mj-lt"/>
              </a:rPr>
              <a:t>Before Impact</a:t>
            </a:r>
          </a:p>
        </p:txBody>
      </p:sp>
      <p:sp>
        <p:nvSpPr>
          <p:cNvPr id="60" name="Rectangle 59">
            <a:extLst>
              <a:ext uri="{FF2B5EF4-FFF2-40B4-BE49-F238E27FC236}">
                <a16:creationId xmlns:a16="http://schemas.microsoft.com/office/drawing/2014/main" id="{1E5EEB2B-82B8-4AA0-8098-2D25C3EAE635}"/>
              </a:ext>
            </a:extLst>
          </p:cNvPr>
          <p:cNvSpPr/>
          <p:nvPr/>
        </p:nvSpPr>
        <p:spPr>
          <a:xfrm>
            <a:off x="3232793" y="5170599"/>
            <a:ext cx="610980" cy="4577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b="1" dirty="0">
                <a:solidFill>
                  <a:schemeClr val="bg1"/>
                </a:solidFill>
                <a:latin typeface="+mj-lt"/>
              </a:rPr>
              <a:t>Phase 1</a:t>
            </a:r>
          </a:p>
          <a:p>
            <a:r>
              <a:rPr lang="en-US" sz="600" b="1" dirty="0">
                <a:solidFill>
                  <a:schemeClr val="bg1"/>
                </a:solidFill>
                <a:latin typeface="+mj-lt"/>
              </a:rPr>
              <a:t>Ramp C</a:t>
            </a:r>
          </a:p>
        </p:txBody>
      </p:sp>
      <p:sp>
        <p:nvSpPr>
          <p:cNvPr id="61" name="Rectangle 60">
            <a:extLst>
              <a:ext uri="{FF2B5EF4-FFF2-40B4-BE49-F238E27FC236}">
                <a16:creationId xmlns:a16="http://schemas.microsoft.com/office/drawing/2014/main" id="{3B8E1628-474E-4FE5-A462-FEA413A0A554}"/>
              </a:ext>
            </a:extLst>
          </p:cNvPr>
          <p:cNvSpPr/>
          <p:nvPr/>
        </p:nvSpPr>
        <p:spPr>
          <a:xfrm>
            <a:off x="3870653" y="5252075"/>
            <a:ext cx="527160" cy="523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bg1"/>
                </a:solidFill>
                <a:latin typeface="+mj-lt"/>
              </a:rPr>
              <a:t>Phase 1</a:t>
            </a:r>
          </a:p>
          <a:p>
            <a:pPr algn="ctr"/>
            <a:r>
              <a:rPr lang="en-US" sz="600" b="1" dirty="0">
                <a:solidFill>
                  <a:schemeClr val="bg1"/>
                </a:solidFill>
                <a:latin typeface="+mj-lt"/>
              </a:rPr>
              <a:t>Y62 Ramp C</a:t>
            </a:r>
          </a:p>
        </p:txBody>
      </p:sp>
      <p:sp>
        <p:nvSpPr>
          <p:cNvPr id="65" name="Rectangle 64">
            <a:extLst>
              <a:ext uri="{FF2B5EF4-FFF2-40B4-BE49-F238E27FC236}">
                <a16:creationId xmlns:a16="http://schemas.microsoft.com/office/drawing/2014/main" id="{08D3629B-B91F-4445-9985-31430F997601}"/>
              </a:ext>
            </a:extLst>
          </p:cNvPr>
          <p:cNvSpPr/>
          <p:nvPr/>
        </p:nvSpPr>
        <p:spPr>
          <a:xfrm>
            <a:off x="4432403" y="5360243"/>
            <a:ext cx="536325" cy="4129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bg1"/>
                </a:solidFill>
                <a:latin typeface="+mj-lt"/>
              </a:rPr>
              <a:t>Phase 1 Structure 11</a:t>
            </a:r>
          </a:p>
        </p:txBody>
      </p:sp>
      <p:sp>
        <p:nvSpPr>
          <p:cNvPr id="66" name="Rectangle 65">
            <a:extLst>
              <a:ext uri="{FF2B5EF4-FFF2-40B4-BE49-F238E27FC236}">
                <a16:creationId xmlns:a16="http://schemas.microsoft.com/office/drawing/2014/main" id="{23E46C82-9689-4B09-BE4D-88112E5B5645}"/>
              </a:ext>
            </a:extLst>
          </p:cNvPr>
          <p:cNvSpPr/>
          <p:nvPr/>
        </p:nvSpPr>
        <p:spPr>
          <a:xfrm>
            <a:off x="4987854" y="5498807"/>
            <a:ext cx="536325" cy="4129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bg1"/>
                </a:solidFill>
                <a:latin typeface="+mj-lt"/>
              </a:rPr>
              <a:t>Phase 1 Structure 11 Tie In</a:t>
            </a:r>
          </a:p>
        </p:txBody>
      </p:sp>
      <p:sp>
        <p:nvSpPr>
          <p:cNvPr id="69" name="Rectangle 68">
            <a:extLst>
              <a:ext uri="{FF2B5EF4-FFF2-40B4-BE49-F238E27FC236}">
                <a16:creationId xmlns:a16="http://schemas.microsoft.com/office/drawing/2014/main" id="{CA3EBC34-678D-40C9-8E95-D21B31F5DB03}"/>
              </a:ext>
            </a:extLst>
          </p:cNvPr>
          <p:cNvSpPr/>
          <p:nvPr/>
        </p:nvSpPr>
        <p:spPr>
          <a:xfrm>
            <a:off x="5546688" y="5655028"/>
            <a:ext cx="530090" cy="3849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bg1"/>
                </a:solidFill>
                <a:latin typeface="+mj-lt"/>
              </a:rPr>
              <a:t>Phase 3 Structure 6 Tie In</a:t>
            </a:r>
          </a:p>
        </p:txBody>
      </p:sp>
      <p:sp>
        <p:nvSpPr>
          <p:cNvPr id="73" name="Rectangle 72">
            <a:extLst>
              <a:ext uri="{FF2B5EF4-FFF2-40B4-BE49-F238E27FC236}">
                <a16:creationId xmlns:a16="http://schemas.microsoft.com/office/drawing/2014/main" id="{BCA110AC-13B7-47A8-BF2D-55CAD3ABEA99}"/>
              </a:ext>
            </a:extLst>
          </p:cNvPr>
          <p:cNvSpPr/>
          <p:nvPr/>
        </p:nvSpPr>
        <p:spPr>
          <a:xfrm>
            <a:off x="6099287" y="5821425"/>
            <a:ext cx="556670" cy="35597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bg1"/>
                </a:solidFill>
                <a:latin typeface="+mj-lt"/>
              </a:rPr>
              <a:t>Phase 3 Structure 5</a:t>
            </a:r>
          </a:p>
        </p:txBody>
      </p:sp>
      <p:sp>
        <p:nvSpPr>
          <p:cNvPr id="75" name="TextBox 74">
            <a:extLst>
              <a:ext uri="{FF2B5EF4-FFF2-40B4-BE49-F238E27FC236}">
                <a16:creationId xmlns:a16="http://schemas.microsoft.com/office/drawing/2014/main" id="{2D7780E2-4AFD-42B4-A635-6160EF8E017C}"/>
              </a:ext>
            </a:extLst>
          </p:cNvPr>
          <p:cNvSpPr txBox="1"/>
          <p:nvPr/>
        </p:nvSpPr>
        <p:spPr>
          <a:xfrm>
            <a:off x="2179335" y="5400480"/>
            <a:ext cx="1060231" cy="523220"/>
          </a:xfrm>
          <a:prstGeom prst="rect">
            <a:avLst/>
          </a:prstGeom>
          <a:noFill/>
        </p:spPr>
        <p:txBody>
          <a:bodyPr wrap="square" rtlCol="0">
            <a:spAutoFit/>
          </a:bodyPr>
          <a:lstStyle/>
          <a:p>
            <a:pPr algn="ctr"/>
            <a:r>
              <a:rPr lang="en-US" sz="1400" b="1" u="sng" dirty="0">
                <a:latin typeface="+mj-lt"/>
              </a:rPr>
              <a:t>Critical Path</a:t>
            </a:r>
          </a:p>
        </p:txBody>
      </p:sp>
      <p:cxnSp>
        <p:nvCxnSpPr>
          <p:cNvPr id="9" name="Connector: Elbow 8">
            <a:extLst>
              <a:ext uri="{FF2B5EF4-FFF2-40B4-BE49-F238E27FC236}">
                <a16:creationId xmlns:a16="http://schemas.microsoft.com/office/drawing/2014/main" id="{8AE5398E-E07A-4A42-88DF-9426C4AA4289}"/>
              </a:ext>
            </a:extLst>
          </p:cNvPr>
          <p:cNvCxnSpPr>
            <a:cxnSpLocks/>
            <a:stCxn id="58" idx="3"/>
            <a:endCxn id="60" idx="1"/>
          </p:cNvCxnSpPr>
          <p:nvPr/>
        </p:nvCxnSpPr>
        <p:spPr>
          <a:xfrm>
            <a:off x="3106300" y="4692863"/>
            <a:ext cx="126493" cy="706592"/>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806F4A0F-D2EC-4B81-9355-AD71CF9C3E51}"/>
              </a:ext>
            </a:extLst>
          </p:cNvPr>
          <p:cNvCxnSpPr>
            <a:cxnSpLocks/>
            <a:stCxn id="73" idx="3"/>
            <a:endCxn id="64" idx="1"/>
          </p:cNvCxnSpPr>
          <p:nvPr/>
        </p:nvCxnSpPr>
        <p:spPr>
          <a:xfrm flipV="1">
            <a:off x="6655957" y="4733897"/>
            <a:ext cx="136057" cy="1265517"/>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C4A133DC-7A3A-4AE5-8CDC-C7F3E97C4C9B}"/>
              </a:ext>
            </a:extLst>
          </p:cNvPr>
          <p:cNvSpPr txBox="1"/>
          <p:nvPr/>
        </p:nvSpPr>
        <p:spPr>
          <a:xfrm>
            <a:off x="43098" y="3196895"/>
            <a:ext cx="4944756" cy="400110"/>
          </a:xfrm>
          <a:prstGeom prst="rect">
            <a:avLst/>
          </a:prstGeom>
          <a:noFill/>
        </p:spPr>
        <p:txBody>
          <a:bodyPr wrap="square" rtlCol="0">
            <a:spAutoFit/>
          </a:bodyPr>
          <a:lstStyle/>
          <a:p>
            <a:r>
              <a:rPr lang="en-US" sz="1400" b="1" u="sng" dirty="0">
                <a:latin typeface="+mj-lt"/>
              </a:rPr>
              <a:t>Updated Project Schedule  Sep-2019 </a:t>
            </a:r>
            <a:r>
              <a:rPr lang="en-US" sz="2000" b="1" u="sng" dirty="0">
                <a:solidFill>
                  <a:schemeClr val="accent1"/>
                </a:solidFill>
                <a:latin typeface="+mj-lt"/>
              </a:rPr>
              <a:t>After Impact</a:t>
            </a:r>
          </a:p>
        </p:txBody>
      </p:sp>
      <p:sp>
        <p:nvSpPr>
          <p:cNvPr id="78" name="Rectangle 77">
            <a:extLst>
              <a:ext uri="{FF2B5EF4-FFF2-40B4-BE49-F238E27FC236}">
                <a16:creationId xmlns:a16="http://schemas.microsoft.com/office/drawing/2014/main" id="{702FFC48-C1F3-41E2-B9D4-F346FCB9E9BF}"/>
              </a:ext>
            </a:extLst>
          </p:cNvPr>
          <p:cNvSpPr/>
          <p:nvPr/>
        </p:nvSpPr>
        <p:spPr>
          <a:xfrm>
            <a:off x="9014367" y="3348430"/>
            <a:ext cx="3134535" cy="5662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variance=  -363 CD delay</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7" name="Rectangle 76">
            <a:extLst>
              <a:ext uri="{FF2B5EF4-FFF2-40B4-BE49-F238E27FC236}">
                <a16:creationId xmlns:a16="http://schemas.microsoft.com/office/drawing/2014/main" id="{B3BDE411-EF12-4256-A965-1E5F0E88252D}"/>
              </a:ext>
            </a:extLst>
          </p:cNvPr>
          <p:cNvSpPr/>
          <p:nvPr/>
        </p:nvSpPr>
        <p:spPr>
          <a:xfrm>
            <a:off x="9002234" y="1660565"/>
            <a:ext cx="3134535" cy="5662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Variance =  0 CD delay</a:t>
            </a:r>
          </a:p>
        </p:txBody>
      </p:sp>
      <p:cxnSp>
        <p:nvCxnSpPr>
          <p:cNvPr id="80" name="Straight Connector 79">
            <a:extLst>
              <a:ext uri="{FF2B5EF4-FFF2-40B4-BE49-F238E27FC236}">
                <a16:creationId xmlns:a16="http://schemas.microsoft.com/office/drawing/2014/main" id="{9BA9B1BB-34F1-4E96-B7C6-BB9684DC42E2}"/>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BB0287F-0B11-4408-8973-7E1512C790A4}"/>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48301E69-0E2B-4CE1-A0A0-CCB6C28CC95D}"/>
              </a:ext>
            </a:extLst>
          </p:cNvPr>
          <p:cNvCxnSpPr>
            <a:cxnSpLocks/>
            <a:stCxn id="64" idx="3"/>
            <a:endCxn id="129" idx="1"/>
          </p:cNvCxnSpPr>
          <p:nvPr/>
        </p:nvCxnSpPr>
        <p:spPr>
          <a:xfrm flipV="1">
            <a:off x="6989703" y="4730743"/>
            <a:ext cx="1127782" cy="3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2376DEDB-5615-4AA3-AF86-C66BA3452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933167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904185"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sp>
        <p:nvSpPr>
          <p:cNvPr id="78" name="Rectangle 77">
            <a:extLst>
              <a:ext uri="{FF2B5EF4-FFF2-40B4-BE49-F238E27FC236}">
                <a16:creationId xmlns:a16="http://schemas.microsoft.com/office/drawing/2014/main" id="{702FFC48-C1F3-41E2-B9D4-F346FCB9E9BF}"/>
              </a:ext>
            </a:extLst>
          </p:cNvPr>
          <p:cNvSpPr/>
          <p:nvPr/>
        </p:nvSpPr>
        <p:spPr>
          <a:xfrm>
            <a:off x="9574472" y="821245"/>
            <a:ext cx="2202663" cy="397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0 CD delay</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2D8B2D9-474F-4F87-BB77-165E4F7B198B}"/>
              </a:ext>
            </a:extLst>
          </p:cNvPr>
          <p:cNvSpPr txBox="1"/>
          <p:nvPr/>
        </p:nvSpPr>
        <p:spPr>
          <a:xfrm>
            <a:off x="115067" y="796425"/>
            <a:ext cx="5383513" cy="400110"/>
          </a:xfrm>
          <a:prstGeom prst="rect">
            <a:avLst/>
          </a:prstGeom>
          <a:noFill/>
        </p:spPr>
        <p:txBody>
          <a:bodyPr wrap="square" rtlCol="0">
            <a:spAutoFit/>
          </a:bodyPr>
          <a:lstStyle/>
          <a:p>
            <a:r>
              <a:rPr lang="en-US" sz="1400" b="1" u="sng" dirty="0">
                <a:latin typeface="+mj-lt"/>
              </a:rPr>
              <a:t>Updated Project Schedule  Sep-2019 </a:t>
            </a:r>
            <a:r>
              <a:rPr lang="en-US" sz="2000" b="1" u="sng" dirty="0">
                <a:solidFill>
                  <a:schemeClr val="accent1"/>
                </a:solidFill>
                <a:latin typeface="+mj-lt"/>
              </a:rPr>
              <a:t>Before Impact</a:t>
            </a:r>
          </a:p>
        </p:txBody>
      </p:sp>
      <p:cxnSp>
        <p:nvCxnSpPr>
          <p:cNvPr id="21" name="Straight Connector 20">
            <a:extLst>
              <a:ext uri="{FF2B5EF4-FFF2-40B4-BE49-F238E27FC236}">
                <a16:creationId xmlns:a16="http://schemas.microsoft.com/office/drawing/2014/main" id="{C518B740-99E7-4885-A403-87A4D91EEF3C}"/>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51D8116-361E-4E6C-914E-3607CF29DA1E}"/>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3FCC526-7944-414D-BD5C-8BF501661A68}"/>
              </a:ext>
            </a:extLst>
          </p:cNvPr>
          <p:cNvPicPr>
            <a:picLocks noChangeAspect="1"/>
          </p:cNvPicPr>
          <p:nvPr/>
        </p:nvPicPr>
        <p:blipFill>
          <a:blip r:embed="rId3"/>
          <a:stretch>
            <a:fillRect/>
          </a:stretch>
        </p:blipFill>
        <p:spPr>
          <a:xfrm>
            <a:off x="54909" y="2008094"/>
            <a:ext cx="12074559" cy="2589373"/>
          </a:xfrm>
          <a:prstGeom prst="rect">
            <a:avLst/>
          </a:prstGeom>
        </p:spPr>
      </p:pic>
      <p:sp>
        <p:nvSpPr>
          <p:cNvPr id="4" name="Oval 3">
            <a:extLst>
              <a:ext uri="{FF2B5EF4-FFF2-40B4-BE49-F238E27FC236}">
                <a16:creationId xmlns:a16="http://schemas.microsoft.com/office/drawing/2014/main" id="{FC113C94-2EE4-4A5B-A71D-3413AC0521A5}"/>
              </a:ext>
            </a:extLst>
          </p:cNvPr>
          <p:cNvSpPr/>
          <p:nvPr/>
        </p:nvSpPr>
        <p:spPr>
          <a:xfrm>
            <a:off x="5981700" y="2816016"/>
            <a:ext cx="643218" cy="357632"/>
          </a:xfrm>
          <a:prstGeom prst="ellipse">
            <a:avLst/>
          </a:prstGeom>
          <a:noFill/>
          <a:ln w="38100">
            <a:solidFill>
              <a:schemeClr val="accent1"/>
            </a:solid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82DB9BB-1B19-4312-81EC-77B285AC17ED}"/>
              </a:ext>
            </a:extLst>
          </p:cNvPr>
          <p:cNvCxnSpPr>
            <a:cxnSpLocks/>
            <a:stCxn id="4" idx="6"/>
            <a:endCxn id="78" idx="2"/>
          </p:cNvCxnSpPr>
          <p:nvPr/>
        </p:nvCxnSpPr>
        <p:spPr>
          <a:xfrm flipV="1">
            <a:off x="6624918" y="1219178"/>
            <a:ext cx="4050886" cy="1775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BAF692B-72BB-4A64-A2C4-1DDAD6232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057982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3056585"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sp>
        <p:nvSpPr>
          <p:cNvPr id="76" name="TextBox 75">
            <a:extLst>
              <a:ext uri="{FF2B5EF4-FFF2-40B4-BE49-F238E27FC236}">
                <a16:creationId xmlns:a16="http://schemas.microsoft.com/office/drawing/2014/main" id="{C4A133DC-7A3A-4AE5-8CDC-C7F3E97C4C9B}"/>
              </a:ext>
            </a:extLst>
          </p:cNvPr>
          <p:cNvSpPr txBox="1"/>
          <p:nvPr/>
        </p:nvSpPr>
        <p:spPr>
          <a:xfrm>
            <a:off x="0" y="794248"/>
            <a:ext cx="4944756" cy="400110"/>
          </a:xfrm>
          <a:prstGeom prst="rect">
            <a:avLst/>
          </a:prstGeom>
          <a:noFill/>
        </p:spPr>
        <p:txBody>
          <a:bodyPr wrap="square" rtlCol="0">
            <a:spAutoFit/>
          </a:bodyPr>
          <a:lstStyle/>
          <a:p>
            <a:r>
              <a:rPr lang="en-US" sz="1400" b="1" u="sng" dirty="0">
                <a:latin typeface="+mj-lt"/>
              </a:rPr>
              <a:t>Updated Project Schedule  Sep-2019 </a:t>
            </a:r>
            <a:r>
              <a:rPr lang="en-US" sz="2000" b="1" u="sng" dirty="0">
                <a:solidFill>
                  <a:schemeClr val="accent1"/>
                </a:solidFill>
                <a:latin typeface="+mj-lt"/>
              </a:rPr>
              <a:t>After Impact</a:t>
            </a:r>
          </a:p>
        </p:txBody>
      </p:sp>
      <p:sp>
        <p:nvSpPr>
          <p:cNvPr id="78" name="Rectangle 77">
            <a:extLst>
              <a:ext uri="{FF2B5EF4-FFF2-40B4-BE49-F238E27FC236}">
                <a16:creationId xmlns:a16="http://schemas.microsoft.com/office/drawing/2014/main" id="{702FFC48-C1F3-41E2-B9D4-F346FCB9E9BF}"/>
              </a:ext>
            </a:extLst>
          </p:cNvPr>
          <p:cNvSpPr/>
          <p:nvPr/>
        </p:nvSpPr>
        <p:spPr>
          <a:xfrm>
            <a:off x="9874270" y="796425"/>
            <a:ext cx="2202663" cy="397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-363 CD delay</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cxnSp>
        <p:nvCxnSpPr>
          <p:cNvPr id="77" name="Straight Connector 76">
            <a:extLst>
              <a:ext uri="{FF2B5EF4-FFF2-40B4-BE49-F238E27FC236}">
                <a16:creationId xmlns:a16="http://schemas.microsoft.com/office/drawing/2014/main" id="{4C642B90-5F66-4C52-A27F-5360BE974C75}"/>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B246A85-ECB7-49F3-B458-D12021036A51}"/>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98F31E5-FBCA-41B9-BDDF-73642D1478D3}"/>
              </a:ext>
            </a:extLst>
          </p:cNvPr>
          <p:cNvPicPr>
            <a:picLocks noChangeAspect="1"/>
          </p:cNvPicPr>
          <p:nvPr/>
        </p:nvPicPr>
        <p:blipFill>
          <a:blip r:embed="rId3"/>
          <a:stretch>
            <a:fillRect/>
          </a:stretch>
        </p:blipFill>
        <p:spPr>
          <a:xfrm>
            <a:off x="623858" y="2537352"/>
            <a:ext cx="11254378" cy="1783295"/>
          </a:xfrm>
          <a:prstGeom prst="rect">
            <a:avLst/>
          </a:prstGeom>
        </p:spPr>
      </p:pic>
      <p:cxnSp>
        <p:nvCxnSpPr>
          <p:cNvPr id="7" name="Straight Arrow Connector 6">
            <a:extLst>
              <a:ext uri="{FF2B5EF4-FFF2-40B4-BE49-F238E27FC236}">
                <a16:creationId xmlns:a16="http://schemas.microsoft.com/office/drawing/2014/main" id="{882DB9BB-1B19-4312-81EC-77B285AC17ED}"/>
              </a:ext>
            </a:extLst>
          </p:cNvPr>
          <p:cNvCxnSpPr>
            <a:cxnSpLocks/>
            <a:endCxn id="78" idx="2"/>
          </p:cNvCxnSpPr>
          <p:nvPr/>
        </p:nvCxnSpPr>
        <p:spPr>
          <a:xfrm flipV="1">
            <a:off x="6938682" y="1194358"/>
            <a:ext cx="4036920" cy="2153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C113C94-2EE4-4A5B-A71D-3413AC0521A5}"/>
              </a:ext>
            </a:extLst>
          </p:cNvPr>
          <p:cNvSpPr/>
          <p:nvPr/>
        </p:nvSpPr>
        <p:spPr>
          <a:xfrm>
            <a:off x="5971864" y="3281082"/>
            <a:ext cx="949638" cy="256394"/>
          </a:xfrm>
          <a:prstGeom prst="ellipse">
            <a:avLst/>
          </a:prstGeom>
          <a:noFill/>
          <a:ln w="38100">
            <a:solidFill>
              <a:schemeClr val="accent1"/>
            </a:solid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11" name="Picture 10">
            <a:extLst>
              <a:ext uri="{FF2B5EF4-FFF2-40B4-BE49-F238E27FC236}">
                <a16:creationId xmlns:a16="http://schemas.microsoft.com/office/drawing/2014/main" id="{145C1100-77E6-4ACF-8E8C-13368F0F9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691895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3098918"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cxnSp>
        <p:nvCxnSpPr>
          <p:cNvPr id="6" name="Straight Connector 5">
            <a:extLst>
              <a:ext uri="{FF2B5EF4-FFF2-40B4-BE49-F238E27FC236}">
                <a16:creationId xmlns:a16="http://schemas.microsoft.com/office/drawing/2014/main" id="{EE431D1F-BE74-431A-857A-5083ADD48F7F}"/>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3B57D2-91BF-4DB8-AA61-75C0100B6164}"/>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477E18E9-9ABF-48DB-8B5F-1468789805B6}"/>
              </a:ext>
            </a:extLst>
          </p:cNvPr>
          <p:cNvGraphicFramePr>
            <a:graphicFrameLocks noGrp="1"/>
          </p:cNvGraphicFramePr>
          <p:nvPr>
            <p:extLst>
              <p:ext uri="{D42A27DB-BD31-4B8C-83A1-F6EECF244321}">
                <p14:modId xmlns:p14="http://schemas.microsoft.com/office/powerpoint/2010/main" val="928100248"/>
              </p:ext>
            </p:extLst>
          </p:nvPr>
        </p:nvGraphicFramePr>
        <p:xfrm>
          <a:off x="3053182" y="2143609"/>
          <a:ext cx="5574351" cy="1784924"/>
        </p:xfrm>
        <a:graphic>
          <a:graphicData uri="http://schemas.openxmlformats.org/drawingml/2006/table">
            <a:tbl>
              <a:tblPr firstRow="1" firstCol="1" bandRow="1">
                <a:tableStyleId>{5C22544A-7EE6-4342-B048-85BDC9FD1C3A}</a:tableStyleId>
              </a:tblPr>
              <a:tblGrid>
                <a:gridCol w="3873573">
                  <a:extLst>
                    <a:ext uri="{9D8B030D-6E8A-4147-A177-3AD203B41FA5}">
                      <a16:colId xmlns:a16="http://schemas.microsoft.com/office/drawing/2014/main" val="3784579446"/>
                    </a:ext>
                  </a:extLst>
                </a:gridCol>
                <a:gridCol w="1700778">
                  <a:extLst>
                    <a:ext uri="{9D8B030D-6E8A-4147-A177-3AD203B41FA5}">
                      <a16:colId xmlns:a16="http://schemas.microsoft.com/office/drawing/2014/main" val="906113072"/>
                    </a:ext>
                  </a:extLst>
                </a:gridCol>
              </a:tblGrid>
              <a:tr h="262255">
                <a:tc>
                  <a:txBody>
                    <a:bodyPr/>
                    <a:lstStyle/>
                    <a:p>
                      <a:pPr algn="ctr">
                        <a:lnSpc>
                          <a:spcPct val="150000"/>
                        </a:lnSpc>
                      </a:pPr>
                      <a:r>
                        <a:rPr lang="en-US" sz="1200" dirty="0">
                          <a:effectLst/>
                        </a:rPr>
                        <a:t>Time Window # A </a:t>
                      </a:r>
                      <a:endParaRPr lang="en-US" sz="11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tc>
                  <a:txBody>
                    <a:bodyPr/>
                    <a:lstStyle/>
                    <a:p>
                      <a:pPr algn="ctr">
                        <a:lnSpc>
                          <a:spcPct val="150000"/>
                        </a:lnSpc>
                      </a:pPr>
                      <a:r>
                        <a:rPr lang="en-US" sz="1200">
                          <a:effectLst/>
                        </a:rPr>
                        <a:t>Schedule Finish Date</a:t>
                      </a:r>
                      <a:endParaRPr lang="en-US" sz="11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extLst>
                  <a:ext uri="{0D108BD9-81ED-4DB2-BD59-A6C34878D82A}">
                    <a16:rowId xmlns:a16="http://schemas.microsoft.com/office/drawing/2014/main" val="2755795979"/>
                  </a:ext>
                </a:extLst>
              </a:tr>
              <a:tr h="262255">
                <a:tc>
                  <a:txBody>
                    <a:bodyPr/>
                    <a:lstStyle/>
                    <a:p>
                      <a:pPr algn="ctr">
                        <a:lnSpc>
                          <a:spcPct val="150000"/>
                        </a:lnSpc>
                      </a:pPr>
                      <a:r>
                        <a:rPr lang="en-US" sz="1100" dirty="0">
                          <a:effectLst/>
                        </a:rPr>
                        <a:t>Update SEP-2019 before Delays</a:t>
                      </a:r>
                      <a:endParaRPr lang="en-US" sz="11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100" b="1" kern="1200" dirty="0">
                          <a:solidFill>
                            <a:schemeClr val="bg1"/>
                          </a:solidFill>
                          <a:latin typeface="+mn-lt"/>
                          <a:ea typeface="+mn-ea"/>
                          <a:cs typeface="+mn-cs"/>
                        </a:rPr>
                        <a:t>01-Sep-22</a:t>
                      </a:r>
                    </a:p>
                    <a:p>
                      <a:pPr algn="ctr">
                        <a:lnSpc>
                          <a:spcPct val="150000"/>
                        </a:lnSpc>
                      </a:pPr>
                      <a:endParaRPr lang="en-US" sz="1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extLst>
                  <a:ext uri="{0D108BD9-81ED-4DB2-BD59-A6C34878D82A}">
                    <a16:rowId xmlns:a16="http://schemas.microsoft.com/office/drawing/2014/main" val="3253952075"/>
                  </a:ext>
                </a:extLst>
              </a:tr>
              <a:tr h="262255">
                <a:tc>
                  <a:txBody>
                    <a:bodyPr/>
                    <a:lstStyle/>
                    <a:p>
                      <a:pPr algn="ctr">
                        <a:lnSpc>
                          <a:spcPct val="150000"/>
                        </a:lnSpc>
                      </a:pPr>
                      <a:r>
                        <a:rPr lang="en-US" sz="1100" dirty="0">
                          <a:effectLst/>
                        </a:rPr>
                        <a:t>Update SEP-2019 After Delays </a:t>
                      </a:r>
                      <a:endParaRPr lang="en-US" sz="11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100" b="1" kern="1200" dirty="0">
                          <a:solidFill>
                            <a:schemeClr val="bg1"/>
                          </a:solidFill>
                          <a:latin typeface="+mn-lt"/>
                          <a:ea typeface="+mn-ea"/>
                          <a:cs typeface="+mn-cs"/>
                        </a:rPr>
                        <a:t>30-Aug-23</a:t>
                      </a:r>
                    </a:p>
                    <a:p>
                      <a:pPr algn="ctr">
                        <a:lnSpc>
                          <a:spcPct val="150000"/>
                        </a:lnSpc>
                      </a:pPr>
                      <a:endParaRPr lang="en-US" sz="1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extLst>
                  <a:ext uri="{0D108BD9-81ED-4DB2-BD59-A6C34878D82A}">
                    <a16:rowId xmlns:a16="http://schemas.microsoft.com/office/drawing/2014/main" val="2815172308"/>
                  </a:ext>
                </a:extLst>
              </a:tr>
              <a:tr h="578931">
                <a:tc>
                  <a:txBody>
                    <a:bodyPr/>
                    <a:lstStyle/>
                    <a:p>
                      <a:pPr algn="ctr">
                        <a:lnSpc>
                          <a:spcPct val="150000"/>
                        </a:lnSpc>
                      </a:pPr>
                      <a:r>
                        <a:rPr lang="en-US" sz="1200" b="1" dirty="0">
                          <a:effectLst/>
                        </a:rPr>
                        <a:t>Variance</a:t>
                      </a:r>
                      <a:endParaRPr lang="en-US" sz="1100" b="1"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tc>
                  <a:txBody>
                    <a:bodyPr/>
                    <a:lstStyle/>
                    <a:p>
                      <a:pPr algn="ctr" rtl="0" fontAlgn="ctr">
                        <a:lnSpc>
                          <a:spcPct val="150000"/>
                        </a:lnSpc>
                      </a:pPr>
                      <a:r>
                        <a:rPr lang="en-US" sz="1100" b="1" i="0" u="none" strike="noStrike" dirty="0">
                          <a:solidFill>
                            <a:schemeClr val="accent1">
                              <a:lumMod val="60000"/>
                              <a:lumOff val="40000"/>
                            </a:schemeClr>
                          </a:solidFill>
                          <a:effectLst/>
                          <a:latin typeface="Arial" panose="020B0604020202020204" pitchFamily="34" charset="0"/>
                        </a:rPr>
                        <a:t>-363</a:t>
                      </a:r>
                    </a:p>
                  </a:txBody>
                  <a:tcPr marL="9525" marR="9525" marT="9525" marB="0" anchor="ctr">
                    <a:solidFill>
                      <a:schemeClr val="accent3">
                        <a:lumMod val="50000"/>
                      </a:schemeClr>
                    </a:solidFill>
                  </a:tcPr>
                </a:tc>
                <a:extLst>
                  <a:ext uri="{0D108BD9-81ED-4DB2-BD59-A6C34878D82A}">
                    <a16:rowId xmlns:a16="http://schemas.microsoft.com/office/drawing/2014/main" val="1374266080"/>
                  </a:ext>
                </a:extLst>
              </a:tr>
            </a:tbl>
          </a:graphicData>
        </a:graphic>
      </p:graphicFrame>
      <p:sp>
        <p:nvSpPr>
          <p:cNvPr id="17" name="TextBox 16">
            <a:extLst>
              <a:ext uri="{FF2B5EF4-FFF2-40B4-BE49-F238E27FC236}">
                <a16:creationId xmlns:a16="http://schemas.microsoft.com/office/drawing/2014/main" id="{6998A1C2-9CB4-433F-8BDD-DAA5C24C4F69}"/>
              </a:ext>
            </a:extLst>
          </p:cNvPr>
          <p:cNvSpPr txBox="1"/>
          <p:nvPr/>
        </p:nvSpPr>
        <p:spPr>
          <a:xfrm>
            <a:off x="2110316" y="1392104"/>
            <a:ext cx="7558616" cy="646331"/>
          </a:xfrm>
          <a:prstGeom prst="rect">
            <a:avLst/>
          </a:prstGeom>
          <a:noFill/>
        </p:spPr>
        <p:txBody>
          <a:bodyPr wrap="square">
            <a:spAutoFit/>
          </a:bodyPr>
          <a:lstStyle/>
          <a:p>
            <a:pPr algn="ctr"/>
            <a:r>
              <a:rPr lang="en-US" sz="1800" b="1" u="sng" dirty="0">
                <a:solidFill>
                  <a:srgbClr val="000000"/>
                </a:solidFill>
                <a:effectLst/>
                <a:latin typeface="Times New Roman" panose="02020603050405020304" pitchFamily="18" charset="0"/>
                <a:ea typeface="Arial" panose="020B0604020202020204" pitchFamily="34" charset="0"/>
              </a:rPr>
              <a:t>Table (1) Impact of Delay Events on Project Finish Date</a:t>
            </a:r>
            <a:r>
              <a:rPr lang="en-US" sz="1800" b="1" u="sng" dirty="0">
                <a:solidFill>
                  <a:srgbClr val="C00000"/>
                </a:solidFill>
                <a:latin typeface="+mj-lt"/>
              </a:rPr>
              <a:t> Sep-2019 </a:t>
            </a:r>
            <a:r>
              <a:rPr lang="en-US" sz="1800" b="1" u="sng" dirty="0">
                <a:solidFill>
                  <a:srgbClr val="000000"/>
                </a:solidFill>
                <a:effectLst/>
                <a:latin typeface="Times New Roman" panose="02020603050405020304" pitchFamily="18" charset="0"/>
                <a:ea typeface="Arial" panose="020B0604020202020204" pitchFamily="34" charset="0"/>
              </a:rPr>
              <a:t>:</a:t>
            </a:r>
            <a:endParaRPr lang="en-US" sz="1600" dirty="0">
              <a:effectLst/>
              <a:latin typeface="Arial" panose="020B0604020202020204" pitchFamily="34" charset="0"/>
              <a:ea typeface="Arial" panose="020B0604020202020204" pitchFamily="34" charset="0"/>
            </a:endParaRPr>
          </a:p>
          <a:p>
            <a:pPr algn="ctr"/>
            <a:r>
              <a:rPr lang="en-US" sz="1800" dirty="0">
                <a:solidFill>
                  <a:srgbClr val="000000"/>
                </a:solidFill>
                <a:effectLst/>
                <a:latin typeface="Times New Roman" panose="02020603050405020304" pitchFamily="18" charset="0"/>
                <a:ea typeface="Arial" panose="020B0604020202020204" pitchFamily="34" charset="0"/>
              </a:rPr>
              <a:t> </a:t>
            </a:r>
            <a:endParaRPr lang="en-US" sz="1600" dirty="0">
              <a:effectLst/>
              <a:latin typeface="Arial" panose="020B0604020202020204" pitchFamily="34" charset="0"/>
              <a:ea typeface="Arial" panose="020B0604020202020204" pitchFamily="34" charset="0"/>
            </a:endParaRPr>
          </a:p>
        </p:txBody>
      </p:sp>
      <p:pic>
        <p:nvPicPr>
          <p:cNvPr id="8" name="Picture 7">
            <a:extLst>
              <a:ext uri="{FF2B5EF4-FFF2-40B4-BE49-F238E27FC236}">
                <a16:creationId xmlns:a16="http://schemas.microsoft.com/office/drawing/2014/main" id="{4C33A824-6D8A-48B2-9261-6DDEAD981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4239639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D153B1-A9A8-411F-8C1E-A16E55989424}"/>
              </a:ext>
            </a:extLst>
          </p:cNvPr>
          <p:cNvSpPr/>
          <p:nvPr/>
        </p:nvSpPr>
        <p:spPr>
          <a:xfrm>
            <a:off x="577896" y="2303362"/>
            <a:ext cx="3144360" cy="2916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mj-lt"/>
              </a:rPr>
              <a:t>Project Duration </a:t>
            </a:r>
          </a:p>
        </p:txBody>
      </p:sp>
      <p:sp>
        <p:nvSpPr>
          <p:cNvPr id="84" name="Diamond 83">
            <a:extLst>
              <a:ext uri="{FF2B5EF4-FFF2-40B4-BE49-F238E27FC236}">
                <a16:creationId xmlns:a16="http://schemas.microsoft.com/office/drawing/2014/main" id="{A6372DEC-C9C0-42F6-B787-93C20F7E9C89}"/>
              </a:ext>
            </a:extLst>
          </p:cNvPr>
          <p:cNvSpPr/>
          <p:nvPr/>
        </p:nvSpPr>
        <p:spPr>
          <a:xfrm>
            <a:off x="4100748" y="2329213"/>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sp>
        <p:nvSpPr>
          <p:cNvPr id="137" name="TextBox 136">
            <a:extLst>
              <a:ext uri="{FF2B5EF4-FFF2-40B4-BE49-F238E27FC236}">
                <a16:creationId xmlns:a16="http://schemas.microsoft.com/office/drawing/2014/main" id="{4319A8EB-10C7-4777-9B31-6A9BB83BB4DB}"/>
              </a:ext>
            </a:extLst>
          </p:cNvPr>
          <p:cNvSpPr txBox="1"/>
          <p:nvPr/>
        </p:nvSpPr>
        <p:spPr>
          <a:xfrm>
            <a:off x="96867" y="1951334"/>
            <a:ext cx="831827" cy="253916"/>
          </a:xfrm>
          <a:prstGeom prst="rect">
            <a:avLst/>
          </a:prstGeom>
          <a:noFill/>
        </p:spPr>
        <p:txBody>
          <a:bodyPr wrap="square" rtlCol="0">
            <a:spAutoFit/>
          </a:bodyPr>
          <a:lstStyle/>
          <a:p>
            <a:pPr algn="ctr"/>
            <a:r>
              <a:rPr lang="en-US" sz="1050" b="1" dirty="0">
                <a:latin typeface="+mj-lt"/>
              </a:rPr>
              <a:t>01-Oct-18</a:t>
            </a:r>
          </a:p>
        </p:txBody>
      </p:sp>
      <p:sp>
        <p:nvSpPr>
          <p:cNvPr id="143" name="TextBox 142">
            <a:extLst>
              <a:ext uri="{FF2B5EF4-FFF2-40B4-BE49-F238E27FC236}">
                <a16:creationId xmlns:a16="http://schemas.microsoft.com/office/drawing/2014/main" id="{08A455F0-4F31-46D8-A54A-54A13B334FD9}"/>
              </a:ext>
            </a:extLst>
          </p:cNvPr>
          <p:cNvSpPr txBox="1"/>
          <p:nvPr/>
        </p:nvSpPr>
        <p:spPr>
          <a:xfrm>
            <a:off x="2938052"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cxnSp>
        <p:nvCxnSpPr>
          <p:cNvPr id="8" name="Straight Connector 7">
            <a:extLst>
              <a:ext uri="{FF2B5EF4-FFF2-40B4-BE49-F238E27FC236}">
                <a16:creationId xmlns:a16="http://schemas.microsoft.com/office/drawing/2014/main" id="{26DD10FF-BB92-4FAC-913D-9205F83CE22A}"/>
              </a:ext>
            </a:extLst>
          </p:cNvPr>
          <p:cNvCxnSpPr>
            <a:cxnSpLocks/>
          </p:cNvCxnSpPr>
          <p:nvPr/>
        </p:nvCxnSpPr>
        <p:spPr>
          <a:xfrm>
            <a:off x="190836" y="1525650"/>
            <a:ext cx="11876428"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8332437-CA85-412F-A8AC-337095DD6072}"/>
              </a:ext>
            </a:extLst>
          </p:cNvPr>
          <p:cNvSpPr txBox="1"/>
          <p:nvPr/>
        </p:nvSpPr>
        <p:spPr>
          <a:xfrm>
            <a:off x="7762516" y="4144830"/>
            <a:ext cx="831827" cy="253916"/>
          </a:xfrm>
          <a:prstGeom prst="rect">
            <a:avLst/>
          </a:prstGeom>
          <a:noFill/>
        </p:spPr>
        <p:txBody>
          <a:bodyPr wrap="square" rtlCol="0">
            <a:spAutoFit/>
          </a:bodyPr>
          <a:lstStyle/>
          <a:p>
            <a:pPr algn="ctr"/>
            <a:r>
              <a:rPr lang="en-US" sz="1000" b="1" dirty="0">
                <a:latin typeface="+mj-lt"/>
              </a:rPr>
              <a:t>06-Oct-23</a:t>
            </a:r>
          </a:p>
        </p:txBody>
      </p:sp>
      <p:sp>
        <p:nvSpPr>
          <p:cNvPr id="49" name="Diamond 48">
            <a:extLst>
              <a:ext uri="{FF2B5EF4-FFF2-40B4-BE49-F238E27FC236}">
                <a16:creationId xmlns:a16="http://schemas.microsoft.com/office/drawing/2014/main" id="{CFA8B5CE-6312-4442-93C6-3E5007D743B1}"/>
              </a:ext>
            </a:extLst>
          </p:cNvPr>
          <p:cNvSpPr/>
          <p:nvPr/>
        </p:nvSpPr>
        <p:spPr>
          <a:xfrm>
            <a:off x="190836" y="2326946"/>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cxnSp>
        <p:nvCxnSpPr>
          <p:cNvPr id="54" name="Straight Connector 53">
            <a:extLst>
              <a:ext uri="{FF2B5EF4-FFF2-40B4-BE49-F238E27FC236}">
                <a16:creationId xmlns:a16="http://schemas.microsoft.com/office/drawing/2014/main" id="{BEA4CAAC-87DB-4B2A-BDF8-2B028DD30FC8}"/>
              </a:ext>
            </a:extLst>
          </p:cNvPr>
          <p:cNvCxnSpPr>
            <a:cxnSpLocks/>
          </p:cNvCxnSpPr>
          <p:nvPr/>
        </p:nvCxnSpPr>
        <p:spPr>
          <a:xfrm>
            <a:off x="219716" y="3093501"/>
            <a:ext cx="11727477"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20D55389-17C5-48BE-BF42-E5382E33CEEA}"/>
              </a:ext>
            </a:extLst>
          </p:cNvPr>
          <p:cNvSpPr/>
          <p:nvPr/>
        </p:nvSpPr>
        <p:spPr>
          <a:xfrm>
            <a:off x="375048" y="4486315"/>
            <a:ext cx="836987" cy="496699"/>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j-lt"/>
              </a:rPr>
              <a:t>Project  </a:t>
            </a:r>
          </a:p>
          <a:p>
            <a:pPr algn="ctr"/>
            <a:r>
              <a:rPr lang="en-US" sz="1000" b="1" dirty="0">
                <a:solidFill>
                  <a:schemeClr val="bg1"/>
                </a:solidFill>
                <a:latin typeface="+mj-lt"/>
              </a:rPr>
              <a:t>Duration </a:t>
            </a:r>
          </a:p>
        </p:txBody>
      </p:sp>
      <p:sp>
        <p:nvSpPr>
          <p:cNvPr id="56" name="TextBox 55">
            <a:extLst>
              <a:ext uri="{FF2B5EF4-FFF2-40B4-BE49-F238E27FC236}">
                <a16:creationId xmlns:a16="http://schemas.microsoft.com/office/drawing/2014/main" id="{4CD568BA-E181-4E6A-84AC-020D24510B74}"/>
              </a:ext>
            </a:extLst>
          </p:cNvPr>
          <p:cNvSpPr txBox="1"/>
          <p:nvPr/>
        </p:nvSpPr>
        <p:spPr>
          <a:xfrm>
            <a:off x="88300" y="4185430"/>
            <a:ext cx="831827" cy="253916"/>
          </a:xfrm>
          <a:prstGeom prst="rect">
            <a:avLst/>
          </a:prstGeom>
          <a:noFill/>
        </p:spPr>
        <p:txBody>
          <a:bodyPr wrap="square" rtlCol="0">
            <a:spAutoFit/>
          </a:bodyPr>
          <a:lstStyle/>
          <a:p>
            <a:pPr algn="ctr"/>
            <a:r>
              <a:rPr lang="en-US" sz="1000" b="1" dirty="0">
                <a:latin typeface="+mj-lt"/>
              </a:rPr>
              <a:t>01-Oct-18</a:t>
            </a:r>
          </a:p>
        </p:txBody>
      </p:sp>
      <p:sp>
        <p:nvSpPr>
          <p:cNvPr id="57" name="Diamond 56">
            <a:extLst>
              <a:ext uri="{FF2B5EF4-FFF2-40B4-BE49-F238E27FC236}">
                <a16:creationId xmlns:a16="http://schemas.microsoft.com/office/drawing/2014/main" id="{185B5C68-6FDF-46E5-BFDE-10D55316AFAC}"/>
              </a:ext>
            </a:extLst>
          </p:cNvPr>
          <p:cNvSpPr/>
          <p:nvPr/>
        </p:nvSpPr>
        <p:spPr>
          <a:xfrm>
            <a:off x="-18494" y="4606618"/>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tx1"/>
              </a:solidFill>
              <a:latin typeface="+mj-lt"/>
            </a:endParaRPr>
          </a:p>
        </p:txBody>
      </p:sp>
      <p:sp>
        <p:nvSpPr>
          <p:cNvPr id="58" name="Rectangle 57">
            <a:extLst>
              <a:ext uri="{FF2B5EF4-FFF2-40B4-BE49-F238E27FC236}">
                <a16:creationId xmlns:a16="http://schemas.microsoft.com/office/drawing/2014/main" id="{D2286816-E0D9-4E0E-B81E-649BECFE2142}"/>
              </a:ext>
            </a:extLst>
          </p:cNvPr>
          <p:cNvSpPr/>
          <p:nvPr/>
        </p:nvSpPr>
        <p:spPr>
          <a:xfrm>
            <a:off x="1361059" y="4534272"/>
            <a:ext cx="1170473" cy="39793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mj-lt"/>
              </a:rPr>
              <a:t>PNG Relocation</a:t>
            </a:r>
          </a:p>
          <a:p>
            <a:pPr algn="ctr"/>
            <a:r>
              <a:rPr lang="en-US" sz="1000" b="1" dirty="0">
                <a:solidFill>
                  <a:schemeClr val="tx1"/>
                </a:solidFill>
                <a:latin typeface="+mj-lt"/>
              </a:rPr>
              <a:t>(277) CD</a:t>
            </a:r>
          </a:p>
        </p:txBody>
      </p:sp>
      <p:sp>
        <p:nvSpPr>
          <p:cNvPr id="59" name="TextBox 58">
            <a:extLst>
              <a:ext uri="{FF2B5EF4-FFF2-40B4-BE49-F238E27FC236}">
                <a16:creationId xmlns:a16="http://schemas.microsoft.com/office/drawing/2014/main" id="{D85BE89E-FF52-4E31-93BE-DFA9C7975534}"/>
              </a:ext>
            </a:extLst>
          </p:cNvPr>
          <p:cNvSpPr txBox="1"/>
          <p:nvPr/>
        </p:nvSpPr>
        <p:spPr>
          <a:xfrm>
            <a:off x="1010737" y="4208868"/>
            <a:ext cx="831827" cy="246221"/>
          </a:xfrm>
          <a:prstGeom prst="rect">
            <a:avLst/>
          </a:prstGeom>
          <a:noFill/>
        </p:spPr>
        <p:txBody>
          <a:bodyPr wrap="square" rtlCol="0">
            <a:spAutoFit/>
          </a:bodyPr>
          <a:lstStyle/>
          <a:p>
            <a:pPr algn="ctr"/>
            <a:r>
              <a:rPr lang="en-US" sz="1000" b="1" dirty="0">
                <a:latin typeface="+mj-lt"/>
              </a:rPr>
              <a:t>02-Sep-19</a:t>
            </a:r>
          </a:p>
        </p:txBody>
      </p:sp>
      <p:sp>
        <p:nvSpPr>
          <p:cNvPr id="62" name="TextBox 61">
            <a:extLst>
              <a:ext uri="{FF2B5EF4-FFF2-40B4-BE49-F238E27FC236}">
                <a16:creationId xmlns:a16="http://schemas.microsoft.com/office/drawing/2014/main" id="{C55FBF14-F458-4D2F-8966-5362ACD0B04A}"/>
              </a:ext>
            </a:extLst>
          </p:cNvPr>
          <p:cNvSpPr txBox="1"/>
          <p:nvPr/>
        </p:nvSpPr>
        <p:spPr>
          <a:xfrm>
            <a:off x="2038417" y="4302316"/>
            <a:ext cx="1204022" cy="246221"/>
          </a:xfrm>
          <a:prstGeom prst="rect">
            <a:avLst/>
          </a:prstGeom>
          <a:noFill/>
        </p:spPr>
        <p:txBody>
          <a:bodyPr wrap="square" rtlCol="0">
            <a:spAutoFit/>
          </a:bodyPr>
          <a:lstStyle/>
          <a:p>
            <a:pPr algn="ctr"/>
            <a:r>
              <a:rPr lang="en-US" sz="1000" b="1" dirty="0">
                <a:latin typeface="+mj-lt"/>
              </a:rPr>
              <a:t>10-June-20</a:t>
            </a:r>
          </a:p>
        </p:txBody>
      </p:sp>
      <p:sp>
        <p:nvSpPr>
          <p:cNvPr id="63" name="Rectangle 62">
            <a:extLst>
              <a:ext uri="{FF2B5EF4-FFF2-40B4-BE49-F238E27FC236}">
                <a16:creationId xmlns:a16="http://schemas.microsoft.com/office/drawing/2014/main" id="{D1659EE4-2447-463C-B036-5C17A31D6B0B}"/>
              </a:ext>
            </a:extLst>
          </p:cNvPr>
          <p:cNvSpPr/>
          <p:nvPr/>
        </p:nvSpPr>
        <p:spPr>
          <a:xfrm>
            <a:off x="2648592" y="4585033"/>
            <a:ext cx="1286489" cy="2916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j-lt"/>
              </a:rPr>
              <a:t>Project Duration </a:t>
            </a:r>
          </a:p>
        </p:txBody>
      </p:sp>
      <p:sp>
        <p:nvSpPr>
          <p:cNvPr id="64" name="Diamond 63">
            <a:extLst>
              <a:ext uri="{FF2B5EF4-FFF2-40B4-BE49-F238E27FC236}">
                <a16:creationId xmlns:a16="http://schemas.microsoft.com/office/drawing/2014/main" id="{832B21CC-C9CE-46F7-86E7-78871FAE086F}"/>
              </a:ext>
            </a:extLst>
          </p:cNvPr>
          <p:cNvSpPr/>
          <p:nvPr/>
        </p:nvSpPr>
        <p:spPr>
          <a:xfrm>
            <a:off x="4097532" y="4611655"/>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mj-lt"/>
            </a:endParaRPr>
          </a:p>
        </p:txBody>
      </p:sp>
      <p:sp>
        <p:nvSpPr>
          <p:cNvPr id="67" name="Rectangle 66">
            <a:extLst>
              <a:ext uri="{FF2B5EF4-FFF2-40B4-BE49-F238E27FC236}">
                <a16:creationId xmlns:a16="http://schemas.microsoft.com/office/drawing/2014/main" id="{74366602-45CA-4289-8221-71A19B5949B4}"/>
              </a:ext>
            </a:extLst>
          </p:cNvPr>
          <p:cNvSpPr/>
          <p:nvPr/>
        </p:nvSpPr>
        <p:spPr>
          <a:xfrm>
            <a:off x="4612059" y="4476790"/>
            <a:ext cx="831827" cy="50985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mj-lt"/>
              </a:rPr>
              <a:t>Extra Work SA 1-20 &amp; 22 (38) CD</a:t>
            </a:r>
          </a:p>
        </p:txBody>
      </p:sp>
      <p:sp>
        <p:nvSpPr>
          <p:cNvPr id="68" name="Diamond 67">
            <a:extLst>
              <a:ext uri="{FF2B5EF4-FFF2-40B4-BE49-F238E27FC236}">
                <a16:creationId xmlns:a16="http://schemas.microsoft.com/office/drawing/2014/main" id="{4B679BAD-FCDF-42EC-9C53-B2C08C2DBF13}"/>
              </a:ext>
            </a:extLst>
          </p:cNvPr>
          <p:cNvSpPr/>
          <p:nvPr/>
        </p:nvSpPr>
        <p:spPr>
          <a:xfrm>
            <a:off x="9418644" y="4608043"/>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mj-lt"/>
            </a:endParaRPr>
          </a:p>
        </p:txBody>
      </p:sp>
      <p:sp>
        <p:nvSpPr>
          <p:cNvPr id="70" name="Rectangle 69">
            <a:extLst>
              <a:ext uri="{FF2B5EF4-FFF2-40B4-BE49-F238E27FC236}">
                <a16:creationId xmlns:a16="http://schemas.microsoft.com/office/drawing/2014/main" id="{40415106-2951-40D7-B975-393E40FBB023}"/>
              </a:ext>
            </a:extLst>
          </p:cNvPr>
          <p:cNvSpPr/>
          <p:nvPr/>
        </p:nvSpPr>
        <p:spPr>
          <a:xfrm>
            <a:off x="4555483" y="2304820"/>
            <a:ext cx="1047652" cy="2916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mj-lt"/>
              </a:rPr>
              <a:t>Punch List </a:t>
            </a:r>
          </a:p>
        </p:txBody>
      </p:sp>
      <p:sp>
        <p:nvSpPr>
          <p:cNvPr id="71" name="Diamond 70">
            <a:extLst>
              <a:ext uri="{FF2B5EF4-FFF2-40B4-BE49-F238E27FC236}">
                <a16:creationId xmlns:a16="http://schemas.microsoft.com/office/drawing/2014/main" id="{2C635E90-2CAF-433E-8DB0-74080F4762E0}"/>
              </a:ext>
            </a:extLst>
          </p:cNvPr>
          <p:cNvSpPr/>
          <p:nvPr/>
        </p:nvSpPr>
        <p:spPr>
          <a:xfrm>
            <a:off x="6275312" y="2330709"/>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sp>
        <p:nvSpPr>
          <p:cNvPr id="72" name="TextBox 71">
            <a:extLst>
              <a:ext uri="{FF2B5EF4-FFF2-40B4-BE49-F238E27FC236}">
                <a16:creationId xmlns:a16="http://schemas.microsoft.com/office/drawing/2014/main" id="{C0CEA4EF-CCAC-4AEC-9FA4-C0DA69644686}"/>
              </a:ext>
            </a:extLst>
          </p:cNvPr>
          <p:cNvSpPr txBox="1"/>
          <p:nvPr/>
        </p:nvSpPr>
        <p:spPr>
          <a:xfrm>
            <a:off x="5742857" y="2058458"/>
            <a:ext cx="831827" cy="253916"/>
          </a:xfrm>
          <a:prstGeom prst="rect">
            <a:avLst/>
          </a:prstGeom>
          <a:noFill/>
        </p:spPr>
        <p:txBody>
          <a:bodyPr wrap="square" rtlCol="0">
            <a:spAutoFit/>
          </a:bodyPr>
          <a:lstStyle/>
          <a:p>
            <a:pPr algn="ctr"/>
            <a:r>
              <a:rPr lang="en-US" sz="1050" b="1" dirty="0">
                <a:latin typeface="+mj-lt"/>
              </a:rPr>
              <a:t>08-Jun-23</a:t>
            </a:r>
          </a:p>
        </p:txBody>
      </p:sp>
      <p:sp>
        <p:nvSpPr>
          <p:cNvPr id="74" name="TextBox 73">
            <a:extLst>
              <a:ext uri="{FF2B5EF4-FFF2-40B4-BE49-F238E27FC236}">
                <a16:creationId xmlns:a16="http://schemas.microsoft.com/office/drawing/2014/main" id="{BF6701E1-C831-4ADC-8F6D-3566420A6ED5}"/>
              </a:ext>
            </a:extLst>
          </p:cNvPr>
          <p:cNvSpPr txBox="1"/>
          <p:nvPr/>
        </p:nvSpPr>
        <p:spPr>
          <a:xfrm>
            <a:off x="5695311" y="1725018"/>
            <a:ext cx="1047652" cy="415498"/>
          </a:xfrm>
          <a:prstGeom prst="rect">
            <a:avLst/>
          </a:prstGeom>
          <a:noFill/>
        </p:spPr>
        <p:txBody>
          <a:bodyPr wrap="square" rtlCol="0">
            <a:spAutoFit/>
          </a:bodyPr>
          <a:lstStyle/>
          <a:p>
            <a:pPr algn="ctr"/>
            <a:r>
              <a:rPr lang="en-US" sz="1050" b="1" dirty="0">
                <a:latin typeface="+mj-lt"/>
              </a:rPr>
              <a:t>Final Completion</a:t>
            </a:r>
          </a:p>
        </p:txBody>
      </p:sp>
      <p:cxnSp>
        <p:nvCxnSpPr>
          <p:cNvPr id="21" name="Straight Arrow Connector 20">
            <a:extLst>
              <a:ext uri="{FF2B5EF4-FFF2-40B4-BE49-F238E27FC236}">
                <a16:creationId xmlns:a16="http://schemas.microsoft.com/office/drawing/2014/main" id="{2E290E51-6409-4D7D-9B80-599A2F2CBB92}"/>
              </a:ext>
            </a:extLst>
          </p:cNvPr>
          <p:cNvCxnSpPr>
            <a:cxnSpLocks/>
            <a:stCxn id="70" idx="3"/>
            <a:endCxn id="71" idx="1"/>
          </p:cNvCxnSpPr>
          <p:nvPr/>
        </p:nvCxnSpPr>
        <p:spPr>
          <a:xfrm>
            <a:off x="5603135" y="2450646"/>
            <a:ext cx="672177" cy="2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1E2B2DA-4D79-45E4-BDA8-32D20B125CFE}"/>
              </a:ext>
            </a:extLst>
          </p:cNvPr>
          <p:cNvCxnSpPr>
            <a:cxnSpLocks/>
            <a:stCxn id="6" idx="3"/>
            <a:endCxn id="84" idx="1"/>
          </p:cNvCxnSpPr>
          <p:nvPr/>
        </p:nvCxnSpPr>
        <p:spPr>
          <a:xfrm>
            <a:off x="3722256" y="2449188"/>
            <a:ext cx="378492" cy="2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8BB3704-EB9A-4C98-BD5F-6B9FF832386B}"/>
              </a:ext>
            </a:extLst>
          </p:cNvPr>
          <p:cNvCxnSpPr>
            <a:cxnSpLocks/>
            <a:stCxn id="49" idx="3"/>
            <a:endCxn id="6" idx="1"/>
          </p:cNvCxnSpPr>
          <p:nvPr/>
        </p:nvCxnSpPr>
        <p:spPr>
          <a:xfrm>
            <a:off x="388525" y="2449188"/>
            <a:ext cx="1893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B915B432-0EF5-473B-AEAF-C34ED5458258}"/>
              </a:ext>
            </a:extLst>
          </p:cNvPr>
          <p:cNvSpPr txBox="1"/>
          <p:nvPr/>
        </p:nvSpPr>
        <p:spPr>
          <a:xfrm>
            <a:off x="111712" y="1754359"/>
            <a:ext cx="831827" cy="253916"/>
          </a:xfrm>
          <a:prstGeom prst="rect">
            <a:avLst/>
          </a:prstGeom>
          <a:noFill/>
        </p:spPr>
        <p:txBody>
          <a:bodyPr wrap="square" rtlCol="0">
            <a:spAutoFit/>
          </a:bodyPr>
          <a:lstStyle/>
          <a:p>
            <a:pPr algn="ctr"/>
            <a:r>
              <a:rPr lang="en-US" sz="1050" b="1" dirty="0">
                <a:latin typeface="+mj-lt"/>
              </a:rPr>
              <a:t>Start Date</a:t>
            </a:r>
          </a:p>
        </p:txBody>
      </p:sp>
      <p:cxnSp>
        <p:nvCxnSpPr>
          <p:cNvPr id="83" name="Straight Arrow Connector 82">
            <a:extLst>
              <a:ext uri="{FF2B5EF4-FFF2-40B4-BE49-F238E27FC236}">
                <a16:creationId xmlns:a16="http://schemas.microsoft.com/office/drawing/2014/main" id="{9D6AFAE8-1944-43B0-9FEA-F694FA5735B9}"/>
              </a:ext>
            </a:extLst>
          </p:cNvPr>
          <p:cNvCxnSpPr>
            <a:cxnSpLocks/>
            <a:stCxn id="84" idx="3"/>
            <a:endCxn id="70" idx="1"/>
          </p:cNvCxnSpPr>
          <p:nvPr/>
        </p:nvCxnSpPr>
        <p:spPr>
          <a:xfrm flipV="1">
            <a:off x="4298437" y="2450646"/>
            <a:ext cx="257046" cy="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B1731198-24BA-4E9F-A138-3C71132EAB49}"/>
              </a:ext>
            </a:extLst>
          </p:cNvPr>
          <p:cNvSpPr txBox="1"/>
          <p:nvPr/>
        </p:nvSpPr>
        <p:spPr>
          <a:xfrm>
            <a:off x="96867" y="3983610"/>
            <a:ext cx="831827" cy="253916"/>
          </a:xfrm>
          <a:prstGeom prst="rect">
            <a:avLst/>
          </a:prstGeom>
          <a:noFill/>
        </p:spPr>
        <p:txBody>
          <a:bodyPr wrap="square" rtlCol="0">
            <a:spAutoFit/>
          </a:bodyPr>
          <a:lstStyle/>
          <a:p>
            <a:pPr algn="ctr"/>
            <a:r>
              <a:rPr lang="en-US" sz="1000" b="1" dirty="0">
                <a:latin typeface="+mj-lt"/>
              </a:rPr>
              <a:t>Start Date</a:t>
            </a:r>
          </a:p>
        </p:txBody>
      </p:sp>
      <p:cxnSp>
        <p:nvCxnSpPr>
          <p:cNvPr id="98" name="Connector: Elbow 97">
            <a:extLst>
              <a:ext uri="{FF2B5EF4-FFF2-40B4-BE49-F238E27FC236}">
                <a16:creationId xmlns:a16="http://schemas.microsoft.com/office/drawing/2014/main" id="{FE2F54FC-2229-4652-9B37-46763D3577BF}"/>
              </a:ext>
            </a:extLst>
          </p:cNvPr>
          <p:cNvCxnSpPr>
            <a:cxnSpLocks/>
            <a:stCxn id="64" idx="3"/>
            <a:endCxn id="67" idx="1"/>
          </p:cNvCxnSpPr>
          <p:nvPr/>
        </p:nvCxnSpPr>
        <p:spPr>
          <a:xfrm flipV="1">
            <a:off x="4295221" y="4731719"/>
            <a:ext cx="316838" cy="217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9560599-6310-4A32-B7BB-84C6AA6FF913}"/>
              </a:ext>
            </a:extLst>
          </p:cNvPr>
          <p:cNvCxnSpPr>
            <a:cxnSpLocks/>
            <a:stCxn id="67" idx="3"/>
          </p:cNvCxnSpPr>
          <p:nvPr/>
        </p:nvCxnSpPr>
        <p:spPr>
          <a:xfrm>
            <a:off x="5443886" y="4731719"/>
            <a:ext cx="1874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33C5D98C-35E8-4A12-A0CA-3D332A216C51}"/>
              </a:ext>
            </a:extLst>
          </p:cNvPr>
          <p:cNvSpPr txBox="1"/>
          <p:nvPr/>
        </p:nvSpPr>
        <p:spPr>
          <a:xfrm>
            <a:off x="9126953" y="4308304"/>
            <a:ext cx="831827" cy="246221"/>
          </a:xfrm>
          <a:prstGeom prst="rect">
            <a:avLst/>
          </a:prstGeom>
          <a:noFill/>
        </p:spPr>
        <p:txBody>
          <a:bodyPr wrap="square" rtlCol="0">
            <a:spAutoFit/>
          </a:bodyPr>
          <a:lstStyle/>
          <a:p>
            <a:pPr algn="ctr"/>
            <a:r>
              <a:rPr lang="en-US" sz="1000" b="1" dirty="0">
                <a:latin typeface="+mj-lt"/>
              </a:rPr>
              <a:t>06-Nov-23</a:t>
            </a:r>
          </a:p>
        </p:txBody>
      </p:sp>
      <p:sp>
        <p:nvSpPr>
          <p:cNvPr id="127" name="TextBox 126">
            <a:extLst>
              <a:ext uri="{FF2B5EF4-FFF2-40B4-BE49-F238E27FC236}">
                <a16:creationId xmlns:a16="http://schemas.microsoft.com/office/drawing/2014/main" id="{05B82BDD-DF4C-4A99-94C0-86125FD9888E}"/>
              </a:ext>
            </a:extLst>
          </p:cNvPr>
          <p:cNvSpPr txBox="1"/>
          <p:nvPr/>
        </p:nvSpPr>
        <p:spPr>
          <a:xfrm>
            <a:off x="9019040" y="3908378"/>
            <a:ext cx="1047652" cy="415498"/>
          </a:xfrm>
          <a:prstGeom prst="rect">
            <a:avLst/>
          </a:prstGeom>
          <a:noFill/>
        </p:spPr>
        <p:txBody>
          <a:bodyPr wrap="square" rtlCol="0">
            <a:spAutoFit/>
          </a:bodyPr>
          <a:lstStyle/>
          <a:p>
            <a:pPr algn="ctr"/>
            <a:r>
              <a:rPr lang="en-US" sz="1000" b="1" dirty="0">
                <a:latin typeface="+mj-lt"/>
              </a:rPr>
              <a:t>Final Completion</a:t>
            </a:r>
          </a:p>
        </p:txBody>
      </p:sp>
      <p:sp>
        <p:nvSpPr>
          <p:cNvPr id="129" name="Rectangle 128">
            <a:extLst>
              <a:ext uri="{FF2B5EF4-FFF2-40B4-BE49-F238E27FC236}">
                <a16:creationId xmlns:a16="http://schemas.microsoft.com/office/drawing/2014/main" id="{0601CE00-B8C2-44D9-BE7A-C92A79F56F1E}"/>
              </a:ext>
            </a:extLst>
          </p:cNvPr>
          <p:cNvSpPr/>
          <p:nvPr/>
        </p:nvSpPr>
        <p:spPr>
          <a:xfrm>
            <a:off x="8462039" y="4583383"/>
            <a:ext cx="781366" cy="2916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j-lt"/>
              </a:rPr>
              <a:t>Punch List </a:t>
            </a:r>
          </a:p>
        </p:txBody>
      </p:sp>
      <p:cxnSp>
        <p:nvCxnSpPr>
          <p:cNvPr id="130" name="Straight Arrow Connector 129">
            <a:extLst>
              <a:ext uri="{FF2B5EF4-FFF2-40B4-BE49-F238E27FC236}">
                <a16:creationId xmlns:a16="http://schemas.microsoft.com/office/drawing/2014/main" id="{415386A7-2FB0-4D7D-ADE4-D405EC30B022}"/>
              </a:ext>
            </a:extLst>
          </p:cNvPr>
          <p:cNvCxnSpPr>
            <a:cxnSpLocks/>
            <a:stCxn id="129" idx="3"/>
          </p:cNvCxnSpPr>
          <p:nvPr/>
        </p:nvCxnSpPr>
        <p:spPr>
          <a:xfrm>
            <a:off x="9243405" y="4729209"/>
            <a:ext cx="1583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E724981F-ABF4-49E6-8D7A-DFD9266EBBB0}"/>
              </a:ext>
            </a:extLst>
          </p:cNvPr>
          <p:cNvCxnSpPr>
            <a:cxnSpLocks/>
            <a:stCxn id="63" idx="3"/>
            <a:endCxn id="64" idx="1"/>
          </p:cNvCxnSpPr>
          <p:nvPr/>
        </p:nvCxnSpPr>
        <p:spPr>
          <a:xfrm>
            <a:off x="3935081" y="4730859"/>
            <a:ext cx="162451" cy="3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194DA0DD-4110-4EDD-A00E-8E48B1F60C9D}"/>
              </a:ext>
            </a:extLst>
          </p:cNvPr>
          <p:cNvCxnSpPr>
            <a:cxnSpLocks/>
            <a:stCxn id="58" idx="3"/>
            <a:endCxn id="63" idx="1"/>
          </p:cNvCxnSpPr>
          <p:nvPr/>
        </p:nvCxnSpPr>
        <p:spPr>
          <a:xfrm flipV="1">
            <a:off x="2531532" y="4730859"/>
            <a:ext cx="117060" cy="238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F70DF496-365F-4FF4-B810-FA7E58EF655A}"/>
              </a:ext>
            </a:extLst>
          </p:cNvPr>
          <p:cNvCxnSpPr>
            <a:cxnSpLocks/>
            <a:stCxn id="55" idx="3"/>
            <a:endCxn id="58" idx="1"/>
          </p:cNvCxnSpPr>
          <p:nvPr/>
        </p:nvCxnSpPr>
        <p:spPr>
          <a:xfrm flipV="1">
            <a:off x="1212035" y="4733240"/>
            <a:ext cx="149024" cy="142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C6BB44DA-A15F-446F-9C4A-75077301A677}"/>
              </a:ext>
            </a:extLst>
          </p:cNvPr>
          <p:cNvCxnSpPr>
            <a:cxnSpLocks/>
            <a:stCxn id="57" idx="3"/>
            <a:endCxn id="55" idx="1"/>
          </p:cNvCxnSpPr>
          <p:nvPr/>
        </p:nvCxnSpPr>
        <p:spPr>
          <a:xfrm>
            <a:off x="179195" y="4728860"/>
            <a:ext cx="195853"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C200377E-2B87-4352-BA94-08B285660161}"/>
              </a:ext>
            </a:extLst>
          </p:cNvPr>
          <p:cNvSpPr txBox="1"/>
          <p:nvPr/>
        </p:nvSpPr>
        <p:spPr>
          <a:xfrm>
            <a:off x="3788621" y="1989929"/>
            <a:ext cx="1061333" cy="253916"/>
          </a:xfrm>
          <a:prstGeom prst="rect">
            <a:avLst/>
          </a:prstGeom>
          <a:noFill/>
        </p:spPr>
        <p:txBody>
          <a:bodyPr wrap="square" rtlCol="0">
            <a:spAutoFit/>
          </a:bodyPr>
          <a:lstStyle/>
          <a:p>
            <a:pPr algn="ctr"/>
            <a:r>
              <a:rPr lang="en-US" sz="1050" b="1" dirty="0">
                <a:latin typeface="+mj-lt"/>
              </a:rPr>
              <a:t>10-May-23</a:t>
            </a:r>
          </a:p>
        </p:txBody>
      </p:sp>
      <p:sp>
        <p:nvSpPr>
          <p:cNvPr id="184" name="TextBox 183">
            <a:extLst>
              <a:ext uri="{FF2B5EF4-FFF2-40B4-BE49-F238E27FC236}">
                <a16:creationId xmlns:a16="http://schemas.microsoft.com/office/drawing/2014/main" id="{7A7322CA-AED3-4F51-9A56-725E49DB4397}"/>
              </a:ext>
            </a:extLst>
          </p:cNvPr>
          <p:cNvSpPr txBox="1"/>
          <p:nvPr/>
        </p:nvSpPr>
        <p:spPr>
          <a:xfrm>
            <a:off x="3830040" y="1591219"/>
            <a:ext cx="991944" cy="415498"/>
          </a:xfrm>
          <a:prstGeom prst="rect">
            <a:avLst/>
          </a:prstGeom>
          <a:noFill/>
        </p:spPr>
        <p:txBody>
          <a:bodyPr wrap="square" rtlCol="0">
            <a:spAutoFit/>
          </a:bodyPr>
          <a:lstStyle/>
          <a:p>
            <a:pPr algn="ctr"/>
            <a:r>
              <a:rPr lang="en-US" sz="1050" b="1" dirty="0">
                <a:latin typeface="+mj-lt"/>
              </a:rPr>
              <a:t>Substantial Completion</a:t>
            </a:r>
          </a:p>
        </p:txBody>
      </p:sp>
      <p:sp>
        <p:nvSpPr>
          <p:cNvPr id="202" name="Rectangle 201">
            <a:extLst>
              <a:ext uri="{FF2B5EF4-FFF2-40B4-BE49-F238E27FC236}">
                <a16:creationId xmlns:a16="http://schemas.microsoft.com/office/drawing/2014/main" id="{6A0E1DC0-71B3-40BC-980B-B26003A5D75D}"/>
              </a:ext>
            </a:extLst>
          </p:cNvPr>
          <p:cNvSpPr/>
          <p:nvPr/>
        </p:nvSpPr>
        <p:spPr>
          <a:xfrm>
            <a:off x="5631301" y="4476790"/>
            <a:ext cx="2547129" cy="50985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mj-lt"/>
              </a:rPr>
              <a:t>Extra Work SA 21 (111) CD</a:t>
            </a:r>
          </a:p>
        </p:txBody>
      </p:sp>
      <p:sp>
        <p:nvSpPr>
          <p:cNvPr id="204" name="TextBox 203">
            <a:extLst>
              <a:ext uri="{FF2B5EF4-FFF2-40B4-BE49-F238E27FC236}">
                <a16:creationId xmlns:a16="http://schemas.microsoft.com/office/drawing/2014/main" id="{56F58FB8-FB27-4FBA-9121-8656C70E3472}"/>
              </a:ext>
            </a:extLst>
          </p:cNvPr>
          <p:cNvSpPr txBox="1"/>
          <p:nvPr/>
        </p:nvSpPr>
        <p:spPr>
          <a:xfrm>
            <a:off x="5086564" y="4136487"/>
            <a:ext cx="831827" cy="253916"/>
          </a:xfrm>
          <a:prstGeom prst="rect">
            <a:avLst/>
          </a:prstGeom>
          <a:noFill/>
        </p:spPr>
        <p:txBody>
          <a:bodyPr wrap="square" rtlCol="0">
            <a:spAutoFit/>
          </a:bodyPr>
          <a:lstStyle/>
          <a:p>
            <a:pPr algn="ctr"/>
            <a:r>
              <a:rPr lang="en-US" sz="1000" b="1" dirty="0">
                <a:latin typeface="+mj-lt"/>
              </a:rPr>
              <a:t>17-Jun-23</a:t>
            </a:r>
          </a:p>
        </p:txBody>
      </p:sp>
      <p:cxnSp>
        <p:nvCxnSpPr>
          <p:cNvPr id="236" name="Connector: Elbow 235">
            <a:extLst>
              <a:ext uri="{FF2B5EF4-FFF2-40B4-BE49-F238E27FC236}">
                <a16:creationId xmlns:a16="http://schemas.microsoft.com/office/drawing/2014/main" id="{AAEE9BEC-3D4A-46A2-9506-D18B70B5DB76}"/>
              </a:ext>
            </a:extLst>
          </p:cNvPr>
          <p:cNvCxnSpPr>
            <a:cxnSpLocks/>
            <a:stCxn id="202" idx="3"/>
            <a:endCxn id="129" idx="1"/>
          </p:cNvCxnSpPr>
          <p:nvPr/>
        </p:nvCxnSpPr>
        <p:spPr>
          <a:xfrm flipV="1">
            <a:off x="8178430" y="4729209"/>
            <a:ext cx="283609" cy="25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54" name="TextBox 253">
            <a:extLst>
              <a:ext uri="{FF2B5EF4-FFF2-40B4-BE49-F238E27FC236}">
                <a16:creationId xmlns:a16="http://schemas.microsoft.com/office/drawing/2014/main" id="{8E918DC9-ACD6-42B9-9602-3E2C6983197F}"/>
              </a:ext>
            </a:extLst>
          </p:cNvPr>
          <p:cNvSpPr txBox="1"/>
          <p:nvPr/>
        </p:nvSpPr>
        <p:spPr>
          <a:xfrm>
            <a:off x="111712" y="1027871"/>
            <a:ext cx="5275598" cy="400110"/>
          </a:xfrm>
          <a:prstGeom prst="rect">
            <a:avLst/>
          </a:prstGeom>
          <a:noFill/>
        </p:spPr>
        <p:txBody>
          <a:bodyPr wrap="square" rtlCol="0">
            <a:spAutoFit/>
          </a:bodyPr>
          <a:lstStyle/>
          <a:p>
            <a:r>
              <a:rPr lang="en-US" sz="1400" b="1" u="sng" dirty="0">
                <a:latin typeface="+mj-lt"/>
              </a:rPr>
              <a:t>Updated Project Schedule  Jun-2020 </a:t>
            </a:r>
            <a:r>
              <a:rPr lang="en-US" sz="2000" b="1" u="sng" dirty="0">
                <a:solidFill>
                  <a:schemeClr val="accent1"/>
                </a:solidFill>
                <a:latin typeface="+mj-lt"/>
              </a:rPr>
              <a:t>Before Impact</a:t>
            </a:r>
          </a:p>
        </p:txBody>
      </p:sp>
      <p:sp>
        <p:nvSpPr>
          <p:cNvPr id="65" name="TextBox 64">
            <a:extLst>
              <a:ext uri="{FF2B5EF4-FFF2-40B4-BE49-F238E27FC236}">
                <a16:creationId xmlns:a16="http://schemas.microsoft.com/office/drawing/2014/main" id="{351CCDCA-9255-45E1-8D64-799144C34292}"/>
              </a:ext>
            </a:extLst>
          </p:cNvPr>
          <p:cNvSpPr txBox="1"/>
          <p:nvPr/>
        </p:nvSpPr>
        <p:spPr>
          <a:xfrm>
            <a:off x="3613129" y="4160610"/>
            <a:ext cx="1065062" cy="246221"/>
          </a:xfrm>
          <a:prstGeom prst="rect">
            <a:avLst/>
          </a:prstGeom>
          <a:noFill/>
        </p:spPr>
        <p:txBody>
          <a:bodyPr wrap="square" rtlCol="0">
            <a:spAutoFit/>
          </a:bodyPr>
          <a:lstStyle/>
          <a:p>
            <a:pPr algn="ctr"/>
            <a:r>
              <a:rPr lang="en-US" sz="1000" b="1" dirty="0">
                <a:latin typeface="+mj-lt"/>
              </a:rPr>
              <a:t>10-May-23</a:t>
            </a:r>
          </a:p>
        </p:txBody>
      </p:sp>
      <p:sp>
        <p:nvSpPr>
          <p:cNvPr id="66" name="TextBox 65">
            <a:extLst>
              <a:ext uri="{FF2B5EF4-FFF2-40B4-BE49-F238E27FC236}">
                <a16:creationId xmlns:a16="http://schemas.microsoft.com/office/drawing/2014/main" id="{6C0FD3A9-7F63-4094-B361-818DC79E58FD}"/>
              </a:ext>
            </a:extLst>
          </p:cNvPr>
          <p:cNvSpPr txBox="1"/>
          <p:nvPr/>
        </p:nvSpPr>
        <p:spPr>
          <a:xfrm>
            <a:off x="3567263" y="3869634"/>
            <a:ext cx="1148611" cy="400110"/>
          </a:xfrm>
          <a:prstGeom prst="rect">
            <a:avLst/>
          </a:prstGeom>
          <a:noFill/>
        </p:spPr>
        <p:txBody>
          <a:bodyPr wrap="square" rtlCol="0">
            <a:spAutoFit/>
          </a:bodyPr>
          <a:lstStyle/>
          <a:p>
            <a:pPr algn="ctr"/>
            <a:r>
              <a:rPr lang="en-US" sz="1000" b="1" dirty="0">
                <a:latin typeface="+mj-lt"/>
              </a:rPr>
              <a:t>Substantial Completion</a:t>
            </a:r>
          </a:p>
        </p:txBody>
      </p:sp>
      <p:sp>
        <p:nvSpPr>
          <p:cNvPr id="51" name="TextBox 50">
            <a:extLst>
              <a:ext uri="{FF2B5EF4-FFF2-40B4-BE49-F238E27FC236}">
                <a16:creationId xmlns:a16="http://schemas.microsoft.com/office/drawing/2014/main" id="{E1D14E0E-0687-443A-A8AB-FEAB6EADC9F3}"/>
              </a:ext>
            </a:extLst>
          </p:cNvPr>
          <p:cNvSpPr txBox="1"/>
          <p:nvPr/>
        </p:nvSpPr>
        <p:spPr>
          <a:xfrm>
            <a:off x="94444" y="3266566"/>
            <a:ext cx="4992120" cy="400110"/>
          </a:xfrm>
          <a:prstGeom prst="rect">
            <a:avLst/>
          </a:prstGeom>
          <a:noFill/>
        </p:spPr>
        <p:txBody>
          <a:bodyPr wrap="square" rtlCol="0">
            <a:spAutoFit/>
          </a:bodyPr>
          <a:lstStyle/>
          <a:p>
            <a:r>
              <a:rPr lang="en-US" sz="1400" b="1" u="sng" dirty="0">
                <a:latin typeface="+mj-lt"/>
              </a:rPr>
              <a:t>Updated Project Schedule  Jun-2020 </a:t>
            </a:r>
            <a:r>
              <a:rPr lang="en-US" sz="2000" b="1" u="sng" dirty="0">
                <a:solidFill>
                  <a:schemeClr val="accent1"/>
                </a:solidFill>
                <a:latin typeface="+mj-lt"/>
              </a:rPr>
              <a:t>After Impact</a:t>
            </a:r>
          </a:p>
        </p:txBody>
      </p:sp>
      <p:sp>
        <p:nvSpPr>
          <p:cNvPr id="61" name="Rectangle 60">
            <a:extLst>
              <a:ext uri="{FF2B5EF4-FFF2-40B4-BE49-F238E27FC236}">
                <a16:creationId xmlns:a16="http://schemas.microsoft.com/office/drawing/2014/main" id="{838CC7B6-AE73-4199-B528-9CCA43B2F571}"/>
              </a:ext>
            </a:extLst>
          </p:cNvPr>
          <p:cNvSpPr/>
          <p:nvPr/>
        </p:nvSpPr>
        <p:spPr>
          <a:xfrm>
            <a:off x="9616333" y="3210759"/>
            <a:ext cx="2481222" cy="58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Variance =  -431 CD delay</a:t>
            </a:r>
          </a:p>
        </p:txBody>
      </p:sp>
      <p:pic>
        <p:nvPicPr>
          <p:cNvPr id="69" name="Picture 68">
            <a:extLst>
              <a:ext uri="{FF2B5EF4-FFF2-40B4-BE49-F238E27FC236}">
                <a16:creationId xmlns:a16="http://schemas.microsoft.com/office/drawing/2014/main" id="{1EB67D4E-8CC3-40F7-BD27-52A16CFE6B8F}"/>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52" name="Rectangle 51">
            <a:extLst>
              <a:ext uri="{FF2B5EF4-FFF2-40B4-BE49-F238E27FC236}">
                <a16:creationId xmlns:a16="http://schemas.microsoft.com/office/drawing/2014/main" id="{A8C604F5-E7DB-43FA-BF00-53B81F447FE2}"/>
              </a:ext>
            </a:extLst>
          </p:cNvPr>
          <p:cNvSpPr/>
          <p:nvPr/>
        </p:nvSpPr>
        <p:spPr>
          <a:xfrm>
            <a:off x="9586042" y="1723000"/>
            <a:ext cx="2481222" cy="58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Variance = -280  CD delay</a:t>
            </a:r>
          </a:p>
        </p:txBody>
      </p:sp>
      <p:cxnSp>
        <p:nvCxnSpPr>
          <p:cNvPr id="53" name="Straight Connector 52">
            <a:extLst>
              <a:ext uri="{FF2B5EF4-FFF2-40B4-BE49-F238E27FC236}">
                <a16:creationId xmlns:a16="http://schemas.microsoft.com/office/drawing/2014/main" id="{1FF00704-2B98-4D0B-8259-10F56FDC3566}"/>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4462207-BE8D-4258-B247-6426951A882F}"/>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4ED2C5C4-CF6E-47DB-A06D-DEBC6C762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914759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938052"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1660CFCF-583F-432B-AF24-A3A617970C94}"/>
              </a:ext>
            </a:extLst>
          </p:cNvPr>
          <p:cNvSpPr txBox="1"/>
          <p:nvPr/>
        </p:nvSpPr>
        <p:spPr>
          <a:xfrm>
            <a:off x="115067" y="794248"/>
            <a:ext cx="5275598" cy="400110"/>
          </a:xfrm>
          <a:prstGeom prst="rect">
            <a:avLst/>
          </a:prstGeom>
          <a:noFill/>
        </p:spPr>
        <p:txBody>
          <a:bodyPr wrap="square" rtlCol="0">
            <a:spAutoFit/>
          </a:bodyPr>
          <a:lstStyle/>
          <a:p>
            <a:r>
              <a:rPr lang="en-US" sz="1400" b="1" u="sng" dirty="0">
                <a:latin typeface="+mj-lt"/>
              </a:rPr>
              <a:t>Updated Project Schedule  Jun-2020 </a:t>
            </a:r>
            <a:r>
              <a:rPr lang="en-US" sz="2000" b="1" u="sng" dirty="0">
                <a:solidFill>
                  <a:schemeClr val="accent1"/>
                </a:solidFill>
                <a:latin typeface="+mj-lt"/>
              </a:rPr>
              <a:t>Before Impact</a:t>
            </a:r>
          </a:p>
        </p:txBody>
      </p:sp>
      <p:cxnSp>
        <p:nvCxnSpPr>
          <p:cNvPr id="14" name="Straight Connector 13">
            <a:extLst>
              <a:ext uri="{FF2B5EF4-FFF2-40B4-BE49-F238E27FC236}">
                <a16:creationId xmlns:a16="http://schemas.microsoft.com/office/drawing/2014/main" id="{4A0BE46B-0CF5-454A-87C7-FDF9AA550881}"/>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030E71-E6FF-4414-AB12-B12E6BD0F0F8}"/>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304F443-E53E-47EB-843A-8C6F810327CF}"/>
              </a:ext>
            </a:extLst>
          </p:cNvPr>
          <p:cNvSpPr/>
          <p:nvPr/>
        </p:nvSpPr>
        <p:spPr>
          <a:xfrm>
            <a:off x="10304433" y="900572"/>
            <a:ext cx="1873397" cy="3045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-280  CD delay</a:t>
            </a:r>
          </a:p>
        </p:txBody>
      </p:sp>
      <p:pic>
        <p:nvPicPr>
          <p:cNvPr id="5" name="Picture 4">
            <a:extLst>
              <a:ext uri="{FF2B5EF4-FFF2-40B4-BE49-F238E27FC236}">
                <a16:creationId xmlns:a16="http://schemas.microsoft.com/office/drawing/2014/main" id="{8C8136E1-72F4-4276-B338-752AAA691C58}"/>
              </a:ext>
            </a:extLst>
          </p:cNvPr>
          <p:cNvPicPr>
            <a:picLocks noChangeAspect="1"/>
          </p:cNvPicPr>
          <p:nvPr/>
        </p:nvPicPr>
        <p:blipFill>
          <a:blip r:embed="rId3"/>
          <a:stretch>
            <a:fillRect/>
          </a:stretch>
        </p:blipFill>
        <p:spPr>
          <a:xfrm>
            <a:off x="-14170" y="2075738"/>
            <a:ext cx="12192000" cy="1765483"/>
          </a:xfrm>
          <a:prstGeom prst="rect">
            <a:avLst/>
          </a:prstGeom>
        </p:spPr>
      </p:pic>
      <p:sp>
        <p:nvSpPr>
          <p:cNvPr id="4" name="Oval 3">
            <a:extLst>
              <a:ext uri="{FF2B5EF4-FFF2-40B4-BE49-F238E27FC236}">
                <a16:creationId xmlns:a16="http://schemas.microsoft.com/office/drawing/2014/main" id="{FC113C94-2EE4-4A5B-A71D-3413AC0521A5}"/>
              </a:ext>
            </a:extLst>
          </p:cNvPr>
          <p:cNvSpPr/>
          <p:nvPr/>
        </p:nvSpPr>
        <p:spPr>
          <a:xfrm>
            <a:off x="6000495" y="2958479"/>
            <a:ext cx="578336" cy="303445"/>
          </a:xfrm>
          <a:prstGeom prst="ellipse">
            <a:avLst/>
          </a:prstGeom>
          <a:noFill/>
          <a:ln w="38100">
            <a:solidFill>
              <a:schemeClr val="accent1"/>
            </a:solid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82DB9BB-1B19-4312-81EC-77B285AC17ED}"/>
              </a:ext>
            </a:extLst>
          </p:cNvPr>
          <p:cNvCxnSpPr>
            <a:cxnSpLocks/>
            <a:stCxn id="4" idx="6"/>
            <a:endCxn id="13" idx="2"/>
          </p:cNvCxnSpPr>
          <p:nvPr/>
        </p:nvCxnSpPr>
        <p:spPr>
          <a:xfrm flipV="1">
            <a:off x="6578831" y="1205077"/>
            <a:ext cx="4662301" cy="1905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7A36F66-8943-489E-969F-DB3071753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3956664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904185"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5AF84061-D488-4772-8A93-87A400C6B4B0}"/>
              </a:ext>
            </a:extLst>
          </p:cNvPr>
          <p:cNvSpPr txBox="1"/>
          <p:nvPr/>
        </p:nvSpPr>
        <p:spPr>
          <a:xfrm>
            <a:off x="213391" y="794248"/>
            <a:ext cx="4992120" cy="400110"/>
          </a:xfrm>
          <a:prstGeom prst="rect">
            <a:avLst/>
          </a:prstGeom>
          <a:noFill/>
        </p:spPr>
        <p:txBody>
          <a:bodyPr wrap="square" rtlCol="0">
            <a:spAutoFit/>
          </a:bodyPr>
          <a:lstStyle/>
          <a:p>
            <a:r>
              <a:rPr lang="en-US" sz="1400" b="1" u="sng" dirty="0">
                <a:latin typeface="+mj-lt"/>
              </a:rPr>
              <a:t>Updated Project Schedule  Jun-2020 </a:t>
            </a:r>
            <a:r>
              <a:rPr lang="en-US" sz="2000" b="1" u="sng" dirty="0">
                <a:solidFill>
                  <a:schemeClr val="accent1"/>
                </a:solidFill>
                <a:latin typeface="+mj-lt"/>
              </a:rPr>
              <a:t>After Impact</a:t>
            </a:r>
          </a:p>
        </p:txBody>
      </p:sp>
      <p:cxnSp>
        <p:nvCxnSpPr>
          <p:cNvPr id="28" name="Straight Connector 27">
            <a:extLst>
              <a:ext uri="{FF2B5EF4-FFF2-40B4-BE49-F238E27FC236}">
                <a16:creationId xmlns:a16="http://schemas.microsoft.com/office/drawing/2014/main" id="{0EB6EA8E-4782-4EA7-99A5-12F28A36F47B}"/>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5D84CE-B443-453F-9824-403AFDDB5868}"/>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9EBD427-CE43-4988-9977-F9E8A117C810}"/>
              </a:ext>
            </a:extLst>
          </p:cNvPr>
          <p:cNvSpPr/>
          <p:nvPr/>
        </p:nvSpPr>
        <p:spPr>
          <a:xfrm>
            <a:off x="9994684" y="998362"/>
            <a:ext cx="1988355" cy="3643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-431 CD delay</a:t>
            </a:r>
          </a:p>
        </p:txBody>
      </p:sp>
      <p:pic>
        <p:nvPicPr>
          <p:cNvPr id="3" name="Picture 2">
            <a:extLst>
              <a:ext uri="{FF2B5EF4-FFF2-40B4-BE49-F238E27FC236}">
                <a16:creationId xmlns:a16="http://schemas.microsoft.com/office/drawing/2014/main" id="{0962C10C-9E12-48F9-A84F-E4444EB53AAF}"/>
              </a:ext>
            </a:extLst>
          </p:cNvPr>
          <p:cNvPicPr>
            <a:picLocks noChangeAspect="1"/>
          </p:cNvPicPr>
          <p:nvPr/>
        </p:nvPicPr>
        <p:blipFill>
          <a:blip r:embed="rId3"/>
          <a:stretch>
            <a:fillRect/>
          </a:stretch>
        </p:blipFill>
        <p:spPr>
          <a:xfrm>
            <a:off x="-55231" y="2034169"/>
            <a:ext cx="12192000" cy="1532027"/>
          </a:xfrm>
          <a:prstGeom prst="rect">
            <a:avLst/>
          </a:prstGeom>
        </p:spPr>
      </p:pic>
      <p:cxnSp>
        <p:nvCxnSpPr>
          <p:cNvPr id="7" name="Straight Arrow Connector 6">
            <a:extLst>
              <a:ext uri="{FF2B5EF4-FFF2-40B4-BE49-F238E27FC236}">
                <a16:creationId xmlns:a16="http://schemas.microsoft.com/office/drawing/2014/main" id="{882DB9BB-1B19-4312-81EC-77B285AC17ED}"/>
              </a:ext>
            </a:extLst>
          </p:cNvPr>
          <p:cNvCxnSpPr>
            <a:cxnSpLocks/>
            <a:stCxn id="4" idx="6"/>
            <a:endCxn id="12" idx="2"/>
          </p:cNvCxnSpPr>
          <p:nvPr/>
        </p:nvCxnSpPr>
        <p:spPr>
          <a:xfrm flipV="1">
            <a:off x="6556683" y="1362710"/>
            <a:ext cx="4432179" cy="1657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C113C94-2EE4-4A5B-A71D-3413AC0521A5}"/>
              </a:ext>
            </a:extLst>
          </p:cNvPr>
          <p:cNvSpPr/>
          <p:nvPr/>
        </p:nvSpPr>
        <p:spPr>
          <a:xfrm>
            <a:off x="5886327" y="2851890"/>
            <a:ext cx="670356" cy="335957"/>
          </a:xfrm>
          <a:prstGeom prst="ellipse">
            <a:avLst/>
          </a:prstGeom>
          <a:noFill/>
          <a:ln w="38100">
            <a:solidFill>
              <a:schemeClr val="accent1"/>
            </a:solid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11" name="Picture 10">
            <a:extLst>
              <a:ext uri="{FF2B5EF4-FFF2-40B4-BE49-F238E27FC236}">
                <a16:creationId xmlns:a16="http://schemas.microsoft.com/office/drawing/2014/main" id="{DE32249D-C55E-4DAF-AA2E-EFD0940AC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982562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3098918"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cxnSp>
        <p:nvCxnSpPr>
          <p:cNvPr id="6" name="Straight Connector 5">
            <a:extLst>
              <a:ext uri="{FF2B5EF4-FFF2-40B4-BE49-F238E27FC236}">
                <a16:creationId xmlns:a16="http://schemas.microsoft.com/office/drawing/2014/main" id="{EE431D1F-BE74-431A-857A-5083ADD48F7F}"/>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3B57D2-91BF-4DB8-AA61-75C0100B6164}"/>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477E18E9-9ABF-48DB-8B5F-1468789805B6}"/>
              </a:ext>
            </a:extLst>
          </p:cNvPr>
          <p:cNvGraphicFramePr>
            <a:graphicFrameLocks noGrp="1"/>
          </p:cNvGraphicFramePr>
          <p:nvPr>
            <p:extLst>
              <p:ext uri="{D42A27DB-BD31-4B8C-83A1-F6EECF244321}">
                <p14:modId xmlns:p14="http://schemas.microsoft.com/office/powerpoint/2010/main" val="1249645723"/>
              </p:ext>
            </p:extLst>
          </p:nvPr>
        </p:nvGraphicFramePr>
        <p:xfrm>
          <a:off x="3053182" y="2143609"/>
          <a:ext cx="5574351" cy="1826770"/>
        </p:xfrm>
        <a:graphic>
          <a:graphicData uri="http://schemas.openxmlformats.org/drawingml/2006/table">
            <a:tbl>
              <a:tblPr firstRow="1" firstCol="1" bandRow="1">
                <a:tableStyleId>{5C22544A-7EE6-4342-B048-85BDC9FD1C3A}</a:tableStyleId>
              </a:tblPr>
              <a:tblGrid>
                <a:gridCol w="3873573">
                  <a:extLst>
                    <a:ext uri="{9D8B030D-6E8A-4147-A177-3AD203B41FA5}">
                      <a16:colId xmlns:a16="http://schemas.microsoft.com/office/drawing/2014/main" val="3784579446"/>
                    </a:ext>
                  </a:extLst>
                </a:gridCol>
                <a:gridCol w="1700778">
                  <a:extLst>
                    <a:ext uri="{9D8B030D-6E8A-4147-A177-3AD203B41FA5}">
                      <a16:colId xmlns:a16="http://schemas.microsoft.com/office/drawing/2014/main" val="906113072"/>
                    </a:ext>
                  </a:extLst>
                </a:gridCol>
              </a:tblGrid>
              <a:tr h="262255">
                <a:tc>
                  <a:txBody>
                    <a:bodyPr/>
                    <a:lstStyle/>
                    <a:p>
                      <a:pPr algn="ctr">
                        <a:lnSpc>
                          <a:spcPct val="150000"/>
                        </a:lnSpc>
                      </a:pPr>
                      <a:r>
                        <a:rPr lang="en-US" sz="1200" dirty="0">
                          <a:effectLst/>
                        </a:rPr>
                        <a:t>Time Window # B </a:t>
                      </a:r>
                      <a:endParaRPr lang="en-US" sz="11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tc>
                  <a:txBody>
                    <a:bodyPr/>
                    <a:lstStyle/>
                    <a:p>
                      <a:pPr algn="ctr">
                        <a:lnSpc>
                          <a:spcPct val="150000"/>
                        </a:lnSpc>
                      </a:pPr>
                      <a:r>
                        <a:rPr lang="en-US" sz="1200">
                          <a:effectLst/>
                        </a:rPr>
                        <a:t>Schedule Finish Date</a:t>
                      </a:r>
                      <a:endParaRPr lang="en-US" sz="11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extLst>
                  <a:ext uri="{0D108BD9-81ED-4DB2-BD59-A6C34878D82A}">
                    <a16:rowId xmlns:a16="http://schemas.microsoft.com/office/drawing/2014/main" val="2755795979"/>
                  </a:ext>
                </a:extLst>
              </a:tr>
              <a:tr h="262255">
                <a:tc>
                  <a:txBody>
                    <a:bodyPr/>
                    <a:lstStyle/>
                    <a:p>
                      <a:pPr algn="ctr">
                        <a:lnSpc>
                          <a:spcPct val="150000"/>
                        </a:lnSpc>
                      </a:pPr>
                      <a:r>
                        <a:rPr lang="en-US" sz="1100" dirty="0">
                          <a:effectLst/>
                        </a:rPr>
                        <a:t>Update JUNE-2020 before Delays</a:t>
                      </a:r>
                      <a:endParaRPr lang="en-US" sz="11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100" b="1" kern="1200" dirty="0">
                          <a:solidFill>
                            <a:schemeClr val="bg1"/>
                          </a:solidFill>
                          <a:latin typeface="+mn-lt"/>
                          <a:ea typeface="+mn-ea"/>
                          <a:cs typeface="+mn-cs"/>
                        </a:rPr>
                        <a:t>08-Jun-23</a:t>
                      </a:r>
                      <a:endParaRPr lang="en-US" sz="1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extLst>
                  <a:ext uri="{0D108BD9-81ED-4DB2-BD59-A6C34878D82A}">
                    <a16:rowId xmlns:a16="http://schemas.microsoft.com/office/drawing/2014/main" val="3253952075"/>
                  </a:ext>
                </a:extLst>
              </a:tr>
              <a:tr h="262255">
                <a:tc>
                  <a:txBody>
                    <a:bodyPr/>
                    <a:lstStyle/>
                    <a:p>
                      <a:pPr algn="ctr">
                        <a:lnSpc>
                          <a:spcPct val="150000"/>
                        </a:lnSpc>
                      </a:pPr>
                      <a:r>
                        <a:rPr lang="en-US" sz="1100" dirty="0">
                          <a:effectLst/>
                        </a:rPr>
                        <a:t>Update JUNE-2020 After Delays </a:t>
                      </a:r>
                      <a:endParaRPr lang="en-US" sz="11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100" b="1" kern="1200" dirty="0">
                          <a:solidFill>
                            <a:schemeClr val="bg1"/>
                          </a:solidFill>
                          <a:latin typeface="+mn-lt"/>
                          <a:ea typeface="+mn-ea"/>
                          <a:cs typeface="+mn-cs"/>
                        </a:rPr>
                        <a:t>06-Nov-23</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1100" b="1" kern="1200" dirty="0">
                        <a:solidFill>
                          <a:schemeClr val="bg1"/>
                        </a:solidFill>
                        <a:latin typeface="+mn-lt"/>
                        <a:ea typeface="+mn-ea"/>
                        <a:cs typeface="+mn-cs"/>
                      </a:endParaRPr>
                    </a:p>
                    <a:p>
                      <a:pPr algn="ctr">
                        <a:lnSpc>
                          <a:spcPct val="150000"/>
                        </a:lnSpc>
                      </a:pPr>
                      <a:endParaRPr lang="en-US" sz="1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extLst>
                  <a:ext uri="{0D108BD9-81ED-4DB2-BD59-A6C34878D82A}">
                    <a16:rowId xmlns:a16="http://schemas.microsoft.com/office/drawing/2014/main" val="2815172308"/>
                  </a:ext>
                </a:extLst>
              </a:tr>
              <a:tr h="578931">
                <a:tc>
                  <a:txBody>
                    <a:bodyPr/>
                    <a:lstStyle/>
                    <a:p>
                      <a:pPr algn="ctr">
                        <a:lnSpc>
                          <a:spcPct val="150000"/>
                        </a:lnSpc>
                      </a:pPr>
                      <a:r>
                        <a:rPr lang="en-US" sz="1200" b="1" dirty="0">
                          <a:effectLst/>
                        </a:rPr>
                        <a:t>Variance</a:t>
                      </a:r>
                      <a:endParaRPr lang="en-US" sz="1100" b="1"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tc>
                  <a:txBody>
                    <a:bodyPr/>
                    <a:lstStyle/>
                    <a:p>
                      <a:pPr algn="ctr" rtl="0" fontAlgn="ctr">
                        <a:lnSpc>
                          <a:spcPct val="150000"/>
                        </a:lnSpc>
                      </a:pPr>
                      <a:r>
                        <a:rPr lang="en-US" sz="1100" b="1" i="0" u="none" strike="noStrike" dirty="0">
                          <a:solidFill>
                            <a:schemeClr val="accent1">
                              <a:lumMod val="60000"/>
                              <a:lumOff val="40000"/>
                            </a:schemeClr>
                          </a:solidFill>
                          <a:effectLst/>
                          <a:latin typeface="Arial" panose="020B0604020202020204" pitchFamily="34" charset="0"/>
                        </a:rPr>
                        <a:t>-151</a:t>
                      </a:r>
                    </a:p>
                  </a:txBody>
                  <a:tcPr marL="9525" marR="9525" marT="9525" marB="0" anchor="ctr">
                    <a:solidFill>
                      <a:schemeClr val="accent3">
                        <a:lumMod val="50000"/>
                      </a:schemeClr>
                    </a:solidFill>
                  </a:tcPr>
                </a:tc>
                <a:extLst>
                  <a:ext uri="{0D108BD9-81ED-4DB2-BD59-A6C34878D82A}">
                    <a16:rowId xmlns:a16="http://schemas.microsoft.com/office/drawing/2014/main" val="1374266080"/>
                  </a:ext>
                </a:extLst>
              </a:tr>
            </a:tbl>
          </a:graphicData>
        </a:graphic>
      </p:graphicFrame>
      <p:sp>
        <p:nvSpPr>
          <p:cNvPr id="17" name="TextBox 16">
            <a:extLst>
              <a:ext uri="{FF2B5EF4-FFF2-40B4-BE49-F238E27FC236}">
                <a16:creationId xmlns:a16="http://schemas.microsoft.com/office/drawing/2014/main" id="{6998A1C2-9CB4-433F-8BDD-DAA5C24C4F69}"/>
              </a:ext>
            </a:extLst>
          </p:cNvPr>
          <p:cNvSpPr txBox="1"/>
          <p:nvPr/>
        </p:nvSpPr>
        <p:spPr>
          <a:xfrm>
            <a:off x="2110316" y="1392104"/>
            <a:ext cx="7558616" cy="646331"/>
          </a:xfrm>
          <a:prstGeom prst="rect">
            <a:avLst/>
          </a:prstGeom>
          <a:noFill/>
        </p:spPr>
        <p:txBody>
          <a:bodyPr wrap="square">
            <a:spAutoFit/>
          </a:bodyPr>
          <a:lstStyle/>
          <a:p>
            <a:pPr algn="ctr"/>
            <a:r>
              <a:rPr lang="en-US" sz="1800" b="1" u="sng" dirty="0">
                <a:solidFill>
                  <a:srgbClr val="000000"/>
                </a:solidFill>
                <a:effectLst/>
                <a:latin typeface="Times New Roman" panose="02020603050405020304" pitchFamily="18" charset="0"/>
                <a:ea typeface="Arial" panose="020B0604020202020204" pitchFamily="34" charset="0"/>
              </a:rPr>
              <a:t>Table (</a:t>
            </a:r>
            <a:r>
              <a:rPr lang="ar-EG" sz="1800" b="1" u="sng" dirty="0">
                <a:solidFill>
                  <a:srgbClr val="000000"/>
                </a:solidFill>
                <a:effectLst/>
                <a:latin typeface="Times New Roman" panose="02020603050405020304" pitchFamily="18" charset="0"/>
                <a:ea typeface="Arial" panose="020B0604020202020204" pitchFamily="34" charset="0"/>
              </a:rPr>
              <a:t>2</a:t>
            </a:r>
            <a:r>
              <a:rPr lang="en-US" sz="1800" b="1" u="sng" dirty="0">
                <a:solidFill>
                  <a:srgbClr val="000000"/>
                </a:solidFill>
                <a:effectLst/>
                <a:latin typeface="Times New Roman" panose="02020603050405020304" pitchFamily="18" charset="0"/>
                <a:ea typeface="Arial" panose="020B0604020202020204" pitchFamily="34" charset="0"/>
              </a:rPr>
              <a:t>) Impact of Delay Events on Project Finish Date</a:t>
            </a:r>
            <a:r>
              <a:rPr lang="en-US" sz="1800" b="1" u="sng" dirty="0">
                <a:solidFill>
                  <a:srgbClr val="C00000"/>
                </a:solidFill>
                <a:latin typeface="+mj-lt"/>
              </a:rPr>
              <a:t> Jun-2020 </a:t>
            </a:r>
            <a:r>
              <a:rPr lang="en-US" sz="1800" b="1" u="sng" dirty="0">
                <a:solidFill>
                  <a:srgbClr val="000000"/>
                </a:solidFill>
                <a:effectLst/>
                <a:latin typeface="Times New Roman" panose="02020603050405020304" pitchFamily="18" charset="0"/>
                <a:ea typeface="Arial" panose="020B0604020202020204" pitchFamily="34" charset="0"/>
              </a:rPr>
              <a:t>:</a:t>
            </a:r>
            <a:endParaRPr lang="en-US" sz="1600" dirty="0">
              <a:effectLst/>
              <a:latin typeface="Arial" panose="020B0604020202020204" pitchFamily="34" charset="0"/>
              <a:ea typeface="Arial" panose="020B0604020202020204" pitchFamily="34" charset="0"/>
            </a:endParaRPr>
          </a:p>
          <a:p>
            <a:pPr algn="ctr"/>
            <a:r>
              <a:rPr lang="en-US" sz="1800" dirty="0">
                <a:solidFill>
                  <a:srgbClr val="000000"/>
                </a:solidFill>
                <a:effectLst/>
                <a:latin typeface="Times New Roman" panose="02020603050405020304" pitchFamily="18" charset="0"/>
                <a:ea typeface="Arial" panose="020B0604020202020204" pitchFamily="34" charset="0"/>
              </a:rPr>
              <a:t> </a:t>
            </a:r>
            <a:endParaRPr lang="en-US" sz="1600" dirty="0">
              <a:effectLst/>
              <a:latin typeface="Arial" panose="020B0604020202020204" pitchFamily="34" charset="0"/>
              <a:ea typeface="Arial" panose="020B0604020202020204" pitchFamily="34" charset="0"/>
            </a:endParaRPr>
          </a:p>
        </p:txBody>
      </p:sp>
      <p:pic>
        <p:nvPicPr>
          <p:cNvPr id="8" name="Picture 7">
            <a:extLst>
              <a:ext uri="{FF2B5EF4-FFF2-40B4-BE49-F238E27FC236}">
                <a16:creationId xmlns:a16="http://schemas.microsoft.com/office/drawing/2014/main" id="{AAD7755C-0640-416C-AB5D-898DFA538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3521359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D153B1-A9A8-411F-8C1E-A16E55989424}"/>
              </a:ext>
            </a:extLst>
          </p:cNvPr>
          <p:cNvSpPr/>
          <p:nvPr/>
        </p:nvSpPr>
        <p:spPr>
          <a:xfrm>
            <a:off x="577896" y="2303362"/>
            <a:ext cx="3144360" cy="2916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mj-lt"/>
              </a:rPr>
              <a:t>Project Duration </a:t>
            </a:r>
          </a:p>
        </p:txBody>
      </p:sp>
      <p:sp>
        <p:nvSpPr>
          <p:cNvPr id="84" name="Diamond 83">
            <a:extLst>
              <a:ext uri="{FF2B5EF4-FFF2-40B4-BE49-F238E27FC236}">
                <a16:creationId xmlns:a16="http://schemas.microsoft.com/office/drawing/2014/main" id="{A6372DEC-C9C0-42F6-B787-93C20F7E9C89}"/>
              </a:ext>
            </a:extLst>
          </p:cNvPr>
          <p:cNvSpPr/>
          <p:nvPr/>
        </p:nvSpPr>
        <p:spPr>
          <a:xfrm>
            <a:off x="4100748" y="2329213"/>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sp>
        <p:nvSpPr>
          <p:cNvPr id="137" name="TextBox 136">
            <a:extLst>
              <a:ext uri="{FF2B5EF4-FFF2-40B4-BE49-F238E27FC236}">
                <a16:creationId xmlns:a16="http://schemas.microsoft.com/office/drawing/2014/main" id="{4319A8EB-10C7-4777-9B31-6A9BB83BB4DB}"/>
              </a:ext>
            </a:extLst>
          </p:cNvPr>
          <p:cNvSpPr txBox="1"/>
          <p:nvPr/>
        </p:nvSpPr>
        <p:spPr>
          <a:xfrm>
            <a:off x="96867" y="1951334"/>
            <a:ext cx="831827" cy="253916"/>
          </a:xfrm>
          <a:prstGeom prst="rect">
            <a:avLst/>
          </a:prstGeom>
          <a:noFill/>
        </p:spPr>
        <p:txBody>
          <a:bodyPr wrap="square" rtlCol="0">
            <a:spAutoFit/>
          </a:bodyPr>
          <a:lstStyle/>
          <a:p>
            <a:pPr algn="ctr"/>
            <a:r>
              <a:rPr lang="en-US" sz="1050" b="1" dirty="0">
                <a:latin typeface="+mj-lt"/>
              </a:rPr>
              <a:t>01-Oct-18</a:t>
            </a:r>
          </a:p>
        </p:txBody>
      </p:sp>
      <p:sp>
        <p:nvSpPr>
          <p:cNvPr id="143" name="TextBox 142">
            <a:extLst>
              <a:ext uri="{FF2B5EF4-FFF2-40B4-BE49-F238E27FC236}">
                <a16:creationId xmlns:a16="http://schemas.microsoft.com/office/drawing/2014/main" id="{08A455F0-4F31-46D8-A54A-54A13B334FD9}"/>
              </a:ext>
            </a:extLst>
          </p:cNvPr>
          <p:cNvSpPr txBox="1"/>
          <p:nvPr/>
        </p:nvSpPr>
        <p:spPr>
          <a:xfrm>
            <a:off x="3098918"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cxnSp>
        <p:nvCxnSpPr>
          <p:cNvPr id="8" name="Straight Connector 7">
            <a:extLst>
              <a:ext uri="{FF2B5EF4-FFF2-40B4-BE49-F238E27FC236}">
                <a16:creationId xmlns:a16="http://schemas.microsoft.com/office/drawing/2014/main" id="{26DD10FF-BB92-4FAC-913D-9205F83CE22A}"/>
              </a:ext>
            </a:extLst>
          </p:cNvPr>
          <p:cNvCxnSpPr>
            <a:cxnSpLocks/>
          </p:cNvCxnSpPr>
          <p:nvPr/>
        </p:nvCxnSpPr>
        <p:spPr>
          <a:xfrm>
            <a:off x="190836" y="1525650"/>
            <a:ext cx="11876428"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8332437-CA85-412F-A8AC-337095DD6072}"/>
              </a:ext>
            </a:extLst>
          </p:cNvPr>
          <p:cNvSpPr txBox="1"/>
          <p:nvPr/>
        </p:nvSpPr>
        <p:spPr>
          <a:xfrm>
            <a:off x="7762516" y="4144830"/>
            <a:ext cx="1148612" cy="253916"/>
          </a:xfrm>
          <a:prstGeom prst="rect">
            <a:avLst/>
          </a:prstGeom>
          <a:noFill/>
        </p:spPr>
        <p:txBody>
          <a:bodyPr wrap="square" rtlCol="0">
            <a:spAutoFit/>
          </a:bodyPr>
          <a:lstStyle/>
          <a:p>
            <a:pPr algn="ctr"/>
            <a:r>
              <a:rPr lang="en-US" sz="1050" b="1" dirty="0">
                <a:latin typeface="+mj-lt"/>
              </a:rPr>
              <a:t>15-Sep-23</a:t>
            </a:r>
          </a:p>
        </p:txBody>
      </p:sp>
      <p:sp>
        <p:nvSpPr>
          <p:cNvPr id="49" name="Diamond 48">
            <a:extLst>
              <a:ext uri="{FF2B5EF4-FFF2-40B4-BE49-F238E27FC236}">
                <a16:creationId xmlns:a16="http://schemas.microsoft.com/office/drawing/2014/main" id="{CFA8B5CE-6312-4442-93C6-3E5007D743B1}"/>
              </a:ext>
            </a:extLst>
          </p:cNvPr>
          <p:cNvSpPr/>
          <p:nvPr/>
        </p:nvSpPr>
        <p:spPr>
          <a:xfrm>
            <a:off x="190836" y="2326946"/>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cxnSp>
        <p:nvCxnSpPr>
          <p:cNvPr id="54" name="Straight Connector 53">
            <a:extLst>
              <a:ext uri="{FF2B5EF4-FFF2-40B4-BE49-F238E27FC236}">
                <a16:creationId xmlns:a16="http://schemas.microsoft.com/office/drawing/2014/main" id="{BEA4CAAC-87DB-4B2A-BDF8-2B028DD30FC8}"/>
              </a:ext>
            </a:extLst>
          </p:cNvPr>
          <p:cNvCxnSpPr>
            <a:cxnSpLocks/>
          </p:cNvCxnSpPr>
          <p:nvPr/>
        </p:nvCxnSpPr>
        <p:spPr>
          <a:xfrm>
            <a:off x="219716" y="3093501"/>
            <a:ext cx="11727477"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20D55389-17C5-48BE-BF42-E5382E33CEEA}"/>
              </a:ext>
            </a:extLst>
          </p:cNvPr>
          <p:cNvSpPr/>
          <p:nvPr/>
        </p:nvSpPr>
        <p:spPr>
          <a:xfrm>
            <a:off x="529233" y="4486315"/>
            <a:ext cx="682802" cy="496699"/>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j-lt"/>
              </a:rPr>
              <a:t>Project  </a:t>
            </a:r>
          </a:p>
          <a:p>
            <a:pPr algn="ctr"/>
            <a:r>
              <a:rPr lang="en-US" sz="1000" b="1" dirty="0">
                <a:solidFill>
                  <a:schemeClr val="bg1"/>
                </a:solidFill>
                <a:latin typeface="+mj-lt"/>
              </a:rPr>
              <a:t>Duration </a:t>
            </a:r>
          </a:p>
        </p:txBody>
      </p:sp>
      <p:sp>
        <p:nvSpPr>
          <p:cNvPr id="56" name="TextBox 55">
            <a:extLst>
              <a:ext uri="{FF2B5EF4-FFF2-40B4-BE49-F238E27FC236}">
                <a16:creationId xmlns:a16="http://schemas.microsoft.com/office/drawing/2014/main" id="{4CD568BA-E181-4E6A-84AC-020D24510B74}"/>
              </a:ext>
            </a:extLst>
          </p:cNvPr>
          <p:cNvSpPr txBox="1"/>
          <p:nvPr/>
        </p:nvSpPr>
        <p:spPr>
          <a:xfrm>
            <a:off x="88300" y="4185430"/>
            <a:ext cx="831827" cy="253916"/>
          </a:xfrm>
          <a:prstGeom prst="rect">
            <a:avLst/>
          </a:prstGeom>
          <a:noFill/>
        </p:spPr>
        <p:txBody>
          <a:bodyPr wrap="square" rtlCol="0">
            <a:spAutoFit/>
          </a:bodyPr>
          <a:lstStyle/>
          <a:p>
            <a:pPr algn="ctr"/>
            <a:r>
              <a:rPr lang="en-US" sz="1050" b="1" dirty="0">
                <a:latin typeface="+mj-lt"/>
              </a:rPr>
              <a:t>01-Oct-18</a:t>
            </a:r>
          </a:p>
        </p:txBody>
      </p:sp>
      <p:sp>
        <p:nvSpPr>
          <p:cNvPr id="57" name="Diamond 56">
            <a:extLst>
              <a:ext uri="{FF2B5EF4-FFF2-40B4-BE49-F238E27FC236}">
                <a16:creationId xmlns:a16="http://schemas.microsoft.com/office/drawing/2014/main" id="{185B5C68-6FDF-46E5-BFDE-10D55316AFAC}"/>
              </a:ext>
            </a:extLst>
          </p:cNvPr>
          <p:cNvSpPr/>
          <p:nvPr/>
        </p:nvSpPr>
        <p:spPr>
          <a:xfrm>
            <a:off x="190836" y="4606563"/>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sp>
        <p:nvSpPr>
          <p:cNvPr id="58" name="Rectangle 57">
            <a:extLst>
              <a:ext uri="{FF2B5EF4-FFF2-40B4-BE49-F238E27FC236}">
                <a16:creationId xmlns:a16="http://schemas.microsoft.com/office/drawing/2014/main" id="{D2286816-E0D9-4E0E-B81E-649BECFE2142}"/>
              </a:ext>
            </a:extLst>
          </p:cNvPr>
          <p:cNvSpPr/>
          <p:nvPr/>
        </p:nvSpPr>
        <p:spPr>
          <a:xfrm>
            <a:off x="1361060" y="4566031"/>
            <a:ext cx="1179620" cy="33220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mj-lt"/>
              </a:rPr>
              <a:t>PNG Relocation</a:t>
            </a:r>
          </a:p>
          <a:p>
            <a:pPr algn="ctr"/>
            <a:r>
              <a:rPr lang="en-US" sz="1000" b="1" dirty="0">
                <a:solidFill>
                  <a:schemeClr val="tx1"/>
                </a:solidFill>
                <a:latin typeface="+mj-lt"/>
              </a:rPr>
              <a:t>(277) CD</a:t>
            </a:r>
          </a:p>
        </p:txBody>
      </p:sp>
      <p:sp>
        <p:nvSpPr>
          <p:cNvPr id="59" name="TextBox 58">
            <a:extLst>
              <a:ext uri="{FF2B5EF4-FFF2-40B4-BE49-F238E27FC236}">
                <a16:creationId xmlns:a16="http://schemas.microsoft.com/office/drawing/2014/main" id="{D85BE89E-FF52-4E31-93BE-DFA9C7975534}"/>
              </a:ext>
            </a:extLst>
          </p:cNvPr>
          <p:cNvSpPr txBox="1"/>
          <p:nvPr/>
        </p:nvSpPr>
        <p:spPr>
          <a:xfrm>
            <a:off x="1010737" y="4208868"/>
            <a:ext cx="1114571" cy="253916"/>
          </a:xfrm>
          <a:prstGeom prst="rect">
            <a:avLst/>
          </a:prstGeom>
          <a:noFill/>
        </p:spPr>
        <p:txBody>
          <a:bodyPr wrap="square" rtlCol="0">
            <a:spAutoFit/>
          </a:bodyPr>
          <a:lstStyle/>
          <a:p>
            <a:pPr algn="ctr"/>
            <a:r>
              <a:rPr lang="en-US" sz="1050" b="1" dirty="0">
                <a:latin typeface="+mj-lt"/>
              </a:rPr>
              <a:t>02-Sep-19</a:t>
            </a:r>
          </a:p>
        </p:txBody>
      </p:sp>
      <p:sp>
        <p:nvSpPr>
          <p:cNvPr id="62" name="TextBox 61">
            <a:extLst>
              <a:ext uri="{FF2B5EF4-FFF2-40B4-BE49-F238E27FC236}">
                <a16:creationId xmlns:a16="http://schemas.microsoft.com/office/drawing/2014/main" id="{C55FBF14-F458-4D2F-8966-5362ACD0B04A}"/>
              </a:ext>
            </a:extLst>
          </p:cNvPr>
          <p:cNvSpPr txBox="1"/>
          <p:nvPr/>
        </p:nvSpPr>
        <p:spPr>
          <a:xfrm>
            <a:off x="2038417" y="4302316"/>
            <a:ext cx="985596" cy="253916"/>
          </a:xfrm>
          <a:prstGeom prst="rect">
            <a:avLst/>
          </a:prstGeom>
          <a:noFill/>
        </p:spPr>
        <p:txBody>
          <a:bodyPr wrap="square" rtlCol="0">
            <a:spAutoFit/>
          </a:bodyPr>
          <a:lstStyle/>
          <a:p>
            <a:pPr algn="ctr"/>
            <a:r>
              <a:rPr lang="en-US" sz="1050" b="1" dirty="0">
                <a:latin typeface="+mj-lt"/>
              </a:rPr>
              <a:t>10-June-20</a:t>
            </a:r>
          </a:p>
        </p:txBody>
      </p:sp>
      <p:sp>
        <p:nvSpPr>
          <p:cNvPr id="63" name="Rectangle 62">
            <a:extLst>
              <a:ext uri="{FF2B5EF4-FFF2-40B4-BE49-F238E27FC236}">
                <a16:creationId xmlns:a16="http://schemas.microsoft.com/office/drawing/2014/main" id="{D1659EE4-2447-463C-B036-5C17A31D6B0B}"/>
              </a:ext>
            </a:extLst>
          </p:cNvPr>
          <p:cNvSpPr/>
          <p:nvPr/>
        </p:nvSpPr>
        <p:spPr>
          <a:xfrm>
            <a:off x="2648592" y="4585033"/>
            <a:ext cx="1286489" cy="2916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j-lt"/>
              </a:rPr>
              <a:t>Project Duration </a:t>
            </a:r>
          </a:p>
        </p:txBody>
      </p:sp>
      <p:sp>
        <p:nvSpPr>
          <p:cNvPr id="64" name="Diamond 63">
            <a:extLst>
              <a:ext uri="{FF2B5EF4-FFF2-40B4-BE49-F238E27FC236}">
                <a16:creationId xmlns:a16="http://schemas.microsoft.com/office/drawing/2014/main" id="{832B21CC-C9CE-46F7-86E7-78871FAE086F}"/>
              </a:ext>
            </a:extLst>
          </p:cNvPr>
          <p:cNvSpPr/>
          <p:nvPr/>
        </p:nvSpPr>
        <p:spPr>
          <a:xfrm>
            <a:off x="4097532" y="4611655"/>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mj-lt"/>
            </a:endParaRPr>
          </a:p>
        </p:txBody>
      </p:sp>
      <p:sp>
        <p:nvSpPr>
          <p:cNvPr id="67" name="Rectangle 66">
            <a:extLst>
              <a:ext uri="{FF2B5EF4-FFF2-40B4-BE49-F238E27FC236}">
                <a16:creationId xmlns:a16="http://schemas.microsoft.com/office/drawing/2014/main" id="{74366602-45CA-4289-8221-71A19B5949B4}"/>
              </a:ext>
            </a:extLst>
          </p:cNvPr>
          <p:cNvSpPr/>
          <p:nvPr/>
        </p:nvSpPr>
        <p:spPr>
          <a:xfrm>
            <a:off x="4612059" y="4476790"/>
            <a:ext cx="831827" cy="50985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mj-lt"/>
              </a:rPr>
              <a:t>Extra Work SA 1-20 &amp; 22 (38) CD</a:t>
            </a:r>
          </a:p>
        </p:txBody>
      </p:sp>
      <p:sp>
        <p:nvSpPr>
          <p:cNvPr id="68" name="Diamond 67">
            <a:extLst>
              <a:ext uri="{FF2B5EF4-FFF2-40B4-BE49-F238E27FC236}">
                <a16:creationId xmlns:a16="http://schemas.microsoft.com/office/drawing/2014/main" id="{4B679BAD-FCDF-42EC-9C53-B2C08C2DBF13}"/>
              </a:ext>
            </a:extLst>
          </p:cNvPr>
          <p:cNvSpPr/>
          <p:nvPr/>
        </p:nvSpPr>
        <p:spPr>
          <a:xfrm>
            <a:off x="9418644" y="4608043"/>
            <a:ext cx="197689"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mj-lt"/>
            </a:endParaRPr>
          </a:p>
        </p:txBody>
      </p:sp>
      <p:sp>
        <p:nvSpPr>
          <p:cNvPr id="70" name="Rectangle 69">
            <a:extLst>
              <a:ext uri="{FF2B5EF4-FFF2-40B4-BE49-F238E27FC236}">
                <a16:creationId xmlns:a16="http://schemas.microsoft.com/office/drawing/2014/main" id="{40415106-2951-40D7-B975-393E40FBB023}"/>
              </a:ext>
            </a:extLst>
          </p:cNvPr>
          <p:cNvSpPr/>
          <p:nvPr/>
        </p:nvSpPr>
        <p:spPr>
          <a:xfrm>
            <a:off x="4555483" y="2304820"/>
            <a:ext cx="888403" cy="2916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mj-lt"/>
              </a:rPr>
              <a:t>Punch List </a:t>
            </a:r>
          </a:p>
        </p:txBody>
      </p:sp>
      <p:sp>
        <p:nvSpPr>
          <p:cNvPr id="71" name="Diamond 70">
            <a:extLst>
              <a:ext uri="{FF2B5EF4-FFF2-40B4-BE49-F238E27FC236}">
                <a16:creationId xmlns:a16="http://schemas.microsoft.com/office/drawing/2014/main" id="{2C635E90-2CAF-433E-8DB0-74080F4762E0}"/>
              </a:ext>
            </a:extLst>
          </p:cNvPr>
          <p:cNvSpPr/>
          <p:nvPr/>
        </p:nvSpPr>
        <p:spPr>
          <a:xfrm>
            <a:off x="5832054" y="2333490"/>
            <a:ext cx="296996" cy="244484"/>
          </a:xfrm>
          <a:prstGeom prst="diamon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sp>
        <p:nvSpPr>
          <p:cNvPr id="72" name="TextBox 71">
            <a:extLst>
              <a:ext uri="{FF2B5EF4-FFF2-40B4-BE49-F238E27FC236}">
                <a16:creationId xmlns:a16="http://schemas.microsoft.com/office/drawing/2014/main" id="{C0CEA4EF-CCAC-4AEC-9FA4-C0DA69644686}"/>
              </a:ext>
            </a:extLst>
          </p:cNvPr>
          <p:cNvSpPr txBox="1"/>
          <p:nvPr/>
        </p:nvSpPr>
        <p:spPr>
          <a:xfrm>
            <a:off x="5387310" y="2060231"/>
            <a:ext cx="939740" cy="253916"/>
          </a:xfrm>
          <a:prstGeom prst="rect">
            <a:avLst/>
          </a:prstGeom>
          <a:noFill/>
        </p:spPr>
        <p:txBody>
          <a:bodyPr wrap="square" rtlCol="0">
            <a:spAutoFit/>
          </a:bodyPr>
          <a:lstStyle/>
          <a:p>
            <a:pPr algn="ctr"/>
            <a:r>
              <a:rPr lang="en-US" sz="1050" b="1" dirty="0">
                <a:latin typeface="+mj-lt"/>
              </a:rPr>
              <a:t>18-May-23</a:t>
            </a:r>
          </a:p>
        </p:txBody>
      </p:sp>
      <p:sp>
        <p:nvSpPr>
          <p:cNvPr id="74" name="TextBox 73">
            <a:extLst>
              <a:ext uri="{FF2B5EF4-FFF2-40B4-BE49-F238E27FC236}">
                <a16:creationId xmlns:a16="http://schemas.microsoft.com/office/drawing/2014/main" id="{BF6701E1-C831-4ADC-8F6D-3566420A6ED5}"/>
              </a:ext>
            </a:extLst>
          </p:cNvPr>
          <p:cNvSpPr txBox="1"/>
          <p:nvPr/>
        </p:nvSpPr>
        <p:spPr>
          <a:xfrm>
            <a:off x="5279398" y="1699931"/>
            <a:ext cx="1047652" cy="415498"/>
          </a:xfrm>
          <a:prstGeom prst="rect">
            <a:avLst/>
          </a:prstGeom>
          <a:noFill/>
        </p:spPr>
        <p:txBody>
          <a:bodyPr wrap="square" rtlCol="0">
            <a:spAutoFit/>
          </a:bodyPr>
          <a:lstStyle/>
          <a:p>
            <a:pPr algn="ctr"/>
            <a:r>
              <a:rPr lang="en-US" sz="1050" b="1" dirty="0">
                <a:latin typeface="+mj-lt"/>
              </a:rPr>
              <a:t>Final Completion</a:t>
            </a:r>
          </a:p>
        </p:txBody>
      </p:sp>
      <p:cxnSp>
        <p:nvCxnSpPr>
          <p:cNvPr id="21" name="Straight Arrow Connector 20">
            <a:extLst>
              <a:ext uri="{FF2B5EF4-FFF2-40B4-BE49-F238E27FC236}">
                <a16:creationId xmlns:a16="http://schemas.microsoft.com/office/drawing/2014/main" id="{2E290E51-6409-4D7D-9B80-599A2F2CBB92}"/>
              </a:ext>
            </a:extLst>
          </p:cNvPr>
          <p:cNvCxnSpPr>
            <a:cxnSpLocks/>
            <a:stCxn id="70" idx="3"/>
            <a:endCxn id="71" idx="1"/>
          </p:cNvCxnSpPr>
          <p:nvPr/>
        </p:nvCxnSpPr>
        <p:spPr>
          <a:xfrm>
            <a:off x="5443886" y="2450646"/>
            <a:ext cx="388168" cy="5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1E2B2DA-4D79-45E4-BDA8-32D20B125CFE}"/>
              </a:ext>
            </a:extLst>
          </p:cNvPr>
          <p:cNvCxnSpPr>
            <a:cxnSpLocks/>
            <a:stCxn id="6" idx="3"/>
            <a:endCxn id="84" idx="1"/>
          </p:cNvCxnSpPr>
          <p:nvPr/>
        </p:nvCxnSpPr>
        <p:spPr>
          <a:xfrm>
            <a:off x="3722256" y="2449188"/>
            <a:ext cx="378492" cy="2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8BB3704-EB9A-4C98-BD5F-6B9FF832386B}"/>
              </a:ext>
            </a:extLst>
          </p:cNvPr>
          <p:cNvCxnSpPr>
            <a:cxnSpLocks/>
            <a:stCxn id="49" idx="3"/>
            <a:endCxn id="6" idx="1"/>
          </p:cNvCxnSpPr>
          <p:nvPr/>
        </p:nvCxnSpPr>
        <p:spPr>
          <a:xfrm>
            <a:off x="388525" y="2449188"/>
            <a:ext cx="1893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B915B432-0EF5-473B-AEAF-C34ED5458258}"/>
              </a:ext>
            </a:extLst>
          </p:cNvPr>
          <p:cNvSpPr txBox="1"/>
          <p:nvPr/>
        </p:nvSpPr>
        <p:spPr>
          <a:xfrm>
            <a:off x="111712" y="1754359"/>
            <a:ext cx="831827" cy="253916"/>
          </a:xfrm>
          <a:prstGeom prst="rect">
            <a:avLst/>
          </a:prstGeom>
          <a:noFill/>
        </p:spPr>
        <p:txBody>
          <a:bodyPr wrap="square" rtlCol="0">
            <a:spAutoFit/>
          </a:bodyPr>
          <a:lstStyle/>
          <a:p>
            <a:pPr algn="ctr"/>
            <a:r>
              <a:rPr lang="en-US" sz="1050" b="1" dirty="0">
                <a:latin typeface="+mj-lt"/>
              </a:rPr>
              <a:t>Start Date</a:t>
            </a:r>
          </a:p>
        </p:txBody>
      </p:sp>
      <p:cxnSp>
        <p:nvCxnSpPr>
          <p:cNvPr id="83" name="Straight Arrow Connector 82">
            <a:extLst>
              <a:ext uri="{FF2B5EF4-FFF2-40B4-BE49-F238E27FC236}">
                <a16:creationId xmlns:a16="http://schemas.microsoft.com/office/drawing/2014/main" id="{9D6AFAE8-1944-43B0-9FEA-F694FA5735B9}"/>
              </a:ext>
            </a:extLst>
          </p:cNvPr>
          <p:cNvCxnSpPr>
            <a:cxnSpLocks/>
            <a:stCxn id="84" idx="3"/>
            <a:endCxn id="70" idx="1"/>
          </p:cNvCxnSpPr>
          <p:nvPr/>
        </p:nvCxnSpPr>
        <p:spPr>
          <a:xfrm flipV="1">
            <a:off x="4298437" y="2450646"/>
            <a:ext cx="257046" cy="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B1731198-24BA-4E9F-A138-3C71132EAB49}"/>
              </a:ext>
            </a:extLst>
          </p:cNvPr>
          <p:cNvSpPr txBox="1"/>
          <p:nvPr/>
        </p:nvSpPr>
        <p:spPr>
          <a:xfrm>
            <a:off x="96867" y="3983610"/>
            <a:ext cx="831827" cy="253916"/>
          </a:xfrm>
          <a:prstGeom prst="rect">
            <a:avLst/>
          </a:prstGeom>
          <a:noFill/>
        </p:spPr>
        <p:txBody>
          <a:bodyPr wrap="square" rtlCol="0">
            <a:spAutoFit/>
          </a:bodyPr>
          <a:lstStyle/>
          <a:p>
            <a:pPr algn="ctr"/>
            <a:r>
              <a:rPr lang="en-US" sz="1050" b="1" dirty="0">
                <a:latin typeface="+mj-lt"/>
              </a:rPr>
              <a:t>Start Date</a:t>
            </a:r>
          </a:p>
        </p:txBody>
      </p:sp>
      <p:cxnSp>
        <p:nvCxnSpPr>
          <p:cNvPr id="98" name="Connector: Elbow 97">
            <a:extLst>
              <a:ext uri="{FF2B5EF4-FFF2-40B4-BE49-F238E27FC236}">
                <a16:creationId xmlns:a16="http://schemas.microsoft.com/office/drawing/2014/main" id="{FE2F54FC-2229-4652-9B37-46763D3577BF}"/>
              </a:ext>
            </a:extLst>
          </p:cNvPr>
          <p:cNvCxnSpPr>
            <a:cxnSpLocks/>
            <a:stCxn id="64" idx="3"/>
            <a:endCxn id="67" idx="1"/>
          </p:cNvCxnSpPr>
          <p:nvPr/>
        </p:nvCxnSpPr>
        <p:spPr>
          <a:xfrm flipV="1">
            <a:off x="4295221" y="4731719"/>
            <a:ext cx="316838" cy="217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9560599-6310-4A32-B7BB-84C6AA6FF913}"/>
              </a:ext>
            </a:extLst>
          </p:cNvPr>
          <p:cNvCxnSpPr>
            <a:cxnSpLocks/>
            <a:stCxn id="67" idx="3"/>
          </p:cNvCxnSpPr>
          <p:nvPr/>
        </p:nvCxnSpPr>
        <p:spPr>
          <a:xfrm>
            <a:off x="5443886" y="4731719"/>
            <a:ext cx="1874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33C5D98C-35E8-4A12-A0CA-3D332A216C51}"/>
              </a:ext>
            </a:extLst>
          </p:cNvPr>
          <p:cNvSpPr txBox="1"/>
          <p:nvPr/>
        </p:nvSpPr>
        <p:spPr>
          <a:xfrm>
            <a:off x="9126953" y="4308304"/>
            <a:ext cx="831827" cy="253916"/>
          </a:xfrm>
          <a:prstGeom prst="rect">
            <a:avLst/>
          </a:prstGeom>
          <a:noFill/>
        </p:spPr>
        <p:txBody>
          <a:bodyPr wrap="square" rtlCol="0">
            <a:spAutoFit/>
          </a:bodyPr>
          <a:lstStyle/>
          <a:p>
            <a:pPr algn="ctr"/>
            <a:r>
              <a:rPr lang="en-US" sz="1050" b="1" dirty="0">
                <a:latin typeface="+mj-lt"/>
              </a:rPr>
              <a:t>16-Oct-23</a:t>
            </a:r>
          </a:p>
        </p:txBody>
      </p:sp>
      <p:sp>
        <p:nvSpPr>
          <p:cNvPr id="127" name="TextBox 126">
            <a:extLst>
              <a:ext uri="{FF2B5EF4-FFF2-40B4-BE49-F238E27FC236}">
                <a16:creationId xmlns:a16="http://schemas.microsoft.com/office/drawing/2014/main" id="{05B82BDD-DF4C-4A99-94C0-86125FD9888E}"/>
              </a:ext>
            </a:extLst>
          </p:cNvPr>
          <p:cNvSpPr txBox="1"/>
          <p:nvPr/>
        </p:nvSpPr>
        <p:spPr>
          <a:xfrm>
            <a:off x="9019040" y="3908378"/>
            <a:ext cx="1047652" cy="415498"/>
          </a:xfrm>
          <a:prstGeom prst="rect">
            <a:avLst/>
          </a:prstGeom>
          <a:noFill/>
        </p:spPr>
        <p:txBody>
          <a:bodyPr wrap="square" rtlCol="0">
            <a:spAutoFit/>
          </a:bodyPr>
          <a:lstStyle/>
          <a:p>
            <a:pPr algn="ctr"/>
            <a:r>
              <a:rPr lang="en-US" sz="1050" b="1" dirty="0">
                <a:latin typeface="+mj-lt"/>
              </a:rPr>
              <a:t>Final Completion</a:t>
            </a:r>
          </a:p>
        </p:txBody>
      </p:sp>
      <p:sp>
        <p:nvSpPr>
          <p:cNvPr id="129" name="Rectangle 128">
            <a:extLst>
              <a:ext uri="{FF2B5EF4-FFF2-40B4-BE49-F238E27FC236}">
                <a16:creationId xmlns:a16="http://schemas.microsoft.com/office/drawing/2014/main" id="{0601CE00-B8C2-44D9-BE7A-C92A79F56F1E}"/>
              </a:ext>
            </a:extLst>
          </p:cNvPr>
          <p:cNvSpPr/>
          <p:nvPr/>
        </p:nvSpPr>
        <p:spPr>
          <a:xfrm>
            <a:off x="8462039" y="4583383"/>
            <a:ext cx="781366" cy="29165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mj-lt"/>
              </a:rPr>
              <a:t>Punch List </a:t>
            </a:r>
          </a:p>
        </p:txBody>
      </p:sp>
      <p:cxnSp>
        <p:nvCxnSpPr>
          <p:cNvPr id="130" name="Straight Arrow Connector 129">
            <a:extLst>
              <a:ext uri="{FF2B5EF4-FFF2-40B4-BE49-F238E27FC236}">
                <a16:creationId xmlns:a16="http://schemas.microsoft.com/office/drawing/2014/main" id="{415386A7-2FB0-4D7D-ADE4-D405EC30B022}"/>
              </a:ext>
            </a:extLst>
          </p:cNvPr>
          <p:cNvCxnSpPr>
            <a:cxnSpLocks/>
            <a:stCxn id="129" idx="3"/>
          </p:cNvCxnSpPr>
          <p:nvPr/>
        </p:nvCxnSpPr>
        <p:spPr>
          <a:xfrm>
            <a:off x="9243405" y="4729209"/>
            <a:ext cx="1583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E724981F-ABF4-49E6-8D7A-DFD9266EBBB0}"/>
              </a:ext>
            </a:extLst>
          </p:cNvPr>
          <p:cNvCxnSpPr>
            <a:cxnSpLocks/>
            <a:stCxn id="63" idx="3"/>
            <a:endCxn id="64" idx="1"/>
          </p:cNvCxnSpPr>
          <p:nvPr/>
        </p:nvCxnSpPr>
        <p:spPr>
          <a:xfrm>
            <a:off x="3935081" y="4730859"/>
            <a:ext cx="162451" cy="3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194DA0DD-4110-4EDD-A00E-8E48B1F60C9D}"/>
              </a:ext>
            </a:extLst>
          </p:cNvPr>
          <p:cNvCxnSpPr>
            <a:cxnSpLocks/>
            <a:stCxn id="58" idx="3"/>
            <a:endCxn id="63" idx="1"/>
          </p:cNvCxnSpPr>
          <p:nvPr/>
        </p:nvCxnSpPr>
        <p:spPr>
          <a:xfrm flipV="1">
            <a:off x="2540680" y="4730859"/>
            <a:ext cx="107912" cy="127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F70DF496-365F-4FF4-B810-FA7E58EF655A}"/>
              </a:ext>
            </a:extLst>
          </p:cNvPr>
          <p:cNvCxnSpPr>
            <a:cxnSpLocks/>
            <a:stCxn id="55" idx="3"/>
            <a:endCxn id="58" idx="1"/>
          </p:cNvCxnSpPr>
          <p:nvPr/>
        </p:nvCxnSpPr>
        <p:spPr>
          <a:xfrm flipV="1">
            <a:off x="1212035" y="4732133"/>
            <a:ext cx="149025" cy="25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C6BB44DA-A15F-446F-9C4A-75077301A677}"/>
              </a:ext>
            </a:extLst>
          </p:cNvPr>
          <p:cNvCxnSpPr>
            <a:cxnSpLocks/>
            <a:stCxn id="57" idx="3"/>
            <a:endCxn id="55" idx="1"/>
          </p:cNvCxnSpPr>
          <p:nvPr/>
        </p:nvCxnSpPr>
        <p:spPr>
          <a:xfrm>
            <a:off x="388525" y="4728805"/>
            <a:ext cx="140708" cy="5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C200377E-2B87-4352-BA94-08B285660161}"/>
              </a:ext>
            </a:extLst>
          </p:cNvPr>
          <p:cNvSpPr txBox="1"/>
          <p:nvPr/>
        </p:nvSpPr>
        <p:spPr>
          <a:xfrm>
            <a:off x="3785808" y="2074981"/>
            <a:ext cx="831827" cy="253916"/>
          </a:xfrm>
          <a:prstGeom prst="rect">
            <a:avLst/>
          </a:prstGeom>
          <a:noFill/>
        </p:spPr>
        <p:txBody>
          <a:bodyPr wrap="square" rtlCol="0">
            <a:spAutoFit/>
          </a:bodyPr>
          <a:lstStyle/>
          <a:p>
            <a:pPr algn="ctr"/>
            <a:r>
              <a:rPr lang="en-US" sz="1050" b="1" dirty="0">
                <a:latin typeface="+mj-lt"/>
              </a:rPr>
              <a:t>19-Apr-23</a:t>
            </a:r>
          </a:p>
        </p:txBody>
      </p:sp>
      <p:sp>
        <p:nvSpPr>
          <p:cNvPr id="184" name="TextBox 183">
            <a:extLst>
              <a:ext uri="{FF2B5EF4-FFF2-40B4-BE49-F238E27FC236}">
                <a16:creationId xmlns:a16="http://schemas.microsoft.com/office/drawing/2014/main" id="{7A7322CA-AED3-4F51-9A56-725E49DB4397}"/>
              </a:ext>
            </a:extLst>
          </p:cNvPr>
          <p:cNvSpPr txBox="1"/>
          <p:nvPr/>
        </p:nvSpPr>
        <p:spPr>
          <a:xfrm>
            <a:off x="3742852" y="1686456"/>
            <a:ext cx="1060335" cy="415498"/>
          </a:xfrm>
          <a:prstGeom prst="rect">
            <a:avLst/>
          </a:prstGeom>
          <a:noFill/>
        </p:spPr>
        <p:txBody>
          <a:bodyPr wrap="square" rtlCol="0">
            <a:spAutoFit/>
          </a:bodyPr>
          <a:lstStyle/>
          <a:p>
            <a:pPr algn="ctr"/>
            <a:r>
              <a:rPr lang="en-US" sz="1050" b="1" dirty="0">
                <a:latin typeface="+mj-lt"/>
              </a:rPr>
              <a:t>Substantial Completion</a:t>
            </a:r>
          </a:p>
        </p:txBody>
      </p:sp>
      <p:sp>
        <p:nvSpPr>
          <p:cNvPr id="202" name="Rectangle 201">
            <a:extLst>
              <a:ext uri="{FF2B5EF4-FFF2-40B4-BE49-F238E27FC236}">
                <a16:creationId xmlns:a16="http://schemas.microsoft.com/office/drawing/2014/main" id="{6A0E1DC0-71B3-40BC-980B-B26003A5D75D}"/>
              </a:ext>
            </a:extLst>
          </p:cNvPr>
          <p:cNvSpPr/>
          <p:nvPr/>
        </p:nvSpPr>
        <p:spPr>
          <a:xfrm>
            <a:off x="5631301" y="4476790"/>
            <a:ext cx="2547129" cy="50985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mj-lt"/>
              </a:rPr>
              <a:t>Extra Work SA 21 (111) CD</a:t>
            </a:r>
          </a:p>
        </p:txBody>
      </p:sp>
      <p:sp>
        <p:nvSpPr>
          <p:cNvPr id="204" name="TextBox 203">
            <a:extLst>
              <a:ext uri="{FF2B5EF4-FFF2-40B4-BE49-F238E27FC236}">
                <a16:creationId xmlns:a16="http://schemas.microsoft.com/office/drawing/2014/main" id="{56F58FB8-FB27-4FBA-9121-8656C70E3472}"/>
              </a:ext>
            </a:extLst>
          </p:cNvPr>
          <p:cNvSpPr txBox="1"/>
          <p:nvPr/>
        </p:nvSpPr>
        <p:spPr>
          <a:xfrm>
            <a:off x="5086564" y="4136487"/>
            <a:ext cx="912643" cy="253916"/>
          </a:xfrm>
          <a:prstGeom prst="rect">
            <a:avLst/>
          </a:prstGeom>
          <a:noFill/>
        </p:spPr>
        <p:txBody>
          <a:bodyPr wrap="square" rtlCol="0">
            <a:spAutoFit/>
          </a:bodyPr>
          <a:lstStyle/>
          <a:p>
            <a:pPr algn="ctr"/>
            <a:r>
              <a:rPr lang="en-US" sz="1050" b="1" dirty="0">
                <a:latin typeface="+mj-lt"/>
              </a:rPr>
              <a:t>27-May-23</a:t>
            </a:r>
          </a:p>
        </p:txBody>
      </p:sp>
      <p:cxnSp>
        <p:nvCxnSpPr>
          <p:cNvPr id="236" name="Connector: Elbow 235">
            <a:extLst>
              <a:ext uri="{FF2B5EF4-FFF2-40B4-BE49-F238E27FC236}">
                <a16:creationId xmlns:a16="http://schemas.microsoft.com/office/drawing/2014/main" id="{AAEE9BEC-3D4A-46A2-9506-D18B70B5DB76}"/>
              </a:ext>
            </a:extLst>
          </p:cNvPr>
          <p:cNvCxnSpPr>
            <a:cxnSpLocks/>
            <a:stCxn id="202" idx="3"/>
            <a:endCxn id="129" idx="1"/>
          </p:cNvCxnSpPr>
          <p:nvPr/>
        </p:nvCxnSpPr>
        <p:spPr>
          <a:xfrm flipV="1">
            <a:off x="8178430" y="4729209"/>
            <a:ext cx="283609" cy="25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54" name="TextBox 253">
            <a:extLst>
              <a:ext uri="{FF2B5EF4-FFF2-40B4-BE49-F238E27FC236}">
                <a16:creationId xmlns:a16="http://schemas.microsoft.com/office/drawing/2014/main" id="{8E918DC9-ACD6-42B9-9602-3E2C6983197F}"/>
              </a:ext>
            </a:extLst>
          </p:cNvPr>
          <p:cNvSpPr txBox="1"/>
          <p:nvPr/>
        </p:nvSpPr>
        <p:spPr>
          <a:xfrm>
            <a:off x="111711" y="1027871"/>
            <a:ext cx="5519590" cy="400110"/>
          </a:xfrm>
          <a:prstGeom prst="rect">
            <a:avLst/>
          </a:prstGeom>
          <a:noFill/>
        </p:spPr>
        <p:txBody>
          <a:bodyPr wrap="square" rtlCol="0">
            <a:spAutoFit/>
          </a:bodyPr>
          <a:lstStyle/>
          <a:p>
            <a:r>
              <a:rPr lang="en-US" sz="1400" b="1" u="sng" dirty="0">
                <a:latin typeface="+mj-lt"/>
              </a:rPr>
              <a:t>Updated Project Schedule  Aug-2020 </a:t>
            </a:r>
            <a:r>
              <a:rPr lang="en-US" sz="2000" b="1" u="sng" dirty="0">
                <a:solidFill>
                  <a:schemeClr val="accent1"/>
                </a:solidFill>
                <a:latin typeface="+mj-lt"/>
              </a:rPr>
              <a:t>Before Impact</a:t>
            </a:r>
          </a:p>
        </p:txBody>
      </p:sp>
      <p:sp>
        <p:nvSpPr>
          <p:cNvPr id="65" name="TextBox 64">
            <a:extLst>
              <a:ext uri="{FF2B5EF4-FFF2-40B4-BE49-F238E27FC236}">
                <a16:creationId xmlns:a16="http://schemas.microsoft.com/office/drawing/2014/main" id="{351CCDCA-9255-45E1-8D64-799144C34292}"/>
              </a:ext>
            </a:extLst>
          </p:cNvPr>
          <p:cNvSpPr txBox="1"/>
          <p:nvPr/>
        </p:nvSpPr>
        <p:spPr>
          <a:xfrm>
            <a:off x="3830040" y="4320019"/>
            <a:ext cx="831827" cy="253916"/>
          </a:xfrm>
          <a:prstGeom prst="rect">
            <a:avLst/>
          </a:prstGeom>
          <a:noFill/>
        </p:spPr>
        <p:txBody>
          <a:bodyPr wrap="square" rtlCol="0">
            <a:spAutoFit/>
          </a:bodyPr>
          <a:lstStyle/>
          <a:p>
            <a:pPr algn="ctr"/>
            <a:r>
              <a:rPr lang="en-US" sz="1050" b="1" dirty="0">
                <a:latin typeface="+mj-lt"/>
              </a:rPr>
              <a:t>19-Apr-23</a:t>
            </a:r>
          </a:p>
        </p:txBody>
      </p:sp>
      <p:sp>
        <p:nvSpPr>
          <p:cNvPr id="66" name="TextBox 65">
            <a:extLst>
              <a:ext uri="{FF2B5EF4-FFF2-40B4-BE49-F238E27FC236}">
                <a16:creationId xmlns:a16="http://schemas.microsoft.com/office/drawing/2014/main" id="{6C0FD3A9-7F63-4094-B361-818DC79E58FD}"/>
              </a:ext>
            </a:extLst>
          </p:cNvPr>
          <p:cNvSpPr txBox="1"/>
          <p:nvPr/>
        </p:nvSpPr>
        <p:spPr>
          <a:xfrm>
            <a:off x="3715733" y="3969548"/>
            <a:ext cx="1114571" cy="415498"/>
          </a:xfrm>
          <a:prstGeom prst="rect">
            <a:avLst/>
          </a:prstGeom>
          <a:noFill/>
        </p:spPr>
        <p:txBody>
          <a:bodyPr wrap="square" rtlCol="0">
            <a:spAutoFit/>
          </a:bodyPr>
          <a:lstStyle/>
          <a:p>
            <a:pPr algn="ctr"/>
            <a:r>
              <a:rPr lang="en-US" sz="1050" b="1" dirty="0">
                <a:latin typeface="+mj-lt"/>
              </a:rPr>
              <a:t>Substantial Completion</a:t>
            </a:r>
          </a:p>
        </p:txBody>
      </p:sp>
      <p:sp>
        <p:nvSpPr>
          <p:cNvPr id="51" name="TextBox 50">
            <a:extLst>
              <a:ext uri="{FF2B5EF4-FFF2-40B4-BE49-F238E27FC236}">
                <a16:creationId xmlns:a16="http://schemas.microsoft.com/office/drawing/2014/main" id="{34D5746B-968D-4FD6-AB4F-80B3D0366F51}"/>
              </a:ext>
            </a:extLst>
          </p:cNvPr>
          <p:cNvSpPr txBox="1"/>
          <p:nvPr/>
        </p:nvSpPr>
        <p:spPr>
          <a:xfrm>
            <a:off x="111710" y="3304033"/>
            <a:ext cx="5720343" cy="400110"/>
          </a:xfrm>
          <a:prstGeom prst="rect">
            <a:avLst/>
          </a:prstGeom>
          <a:noFill/>
        </p:spPr>
        <p:txBody>
          <a:bodyPr wrap="square" rtlCol="0">
            <a:spAutoFit/>
          </a:bodyPr>
          <a:lstStyle/>
          <a:p>
            <a:r>
              <a:rPr lang="en-US" sz="1400" b="1" u="sng" dirty="0">
                <a:latin typeface="+mj-lt"/>
              </a:rPr>
              <a:t>Updated Project Schedule  Aug-2020 </a:t>
            </a:r>
            <a:r>
              <a:rPr lang="en-US" sz="2000" b="1" u="sng" dirty="0">
                <a:solidFill>
                  <a:schemeClr val="accent1"/>
                </a:solidFill>
                <a:latin typeface="+mj-lt"/>
              </a:rPr>
              <a:t>After Impact</a:t>
            </a:r>
          </a:p>
        </p:txBody>
      </p:sp>
      <p:sp>
        <p:nvSpPr>
          <p:cNvPr id="61" name="Rectangle 60">
            <a:extLst>
              <a:ext uri="{FF2B5EF4-FFF2-40B4-BE49-F238E27FC236}">
                <a16:creationId xmlns:a16="http://schemas.microsoft.com/office/drawing/2014/main" id="{09A60348-4DBF-47AB-B898-3F25D8E5AF2B}"/>
              </a:ext>
            </a:extLst>
          </p:cNvPr>
          <p:cNvSpPr/>
          <p:nvPr/>
        </p:nvSpPr>
        <p:spPr>
          <a:xfrm>
            <a:off x="9066069" y="3195790"/>
            <a:ext cx="3001195" cy="5893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Variance =  -410 CD delay</a:t>
            </a:r>
          </a:p>
        </p:txBody>
      </p:sp>
      <p:pic>
        <p:nvPicPr>
          <p:cNvPr id="69" name="Picture 68">
            <a:extLst>
              <a:ext uri="{FF2B5EF4-FFF2-40B4-BE49-F238E27FC236}">
                <a16:creationId xmlns:a16="http://schemas.microsoft.com/office/drawing/2014/main" id="{F61C674F-A5CB-4170-933C-50F101DA3538}"/>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52" name="Rectangle 51">
            <a:extLst>
              <a:ext uri="{FF2B5EF4-FFF2-40B4-BE49-F238E27FC236}">
                <a16:creationId xmlns:a16="http://schemas.microsoft.com/office/drawing/2014/main" id="{BBC36707-3369-4144-B4E4-E043DB6341AE}"/>
              </a:ext>
            </a:extLst>
          </p:cNvPr>
          <p:cNvSpPr/>
          <p:nvPr/>
        </p:nvSpPr>
        <p:spPr>
          <a:xfrm>
            <a:off x="9033661" y="1757541"/>
            <a:ext cx="3001195" cy="58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Variance =  -259 CD delay</a:t>
            </a:r>
          </a:p>
        </p:txBody>
      </p:sp>
      <p:cxnSp>
        <p:nvCxnSpPr>
          <p:cNvPr id="53" name="Straight Connector 52">
            <a:extLst>
              <a:ext uri="{FF2B5EF4-FFF2-40B4-BE49-F238E27FC236}">
                <a16:creationId xmlns:a16="http://schemas.microsoft.com/office/drawing/2014/main" id="{912271DE-DD76-4C36-B065-C3327FA6B4EF}"/>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7BC5DF9-3C51-41A4-8167-10B4C0640667}"/>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2F91F20F-D011-4159-9FF2-566F190CD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86622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364CFD90-D0E1-4BC3-9D8B-7503E2632C39}"/>
              </a:ext>
              <a:ext uri="{C183D7F6-B498-43B3-948B-1728B52AA6E4}">
                <adec:decorative xmlns:adec="http://schemas.microsoft.com/office/drawing/2017/decorative" val="1"/>
              </a:ext>
            </a:extLst>
          </p:cNvPr>
          <p:cNvSpPr/>
          <p:nvPr/>
        </p:nvSpPr>
        <p:spPr>
          <a:xfrm>
            <a:off x="4111626" y="1720850"/>
            <a:ext cx="3968750" cy="396875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343449"/>
            <a:ext cx="11734800"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rPr>
              <a:t>CONTENTS</a:t>
            </a:r>
            <a:endParaRPr lang="en-US" sz="2800" dirty="0">
              <a:solidFill>
                <a:schemeClr val="tx2"/>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3ECCC05-FF78-40FA-84FF-172821D8B58A}"/>
              </a:ext>
              <a:ext uri="{C183D7F6-B498-43B3-948B-1728B52AA6E4}">
                <adec:decorative xmlns:adec="http://schemas.microsoft.com/office/drawing/2017/decorative" val="1"/>
              </a:ext>
            </a:extLst>
          </p:cNvPr>
          <p:cNvSpPr/>
          <p:nvPr/>
        </p:nvSpPr>
        <p:spPr>
          <a:xfrm>
            <a:off x="5122880" y="2712136"/>
            <a:ext cx="1898175" cy="18981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CONTENTS</a:t>
            </a:r>
          </a:p>
        </p:txBody>
      </p:sp>
      <p:sp>
        <p:nvSpPr>
          <p:cNvPr id="16" name="Rectangle: Rounded Corners 15">
            <a:extLst>
              <a:ext uri="{FF2B5EF4-FFF2-40B4-BE49-F238E27FC236}">
                <a16:creationId xmlns:a16="http://schemas.microsoft.com/office/drawing/2014/main" id="{D6178536-4D8A-4FF2-BBDC-4B3E7E0FCF26}"/>
              </a:ext>
              <a:ext uri="{C183D7F6-B498-43B3-948B-1728B52AA6E4}">
                <adec:decorative xmlns:adec="http://schemas.microsoft.com/office/drawing/2017/decorative" val="1"/>
              </a:ext>
            </a:extLst>
          </p:cNvPr>
          <p:cNvSpPr/>
          <p:nvPr/>
        </p:nvSpPr>
        <p:spPr>
          <a:xfrm>
            <a:off x="6943725" y="1613877"/>
            <a:ext cx="3660775" cy="74099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CRITICAL PATH</a:t>
            </a:r>
          </a:p>
        </p:txBody>
      </p:sp>
      <p:sp>
        <p:nvSpPr>
          <p:cNvPr id="15" name="Oval 14">
            <a:extLst>
              <a:ext uri="{FF2B5EF4-FFF2-40B4-BE49-F238E27FC236}">
                <a16:creationId xmlns:a16="http://schemas.microsoft.com/office/drawing/2014/main" id="{416F1356-9015-4B5C-9C64-3C1D963E5F59}"/>
              </a:ext>
              <a:ext uri="{C183D7F6-B498-43B3-948B-1728B52AA6E4}">
                <adec:decorative xmlns:adec="http://schemas.microsoft.com/office/drawing/2017/decorative" val="1"/>
              </a:ext>
            </a:extLst>
          </p:cNvPr>
          <p:cNvSpPr/>
          <p:nvPr/>
        </p:nvSpPr>
        <p:spPr>
          <a:xfrm>
            <a:off x="6832600" y="1514475"/>
            <a:ext cx="939800" cy="939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EB7F2E37-0ACF-4E8A-9C1D-EC5B65BA2906}"/>
              </a:ext>
              <a:ext uri="{C183D7F6-B498-43B3-948B-1728B52AA6E4}">
                <adec:decorative xmlns:adec="http://schemas.microsoft.com/office/drawing/2017/decorative" val="1"/>
              </a:ext>
            </a:extLst>
          </p:cNvPr>
          <p:cNvSpPr/>
          <p:nvPr/>
        </p:nvSpPr>
        <p:spPr>
          <a:xfrm>
            <a:off x="7789333" y="3334727"/>
            <a:ext cx="3660775" cy="74099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CONTROLLING ACTIVITIES</a:t>
            </a:r>
          </a:p>
        </p:txBody>
      </p:sp>
      <p:sp>
        <p:nvSpPr>
          <p:cNvPr id="20" name="Oval 19">
            <a:extLst>
              <a:ext uri="{FF2B5EF4-FFF2-40B4-BE49-F238E27FC236}">
                <a16:creationId xmlns:a16="http://schemas.microsoft.com/office/drawing/2014/main" id="{88F812F5-70AF-4FBD-80D9-D59B3C456D5E}"/>
              </a:ext>
              <a:ext uri="{C183D7F6-B498-43B3-948B-1728B52AA6E4}">
                <adec:decorative xmlns:adec="http://schemas.microsoft.com/office/drawing/2017/decorative" val="1"/>
              </a:ext>
            </a:extLst>
          </p:cNvPr>
          <p:cNvSpPr/>
          <p:nvPr/>
        </p:nvSpPr>
        <p:spPr>
          <a:xfrm>
            <a:off x="7490264" y="3235325"/>
            <a:ext cx="939800" cy="9398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952C5002-7E64-4069-ACA0-6876E54A9B46}"/>
              </a:ext>
              <a:ext uri="{C183D7F6-B498-43B3-948B-1728B52AA6E4}">
                <adec:decorative xmlns:adec="http://schemas.microsoft.com/office/drawing/2017/decorative" val="1"/>
              </a:ext>
            </a:extLst>
          </p:cNvPr>
          <p:cNvSpPr/>
          <p:nvPr/>
        </p:nvSpPr>
        <p:spPr>
          <a:xfrm>
            <a:off x="6943725" y="5154978"/>
            <a:ext cx="3660775" cy="74099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REASONS FOR DELAY</a:t>
            </a:r>
          </a:p>
        </p:txBody>
      </p:sp>
      <p:sp>
        <p:nvSpPr>
          <p:cNvPr id="22" name="Oval 21">
            <a:extLst>
              <a:ext uri="{FF2B5EF4-FFF2-40B4-BE49-F238E27FC236}">
                <a16:creationId xmlns:a16="http://schemas.microsoft.com/office/drawing/2014/main" id="{A49C5F3A-6F0D-4A0F-AE6E-92F342C22ACD}"/>
              </a:ext>
              <a:ext uri="{C183D7F6-B498-43B3-948B-1728B52AA6E4}">
                <adec:decorative xmlns:adec="http://schemas.microsoft.com/office/drawing/2017/decorative" val="1"/>
              </a:ext>
            </a:extLst>
          </p:cNvPr>
          <p:cNvSpPr/>
          <p:nvPr/>
        </p:nvSpPr>
        <p:spPr>
          <a:xfrm>
            <a:off x="6832600" y="5055576"/>
            <a:ext cx="939800" cy="939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94A75A79-A67A-4A23-8588-7FC5EB9A5183}"/>
              </a:ext>
              <a:ext uri="{C183D7F6-B498-43B3-948B-1728B52AA6E4}">
                <adec:decorative xmlns:adec="http://schemas.microsoft.com/office/drawing/2017/decorative" val="1"/>
              </a:ext>
            </a:extLst>
          </p:cNvPr>
          <p:cNvSpPr/>
          <p:nvPr/>
        </p:nvSpPr>
        <p:spPr>
          <a:xfrm>
            <a:off x="1439881" y="1613877"/>
            <a:ext cx="3660775" cy="74099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PARTIES AGREEMENTS &amp; DISAGREEMENTS</a:t>
            </a:r>
          </a:p>
        </p:txBody>
      </p:sp>
      <p:sp>
        <p:nvSpPr>
          <p:cNvPr id="26" name="Oval 25">
            <a:extLst>
              <a:ext uri="{FF2B5EF4-FFF2-40B4-BE49-F238E27FC236}">
                <a16:creationId xmlns:a16="http://schemas.microsoft.com/office/drawing/2014/main" id="{BBC62739-FA35-49F8-8929-743B31F55A69}"/>
              </a:ext>
              <a:ext uri="{C183D7F6-B498-43B3-948B-1728B52AA6E4}">
                <adec:decorative xmlns:adec="http://schemas.microsoft.com/office/drawing/2017/decorative" val="1"/>
              </a:ext>
            </a:extLst>
          </p:cNvPr>
          <p:cNvSpPr/>
          <p:nvPr/>
        </p:nvSpPr>
        <p:spPr>
          <a:xfrm>
            <a:off x="4419600" y="1514475"/>
            <a:ext cx="939800" cy="9398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71BB375D-5EE6-4428-9817-2C7DB6B94332}"/>
              </a:ext>
              <a:ext uri="{C183D7F6-B498-43B3-948B-1728B52AA6E4}">
                <adec:decorative xmlns:adec="http://schemas.microsoft.com/office/drawing/2017/decorative" val="1"/>
              </a:ext>
            </a:extLst>
          </p:cNvPr>
          <p:cNvSpPr/>
          <p:nvPr/>
        </p:nvSpPr>
        <p:spPr>
          <a:xfrm>
            <a:off x="758825" y="3334727"/>
            <a:ext cx="3660775" cy="74099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PLANNED SCHEDULE</a:t>
            </a:r>
          </a:p>
          <a:p>
            <a:pPr algn="ctr"/>
            <a:r>
              <a:rPr lang="en-US" sz="1600" dirty="0"/>
              <a:t> V.S. </a:t>
            </a:r>
          </a:p>
          <a:p>
            <a:pPr algn="ctr"/>
            <a:r>
              <a:rPr lang="en-US" sz="1600" dirty="0"/>
              <a:t>IMPACTED SCHEDULE</a:t>
            </a:r>
          </a:p>
        </p:txBody>
      </p:sp>
      <p:sp>
        <p:nvSpPr>
          <p:cNvPr id="28" name="Oval 27">
            <a:extLst>
              <a:ext uri="{FF2B5EF4-FFF2-40B4-BE49-F238E27FC236}">
                <a16:creationId xmlns:a16="http://schemas.microsoft.com/office/drawing/2014/main" id="{B3A511B7-C7F3-4107-9962-1E10D2E087DD}"/>
              </a:ext>
              <a:ext uri="{C183D7F6-B498-43B3-948B-1728B52AA6E4}">
                <adec:decorative xmlns:adec="http://schemas.microsoft.com/office/drawing/2017/decorative" val="1"/>
              </a:ext>
            </a:extLst>
          </p:cNvPr>
          <p:cNvSpPr/>
          <p:nvPr/>
        </p:nvSpPr>
        <p:spPr>
          <a:xfrm>
            <a:off x="3670300" y="3235325"/>
            <a:ext cx="939800" cy="939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D4D7D4B6-62C2-45AB-89A5-3A41DA021FD2}"/>
              </a:ext>
              <a:ext uri="{C183D7F6-B498-43B3-948B-1728B52AA6E4}">
                <adec:decorative xmlns:adec="http://schemas.microsoft.com/office/drawing/2017/decorative" val="1"/>
              </a:ext>
            </a:extLst>
          </p:cNvPr>
          <p:cNvSpPr/>
          <p:nvPr/>
        </p:nvSpPr>
        <p:spPr>
          <a:xfrm>
            <a:off x="1587500" y="5154978"/>
            <a:ext cx="3660775" cy="74099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WORKING OUT OF </a:t>
            </a:r>
          </a:p>
          <a:p>
            <a:pPr algn="ctr"/>
            <a:r>
              <a:rPr lang="en-US" sz="1600" dirty="0"/>
              <a:t>SEQUENCE</a:t>
            </a:r>
          </a:p>
        </p:txBody>
      </p:sp>
      <p:sp>
        <p:nvSpPr>
          <p:cNvPr id="30" name="Oval 29">
            <a:extLst>
              <a:ext uri="{FF2B5EF4-FFF2-40B4-BE49-F238E27FC236}">
                <a16:creationId xmlns:a16="http://schemas.microsoft.com/office/drawing/2014/main" id="{83902602-D4BC-4D44-AC14-BB55A86C5D06}"/>
              </a:ext>
              <a:ext uri="{C183D7F6-B498-43B3-948B-1728B52AA6E4}">
                <adec:decorative xmlns:adec="http://schemas.microsoft.com/office/drawing/2017/decorative" val="1"/>
              </a:ext>
            </a:extLst>
          </p:cNvPr>
          <p:cNvSpPr/>
          <p:nvPr/>
        </p:nvSpPr>
        <p:spPr>
          <a:xfrm>
            <a:off x="4419600" y="5055576"/>
            <a:ext cx="939800" cy="9398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a:extLst>
              <a:ext uri="{FF2B5EF4-FFF2-40B4-BE49-F238E27FC236}">
                <a16:creationId xmlns:a16="http://schemas.microsoft.com/office/drawing/2014/main" id="{2B311FF8-1A8B-4A8C-8049-FA7FBDE51C69}"/>
              </a:ext>
            </a:extLst>
          </p:cNvPr>
          <p:cNvSpPr>
            <a:spLocks noGrp="1"/>
          </p:cNvSpPr>
          <p:nvPr>
            <p:ph type="sldNum" sz="quarter" idx="12"/>
          </p:nvPr>
        </p:nvSpPr>
        <p:spPr/>
        <p:txBody>
          <a:bodyPr/>
          <a:lstStyle/>
          <a:p>
            <a:fld id="{06FEDF93-2BFD-41CA-ABC7-B039102F3792}" type="slidenum">
              <a:rPr lang="en-US" smtClean="0"/>
              <a:t>2</a:t>
            </a:fld>
            <a:endParaRPr lang="en-US" dirty="0"/>
          </a:p>
        </p:txBody>
      </p:sp>
      <p:pic>
        <p:nvPicPr>
          <p:cNvPr id="43" name="Picture 42">
            <a:extLst>
              <a:ext uri="{FF2B5EF4-FFF2-40B4-BE49-F238E27FC236}">
                <a16:creationId xmlns:a16="http://schemas.microsoft.com/office/drawing/2014/main" id="{E873E2AD-6C7D-420B-9C62-7A5E6EB9D8D3}"/>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49" name="TextBox 48">
            <a:extLst>
              <a:ext uri="{FF2B5EF4-FFF2-40B4-BE49-F238E27FC236}">
                <a16:creationId xmlns:a16="http://schemas.microsoft.com/office/drawing/2014/main" id="{0C7E48BE-4C2F-4874-BF7C-901C245993C9}"/>
              </a:ext>
            </a:extLst>
          </p:cNvPr>
          <p:cNvSpPr txBox="1"/>
          <p:nvPr/>
        </p:nvSpPr>
        <p:spPr>
          <a:xfrm>
            <a:off x="2738905" y="6425685"/>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pic>
        <p:nvPicPr>
          <p:cNvPr id="44" name="Picture 43">
            <a:extLst>
              <a:ext uri="{FF2B5EF4-FFF2-40B4-BE49-F238E27FC236}">
                <a16:creationId xmlns:a16="http://schemas.microsoft.com/office/drawing/2014/main" id="{EEFD0A0F-6A1C-4E3F-B5BC-7884E3116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3299715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971919"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23658455-B047-4EE8-9946-1BF6C2A54578}"/>
              </a:ext>
            </a:extLst>
          </p:cNvPr>
          <p:cNvSpPr txBox="1"/>
          <p:nvPr/>
        </p:nvSpPr>
        <p:spPr>
          <a:xfrm>
            <a:off x="115067" y="796425"/>
            <a:ext cx="5519590" cy="400110"/>
          </a:xfrm>
          <a:prstGeom prst="rect">
            <a:avLst/>
          </a:prstGeom>
          <a:noFill/>
        </p:spPr>
        <p:txBody>
          <a:bodyPr wrap="square" rtlCol="0">
            <a:spAutoFit/>
          </a:bodyPr>
          <a:lstStyle/>
          <a:p>
            <a:r>
              <a:rPr lang="en-US" sz="1400" b="1" u="sng" dirty="0">
                <a:latin typeface="+mj-lt"/>
              </a:rPr>
              <a:t>Updated Project Schedule  Aug-2020 </a:t>
            </a:r>
            <a:r>
              <a:rPr lang="en-US" sz="2000" b="1" u="sng" dirty="0">
                <a:solidFill>
                  <a:schemeClr val="accent1"/>
                </a:solidFill>
                <a:latin typeface="+mj-lt"/>
              </a:rPr>
              <a:t>Before Impact</a:t>
            </a:r>
          </a:p>
        </p:txBody>
      </p:sp>
      <p:cxnSp>
        <p:nvCxnSpPr>
          <p:cNvPr id="17" name="Straight Connector 16">
            <a:extLst>
              <a:ext uri="{FF2B5EF4-FFF2-40B4-BE49-F238E27FC236}">
                <a16:creationId xmlns:a16="http://schemas.microsoft.com/office/drawing/2014/main" id="{A716AA52-D045-4D19-8117-A5B1DBA20C85}"/>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4F7DAA5-86F2-428C-AFFB-6B06BA2DA932}"/>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562B9CB-44AE-4A43-BD74-42879DD118A1}"/>
              </a:ext>
            </a:extLst>
          </p:cNvPr>
          <p:cNvSpPr/>
          <p:nvPr/>
        </p:nvSpPr>
        <p:spPr>
          <a:xfrm>
            <a:off x="9489272" y="925045"/>
            <a:ext cx="2433656" cy="490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-259 CD delay</a:t>
            </a:r>
          </a:p>
        </p:txBody>
      </p:sp>
      <p:pic>
        <p:nvPicPr>
          <p:cNvPr id="5" name="Picture 4">
            <a:extLst>
              <a:ext uri="{FF2B5EF4-FFF2-40B4-BE49-F238E27FC236}">
                <a16:creationId xmlns:a16="http://schemas.microsoft.com/office/drawing/2014/main" id="{5F3F465B-285E-4322-BF5B-51A5C457E70A}"/>
              </a:ext>
            </a:extLst>
          </p:cNvPr>
          <p:cNvPicPr>
            <a:picLocks noChangeAspect="1"/>
          </p:cNvPicPr>
          <p:nvPr/>
        </p:nvPicPr>
        <p:blipFill>
          <a:blip r:embed="rId3"/>
          <a:stretch>
            <a:fillRect/>
          </a:stretch>
        </p:blipFill>
        <p:spPr>
          <a:xfrm>
            <a:off x="0" y="2307463"/>
            <a:ext cx="12192000" cy="1744351"/>
          </a:xfrm>
          <a:prstGeom prst="rect">
            <a:avLst/>
          </a:prstGeom>
        </p:spPr>
      </p:pic>
      <p:sp>
        <p:nvSpPr>
          <p:cNvPr id="4" name="Oval 3">
            <a:extLst>
              <a:ext uri="{FF2B5EF4-FFF2-40B4-BE49-F238E27FC236}">
                <a16:creationId xmlns:a16="http://schemas.microsoft.com/office/drawing/2014/main" id="{FC113C94-2EE4-4A5B-A71D-3413AC0521A5}"/>
              </a:ext>
            </a:extLst>
          </p:cNvPr>
          <p:cNvSpPr/>
          <p:nvPr/>
        </p:nvSpPr>
        <p:spPr>
          <a:xfrm>
            <a:off x="6019919" y="3082205"/>
            <a:ext cx="575734" cy="346795"/>
          </a:xfrm>
          <a:prstGeom prst="ellipse">
            <a:avLst/>
          </a:prstGeom>
          <a:noFill/>
          <a:ln w="38100">
            <a:solidFill>
              <a:schemeClr val="accent1"/>
            </a:solid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82DB9BB-1B19-4312-81EC-77B285AC17ED}"/>
              </a:ext>
            </a:extLst>
          </p:cNvPr>
          <p:cNvCxnSpPr>
            <a:cxnSpLocks/>
            <a:stCxn id="4" idx="6"/>
            <a:endCxn id="12" idx="2"/>
          </p:cNvCxnSpPr>
          <p:nvPr/>
        </p:nvCxnSpPr>
        <p:spPr>
          <a:xfrm flipV="1">
            <a:off x="6595653" y="1415181"/>
            <a:ext cx="4110447" cy="1840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BE29546-E6CC-4CAE-AA78-BD7896332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469640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938052"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7108" y="794248"/>
            <a:ext cx="5720343" cy="400110"/>
          </a:xfrm>
          <a:prstGeom prst="rect">
            <a:avLst/>
          </a:prstGeom>
          <a:noFill/>
        </p:spPr>
        <p:txBody>
          <a:bodyPr wrap="square" rtlCol="0">
            <a:spAutoFit/>
          </a:bodyPr>
          <a:lstStyle/>
          <a:p>
            <a:r>
              <a:rPr lang="en-US" sz="1400" b="1" u="sng" dirty="0">
                <a:latin typeface="+mj-lt"/>
              </a:rPr>
              <a:t>Updated Project Schedule  Aug-2020 </a:t>
            </a:r>
            <a:r>
              <a:rPr lang="en-US" sz="2000" b="1" u="sng" dirty="0">
                <a:solidFill>
                  <a:schemeClr val="accent1"/>
                </a:solidFill>
                <a:latin typeface="+mj-lt"/>
              </a:rPr>
              <a:t>After Impact</a:t>
            </a:r>
          </a:p>
        </p:txBody>
      </p:sp>
      <p:cxnSp>
        <p:nvCxnSpPr>
          <p:cNvPr id="25" name="Straight Connector 24">
            <a:extLst>
              <a:ext uri="{FF2B5EF4-FFF2-40B4-BE49-F238E27FC236}">
                <a16:creationId xmlns:a16="http://schemas.microsoft.com/office/drawing/2014/main" id="{619BC3AC-7A4C-4E41-8292-D6F27C262451}"/>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50519A-DD16-4BB3-8624-91DA41C817E7}"/>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1E353BA-DCC1-40E8-A23E-6C6E5CAAE3E9}"/>
              </a:ext>
            </a:extLst>
          </p:cNvPr>
          <p:cNvSpPr/>
          <p:nvPr/>
        </p:nvSpPr>
        <p:spPr>
          <a:xfrm>
            <a:off x="9753472" y="901412"/>
            <a:ext cx="2137323" cy="3940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-410 CD delay</a:t>
            </a:r>
          </a:p>
        </p:txBody>
      </p:sp>
      <p:pic>
        <p:nvPicPr>
          <p:cNvPr id="3" name="Picture 2">
            <a:extLst>
              <a:ext uri="{FF2B5EF4-FFF2-40B4-BE49-F238E27FC236}">
                <a16:creationId xmlns:a16="http://schemas.microsoft.com/office/drawing/2014/main" id="{548A757C-B88B-4844-9184-9F2D220DA32F}"/>
              </a:ext>
            </a:extLst>
          </p:cNvPr>
          <p:cNvPicPr>
            <a:picLocks noChangeAspect="1"/>
          </p:cNvPicPr>
          <p:nvPr/>
        </p:nvPicPr>
        <p:blipFill>
          <a:blip r:embed="rId3"/>
          <a:stretch>
            <a:fillRect/>
          </a:stretch>
        </p:blipFill>
        <p:spPr>
          <a:xfrm>
            <a:off x="0" y="2314735"/>
            <a:ext cx="12192000" cy="1688853"/>
          </a:xfrm>
          <a:prstGeom prst="rect">
            <a:avLst/>
          </a:prstGeom>
        </p:spPr>
      </p:pic>
      <p:cxnSp>
        <p:nvCxnSpPr>
          <p:cNvPr id="7" name="Straight Arrow Connector 6">
            <a:extLst>
              <a:ext uri="{FF2B5EF4-FFF2-40B4-BE49-F238E27FC236}">
                <a16:creationId xmlns:a16="http://schemas.microsoft.com/office/drawing/2014/main" id="{882DB9BB-1B19-4312-81EC-77B285AC17ED}"/>
              </a:ext>
            </a:extLst>
          </p:cNvPr>
          <p:cNvCxnSpPr>
            <a:cxnSpLocks/>
            <a:stCxn id="4" idx="6"/>
            <a:endCxn id="12" idx="2"/>
          </p:cNvCxnSpPr>
          <p:nvPr/>
        </p:nvCxnSpPr>
        <p:spPr>
          <a:xfrm flipV="1">
            <a:off x="6696635" y="1295477"/>
            <a:ext cx="4125499" cy="1949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C113C94-2EE4-4A5B-A71D-3413AC0521A5}"/>
              </a:ext>
            </a:extLst>
          </p:cNvPr>
          <p:cNvSpPr/>
          <p:nvPr/>
        </p:nvSpPr>
        <p:spPr>
          <a:xfrm>
            <a:off x="5986052" y="3060531"/>
            <a:ext cx="710583" cy="368469"/>
          </a:xfrm>
          <a:prstGeom prst="ellipse">
            <a:avLst/>
          </a:prstGeom>
          <a:noFill/>
          <a:ln w="38100">
            <a:solidFill>
              <a:schemeClr val="accent1"/>
            </a:solid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11" name="Picture 10">
            <a:extLst>
              <a:ext uri="{FF2B5EF4-FFF2-40B4-BE49-F238E27FC236}">
                <a16:creationId xmlns:a16="http://schemas.microsoft.com/office/drawing/2014/main" id="{5968A7D9-4200-4FAE-BDD1-D7C6314ED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160343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3098918"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cxnSp>
        <p:nvCxnSpPr>
          <p:cNvPr id="6" name="Straight Connector 5">
            <a:extLst>
              <a:ext uri="{FF2B5EF4-FFF2-40B4-BE49-F238E27FC236}">
                <a16:creationId xmlns:a16="http://schemas.microsoft.com/office/drawing/2014/main" id="{EE431D1F-BE74-431A-857A-5083ADD48F7F}"/>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3B57D2-91BF-4DB8-AA61-75C0100B6164}"/>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477E18E9-9ABF-48DB-8B5F-1468789805B6}"/>
              </a:ext>
            </a:extLst>
          </p:cNvPr>
          <p:cNvGraphicFramePr>
            <a:graphicFrameLocks noGrp="1"/>
          </p:cNvGraphicFramePr>
          <p:nvPr>
            <p:extLst>
              <p:ext uri="{D42A27DB-BD31-4B8C-83A1-F6EECF244321}">
                <p14:modId xmlns:p14="http://schemas.microsoft.com/office/powerpoint/2010/main" val="2898141460"/>
              </p:ext>
            </p:extLst>
          </p:nvPr>
        </p:nvGraphicFramePr>
        <p:xfrm>
          <a:off x="3053182" y="2143609"/>
          <a:ext cx="5574351" cy="1826770"/>
        </p:xfrm>
        <a:graphic>
          <a:graphicData uri="http://schemas.openxmlformats.org/drawingml/2006/table">
            <a:tbl>
              <a:tblPr firstRow="1" firstCol="1" bandRow="1">
                <a:tableStyleId>{5C22544A-7EE6-4342-B048-85BDC9FD1C3A}</a:tableStyleId>
              </a:tblPr>
              <a:tblGrid>
                <a:gridCol w="3873573">
                  <a:extLst>
                    <a:ext uri="{9D8B030D-6E8A-4147-A177-3AD203B41FA5}">
                      <a16:colId xmlns:a16="http://schemas.microsoft.com/office/drawing/2014/main" val="3784579446"/>
                    </a:ext>
                  </a:extLst>
                </a:gridCol>
                <a:gridCol w="1700778">
                  <a:extLst>
                    <a:ext uri="{9D8B030D-6E8A-4147-A177-3AD203B41FA5}">
                      <a16:colId xmlns:a16="http://schemas.microsoft.com/office/drawing/2014/main" val="906113072"/>
                    </a:ext>
                  </a:extLst>
                </a:gridCol>
              </a:tblGrid>
              <a:tr h="262255">
                <a:tc>
                  <a:txBody>
                    <a:bodyPr/>
                    <a:lstStyle/>
                    <a:p>
                      <a:pPr algn="ctr">
                        <a:lnSpc>
                          <a:spcPct val="150000"/>
                        </a:lnSpc>
                      </a:pPr>
                      <a:r>
                        <a:rPr lang="en-US" sz="1200" dirty="0">
                          <a:effectLst/>
                        </a:rPr>
                        <a:t>Time Window # C</a:t>
                      </a:r>
                      <a:endParaRPr lang="en-US" sz="11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tc>
                  <a:txBody>
                    <a:bodyPr/>
                    <a:lstStyle/>
                    <a:p>
                      <a:pPr algn="ctr">
                        <a:lnSpc>
                          <a:spcPct val="150000"/>
                        </a:lnSpc>
                      </a:pPr>
                      <a:r>
                        <a:rPr lang="en-US" sz="1200">
                          <a:effectLst/>
                        </a:rPr>
                        <a:t>Schedule Finish Date</a:t>
                      </a:r>
                      <a:endParaRPr lang="en-US" sz="11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extLst>
                  <a:ext uri="{0D108BD9-81ED-4DB2-BD59-A6C34878D82A}">
                    <a16:rowId xmlns:a16="http://schemas.microsoft.com/office/drawing/2014/main" val="2755795979"/>
                  </a:ext>
                </a:extLst>
              </a:tr>
              <a:tr h="262255">
                <a:tc>
                  <a:txBody>
                    <a:bodyPr/>
                    <a:lstStyle/>
                    <a:p>
                      <a:pPr algn="ctr">
                        <a:lnSpc>
                          <a:spcPct val="150000"/>
                        </a:lnSpc>
                      </a:pPr>
                      <a:r>
                        <a:rPr lang="en-US" sz="1100" dirty="0">
                          <a:effectLst/>
                        </a:rPr>
                        <a:t>Update AUGUST-2020 before Delays</a:t>
                      </a:r>
                      <a:endParaRPr lang="en-US" sz="11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100" b="1" kern="1200" dirty="0">
                          <a:solidFill>
                            <a:schemeClr val="bg1"/>
                          </a:solidFill>
                          <a:latin typeface="+mn-lt"/>
                          <a:ea typeface="+mn-ea"/>
                          <a:cs typeface="+mn-cs"/>
                        </a:rPr>
                        <a:t>18-May-2020</a:t>
                      </a:r>
                      <a:endParaRPr lang="en-US" sz="1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extLst>
                  <a:ext uri="{0D108BD9-81ED-4DB2-BD59-A6C34878D82A}">
                    <a16:rowId xmlns:a16="http://schemas.microsoft.com/office/drawing/2014/main" val="3253952075"/>
                  </a:ext>
                </a:extLst>
              </a:tr>
              <a:tr h="262255">
                <a:tc>
                  <a:txBody>
                    <a:bodyPr/>
                    <a:lstStyle/>
                    <a:p>
                      <a:pPr algn="ctr">
                        <a:lnSpc>
                          <a:spcPct val="150000"/>
                        </a:lnSpc>
                      </a:pPr>
                      <a:r>
                        <a:rPr lang="en-US" sz="1100" dirty="0">
                          <a:effectLst/>
                        </a:rPr>
                        <a:t>Update AUGUST-2020 After Delays </a:t>
                      </a:r>
                      <a:endParaRPr lang="en-US" sz="11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100" b="1" kern="1200" dirty="0">
                          <a:solidFill>
                            <a:schemeClr val="bg1"/>
                          </a:solidFill>
                          <a:latin typeface="+mn-lt"/>
                          <a:ea typeface="+mn-ea"/>
                          <a:cs typeface="+mn-cs"/>
                        </a:rPr>
                        <a:t>16-Oct-2020</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1100" b="1" kern="1200" dirty="0">
                        <a:solidFill>
                          <a:schemeClr val="bg1"/>
                        </a:solidFill>
                        <a:latin typeface="+mn-lt"/>
                        <a:ea typeface="+mn-ea"/>
                        <a:cs typeface="+mn-cs"/>
                      </a:endParaRPr>
                    </a:p>
                    <a:p>
                      <a:pPr algn="ctr">
                        <a:lnSpc>
                          <a:spcPct val="150000"/>
                        </a:lnSpc>
                      </a:pPr>
                      <a:endParaRPr lang="en-US" sz="1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extLst>
                  <a:ext uri="{0D108BD9-81ED-4DB2-BD59-A6C34878D82A}">
                    <a16:rowId xmlns:a16="http://schemas.microsoft.com/office/drawing/2014/main" val="2815172308"/>
                  </a:ext>
                </a:extLst>
              </a:tr>
              <a:tr h="578931">
                <a:tc>
                  <a:txBody>
                    <a:bodyPr/>
                    <a:lstStyle/>
                    <a:p>
                      <a:pPr algn="ctr">
                        <a:lnSpc>
                          <a:spcPct val="150000"/>
                        </a:lnSpc>
                      </a:pPr>
                      <a:r>
                        <a:rPr lang="en-US" sz="1200" b="1" dirty="0">
                          <a:effectLst/>
                        </a:rPr>
                        <a:t>Variance</a:t>
                      </a:r>
                      <a:endParaRPr lang="en-US" sz="1100" b="1"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solidFill>
                      <a:schemeClr val="accent3">
                        <a:lumMod val="50000"/>
                      </a:schemeClr>
                    </a:solidFill>
                  </a:tcPr>
                </a:tc>
                <a:tc>
                  <a:txBody>
                    <a:bodyPr/>
                    <a:lstStyle/>
                    <a:p>
                      <a:pPr algn="ctr" rtl="0" fontAlgn="ctr">
                        <a:lnSpc>
                          <a:spcPct val="150000"/>
                        </a:lnSpc>
                      </a:pPr>
                      <a:r>
                        <a:rPr lang="en-US" sz="1100" b="1" i="0" u="none" strike="noStrike" dirty="0">
                          <a:solidFill>
                            <a:schemeClr val="accent1">
                              <a:lumMod val="60000"/>
                              <a:lumOff val="40000"/>
                            </a:schemeClr>
                          </a:solidFill>
                          <a:effectLst/>
                          <a:latin typeface="Arial" panose="020B0604020202020204" pitchFamily="34" charset="0"/>
                        </a:rPr>
                        <a:t>-151</a:t>
                      </a:r>
                    </a:p>
                  </a:txBody>
                  <a:tcPr marL="9525" marR="9525" marT="9525" marB="0" anchor="ctr">
                    <a:solidFill>
                      <a:schemeClr val="accent3">
                        <a:lumMod val="50000"/>
                      </a:schemeClr>
                    </a:solidFill>
                  </a:tcPr>
                </a:tc>
                <a:extLst>
                  <a:ext uri="{0D108BD9-81ED-4DB2-BD59-A6C34878D82A}">
                    <a16:rowId xmlns:a16="http://schemas.microsoft.com/office/drawing/2014/main" val="1374266080"/>
                  </a:ext>
                </a:extLst>
              </a:tr>
            </a:tbl>
          </a:graphicData>
        </a:graphic>
      </p:graphicFrame>
      <p:sp>
        <p:nvSpPr>
          <p:cNvPr id="17" name="TextBox 16">
            <a:extLst>
              <a:ext uri="{FF2B5EF4-FFF2-40B4-BE49-F238E27FC236}">
                <a16:creationId xmlns:a16="http://schemas.microsoft.com/office/drawing/2014/main" id="{6998A1C2-9CB4-433F-8BDD-DAA5C24C4F69}"/>
              </a:ext>
            </a:extLst>
          </p:cNvPr>
          <p:cNvSpPr txBox="1"/>
          <p:nvPr/>
        </p:nvSpPr>
        <p:spPr>
          <a:xfrm>
            <a:off x="2110316" y="1392104"/>
            <a:ext cx="7558616" cy="646331"/>
          </a:xfrm>
          <a:prstGeom prst="rect">
            <a:avLst/>
          </a:prstGeom>
          <a:noFill/>
        </p:spPr>
        <p:txBody>
          <a:bodyPr wrap="square">
            <a:spAutoFit/>
          </a:bodyPr>
          <a:lstStyle/>
          <a:p>
            <a:pPr algn="ctr"/>
            <a:r>
              <a:rPr lang="en-US" sz="1800" b="1" u="sng" dirty="0">
                <a:solidFill>
                  <a:srgbClr val="000000"/>
                </a:solidFill>
                <a:effectLst/>
                <a:latin typeface="Times New Roman" panose="02020603050405020304" pitchFamily="18" charset="0"/>
                <a:ea typeface="Arial" panose="020B0604020202020204" pitchFamily="34" charset="0"/>
              </a:rPr>
              <a:t>Table (</a:t>
            </a:r>
            <a:r>
              <a:rPr lang="ar-EG" b="1" u="sng" dirty="0">
                <a:solidFill>
                  <a:srgbClr val="000000"/>
                </a:solidFill>
                <a:latin typeface="Times New Roman" panose="02020603050405020304" pitchFamily="18" charset="0"/>
                <a:ea typeface="Arial" panose="020B0604020202020204" pitchFamily="34" charset="0"/>
              </a:rPr>
              <a:t>3</a:t>
            </a:r>
            <a:r>
              <a:rPr lang="en-US" sz="1800" b="1" u="sng" dirty="0">
                <a:solidFill>
                  <a:srgbClr val="000000"/>
                </a:solidFill>
                <a:effectLst/>
                <a:latin typeface="Times New Roman" panose="02020603050405020304" pitchFamily="18" charset="0"/>
                <a:ea typeface="Arial" panose="020B0604020202020204" pitchFamily="34" charset="0"/>
              </a:rPr>
              <a:t>) Impact of Delay Events on Project Finish Date</a:t>
            </a:r>
            <a:r>
              <a:rPr lang="en-US" sz="1800" b="1" u="sng" dirty="0">
                <a:solidFill>
                  <a:srgbClr val="C00000"/>
                </a:solidFill>
                <a:latin typeface="+mj-lt"/>
              </a:rPr>
              <a:t> </a:t>
            </a:r>
            <a:r>
              <a:rPr lang="en-US" sz="1800" b="1" u="sng" dirty="0">
                <a:solidFill>
                  <a:schemeClr val="accent1"/>
                </a:solidFill>
                <a:latin typeface="+mj-lt"/>
              </a:rPr>
              <a:t>Aug-2020</a:t>
            </a:r>
            <a:r>
              <a:rPr lang="en-US" sz="1800" b="1" u="sng" dirty="0">
                <a:solidFill>
                  <a:srgbClr val="C00000"/>
                </a:solidFill>
                <a:latin typeface="+mj-lt"/>
              </a:rPr>
              <a:t> </a:t>
            </a:r>
            <a:r>
              <a:rPr lang="en-US" sz="1800" b="1" u="sng" dirty="0">
                <a:solidFill>
                  <a:srgbClr val="000000"/>
                </a:solidFill>
                <a:effectLst/>
                <a:latin typeface="Times New Roman" panose="02020603050405020304" pitchFamily="18" charset="0"/>
                <a:ea typeface="Arial" panose="020B0604020202020204" pitchFamily="34" charset="0"/>
              </a:rPr>
              <a:t>:</a:t>
            </a:r>
            <a:endParaRPr lang="en-US" sz="1600" dirty="0">
              <a:effectLst/>
              <a:latin typeface="Arial" panose="020B0604020202020204" pitchFamily="34" charset="0"/>
              <a:ea typeface="Arial" panose="020B0604020202020204" pitchFamily="34" charset="0"/>
            </a:endParaRPr>
          </a:p>
          <a:p>
            <a:pPr algn="ctr"/>
            <a:r>
              <a:rPr lang="en-US" sz="1800" dirty="0">
                <a:solidFill>
                  <a:srgbClr val="000000"/>
                </a:solidFill>
                <a:effectLst/>
                <a:latin typeface="Times New Roman" panose="02020603050405020304" pitchFamily="18" charset="0"/>
                <a:ea typeface="Arial" panose="020B0604020202020204" pitchFamily="34" charset="0"/>
              </a:rPr>
              <a:t> </a:t>
            </a:r>
            <a:endParaRPr lang="en-US" sz="1600" dirty="0">
              <a:effectLst/>
              <a:latin typeface="Arial" panose="020B0604020202020204" pitchFamily="34" charset="0"/>
              <a:ea typeface="Arial" panose="020B0604020202020204" pitchFamily="34" charset="0"/>
            </a:endParaRPr>
          </a:p>
        </p:txBody>
      </p:sp>
      <p:pic>
        <p:nvPicPr>
          <p:cNvPr id="8" name="Picture 7">
            <a:extLst>
              <a:ext uri="{FF2B5EF4-FFF2-40B4-BE49-F238E27FC236}">
                <a16:creationId xmlns:a16="http://schemas.microsoft.com/office/drawing/2014/main" id="{9AA166B5-E99B-4B7D-87BA-9E3326F4D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835852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3098918"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cxnSp>
        <p:nvCxnSpPr>
          <p:cNvPr id="6" name="Straight Connector 5">
            <a:extLst>
              <a:ext uri="{FF2B5EF4-FFF2-40B4-BE49-F238E27FC236}">
                <a16:creationId xmlns:a16="http://schemas.microsoft.com/office/drawing/2014/main" id="{EE431D1F-BE74-431A-857A-5083ADD48F7F}"/>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3B57D2-91BF-4DB8-AA61-75C0100B6164}"/>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477E18E9-9ABF-48DB-8B5F-1468789805B6}"/>
              </a:ext>
            </a:extLst>
          </p:cNvPr>
          <p:cNvGraphicFramePr>
            <a:graphicFrameLocks noGrp="1"/>
          </p:cNvGraphicFramePr>
          <p:nvPr>
            <p:extLst>
              <p:ext uri="{D42A27DB-BD31-4B8C-83A1-F6EECF244321}">
                <p14:modId xmlns:p14="http://schemas.microsoft.com/office/powerpoint/2010/main" val="4161044065"/>
              </p:ext>
            </p:extLst>
          </p:nvPr>
        </p:nvGraphicFramePr>
        <p:xfrm>
          <a:off x="525339" y="2038435"/>
          <a:ext cx="11243158" cy="3684493"/>
        </p:xfrm>
        <a:graphic>
          <a:graphicData uri="http://schemas.openxmlformats.org/drawingml/2006/table">
            <a:tbl>
              <a:tblPr firstRow="1" firstCol="1" bandRow="1">
                <a:tableStyleId>{5C22544A-7EE6-4342-B048-85BDC9FD1C3A}</a:tableStyleId>
              </a:tblPr>
              <a:tblGrid>
                <a:gridCol w="7759999">
                  <a:extLst>
                    <a:ext uri="{9D8B030D-6E8A-4147-A177-3AD203B41FA5}">
                      <a16:colId xmlns:a16="http://schemas.microsoft.com/office/drawing/2014/main" val="3784579446"/>
                    </a:ext>
                  </a:extLst>
                </a:gridCol>
                <a:gridCol w="3483159">
                  <a:extLst>
                    <a:ext uri="{9D8B030D-6E8A-4147-A177-3AD203B41FA5}">
                      <a16:colId xmlns:a16="http://schemas.microsoft.com/office/drawing/2014/main" val="906113072"/>
                    </a:ext>
                  </a:extLst>
                </a:gridCol>
              </a:tblGrid>
              <a:tr h="528953">
                <a:tc>
                  <a:txBody>
                    <a:bodyPr/>
                    <a:lstStyle/>
                    <a:p>
                      <a:pPr algn="ctr">
                        <a:lnSpc>
                          <a:spcPct val="150000"/>
                        </a:lnSpc>
                      </a:pPr>
                      <a:r>
                        <a:rPr lang="en-US" sz="2500" dirty="0">
                          <a:effectLst/>
                        </a:rPr>
                        <a:t>SUMMARY</a:t>
                      </a:r>
                      <a:endParaRPr lang="en-US" sz="2200" dirty="0">
                        <a:effectLst/>
                        <a:latin typeface="Arial" panose="020B0604020202020204" pitchFamily="34" charset="0"/>
                        <a:ea typeface="Arial" panose="020B0604020202020204" pitchFamily="34" charset="0"/>
                        <a:cs typeface="Arial" panose="020B0604020202020204" pitchFamily="34" charset="0"/>
                      </a:endParaRPr>
                    </a:p>
                  </a:txBody>
                  <a:tcPr marL="138322" marR="138322" marT="0" marB="0" anchor="ctr">
                    <a:solidFill>
                      <a:schemeClr val="tx1">
                        <a:lumMod val="85000"/>
                        <a:lumOff val="15000"/>
                      </a:schemeClr>
                    </a:solidFill>
                  </a:tcPr>
                </a:tc>
                <a:tc>
                  <a:txBody>
                    <a:bodyPr/>
                    <a:lstStyle/>
                    <a:p>
                      <a:pPr algn="ctr">
                        <a:lnSpc>
                          <a:spcPct val="150000"/>
                        </a:lnSpc>
                      </a:pPr>
                      <a:r>
                        <a:rPr lang="en-US" sz="2500" dirty="0">
                          <a:effectLst/>
                        </a:rPr>
                        <a:t>VARIANCE</a:t>
                      </a:r>
                      <a:endParaRPr lang="en-US" sz="2200" dirty="0">
                        <a:effectLst/>
                        <a:latin typeface="Arial" panose="020B0604020202020204" pitchFamily="34" charset="0"/>
                        <a:ea typeface="Arial" panose="020B0604020202020204" pitchFamily="34" charset="0"/>
                        <a:cs typeface="Arial" panose="020B0604020202020204" pitchFamily="34" charset="0"/>
                      </a:endParaRPr>
                    </a:p>
                  </a:txBody>
                  <a:tcPr marL="138322" marR="138322" marT="0" marB="0" anchor="ctr">
                    <a:solidFill>
                      <a:schemeClr val="tx1">
                        <a:lumMod val="85000"/>
                        <a:lumOff val="15000"/>
                      </a:schemeClr>
                    </a:solidFill>
                  </a:tcPr>
                </a:tc>
                <a:extLst>
                  <a:ext uri="{0D108BD9-81ED-4DB2-BD59-A6C34878D82A}">
                    <a16:rowId xmlns:a16="http://schemas.microsoft.com/office/drawing/2014/main" val="2755795979"/>
                  </a:ext>
                </a:extLst>
              </a:tr>
              <a:tr h="528953">
                <a:tc>
                  <a:txBody>
                    <a:bodyPr/>
                    <a:lstStyle/>
                    <a:p>
                      <a:pPr algn="ctr">
                        <a:lnSpc>
                          <a:spcPct val="150000"/>
                        </a:lnSpc>
                      </a:pPr>
                      <a:r>
                        <a:rPr lang="en-US" sz="2200" dirty="0">
                          <a:effectLst/>
                        </a:rPr>
                        <a:t>VARIANCE SEPTEMBER 2019</a:t>
                      </a:r>
                      <a:endParaRPr lang="en-US" sz="2200" dirty="0">
                        <a:effectLst/>
                        <a:latin typeface="Arial" panose="020B0604020202020204" pitchFamily="34" charset="0"/>
                        <a:ea typeface="Arial" panose="020B0604020202020204" pitchFamily="34" charset="0"/>
                        <a:cs typeface="Arial" panose="020B0604020202020204" pitchFamily="34" charset="0"/>
                      </a:endParaRPr>
                    </a:p>
                  </a:txBody>
                  <a:tcPr marL="138322" marR="138322" marT="0" marB="0" anchor="ctr">
                    <a:solidFill>
                      <a:schemeClr val="tx1">
                        <a:lumMod val="85000"/>
                        <a:lumOff val="1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200" b="1" kern="1200" dirty="0">
                          <a:solidFill>
                            <a:schemeClr val="bg1"/>
                          </a:solidFill>
                          <a:effectLst/>
                          <a:latin typeface="+mn-lt"/>
                          <a:ea typeface="+mn-ea"/>
                          <a:cs typeface="+mn-cs"/>
                        </a:rPr>
                        <a:t>-363</a:t>
                      </a:r>
                      <a:endParaRPr lang="en-US" sz="2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138322" marR="138322" marT="0" marB="0" anchor="ctr">
                    <a:solidFill>
                      <a:schemeClr val="tx1">
                        <a:lumMod val="85000"/>
                        <a:lumOff val="15000"/>
                      </a:schemeClr>
                    </a:solidFill>
                  </a:tcPr>
                </a:tc>
                <a:extLst>
                  <a:ext uri="{0D108BD9-81ED-4DB2-BD59-A6C34878D82A}">
                    <a16:rowId xmlns:a16="http://schemas.microsoft.com/office/drawing/2014/main" val="3253952075"/>
                  </a:ext>
                </a:extLst>
              </a:tr>
              <a:tr h="1458915">
                <a:tc>
                  <a:txBody>
                    <a:bodyPr/>
                    <a:lstStyle/>
                    <a:p>
                      <a:pPr algn="ctr">
                        <a:lnSpc>
                          <a:spcPct val="150000"/>
                        </a:lnSpc>
                      </a:pPr>
                      <a:r>
                        <a:rPr lang="en-US" sz="2200" dirty="0">
                          <a:effectLst/>
                        </a:rPr>
                        <a:t>VARIANCE JUNE 2020</a:t>
                      </a:r>
                      <a:endParaRPr lang="en-US" sz="2200" dirty="0">
                        <a:effectLst/>
                        <a:latin typeface="Arial" panose="020B0604020202020204" pitchFamily="34" charset="0"/>
                        <a:ea typeface="Arial" panose="020B0604020202020204" pitchFamily="34" charset="0"/>
                        <a:cs typeface="Arial" panose="020B0604020202020204" pitchFamily="34" charset="0"/>
                      </a:endParaRPr>
                    </a:p>
                  </a:txBody>
                  <a:tcPr marL="138322" marR="138322" marT="0" marB="0" anchor="ctr">
                    <a:solidFill>
                      <a:schemeClr val="tx1">
                        <a:lumMod val="85000"/>
                        <a:lumOff val="1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200" b="1" kern="1200" dirty="0">
                          <a:solidFill>
                            <a:schemeClr val="bg1"/>
                          </a:solidFill>
                          <a:latin typeface="+mn-lt"/>
                          <a:ea typeface="+mn-ea"/>
                          <a:cs typeface="+mn-cs"/>
                        </a:rPr>
                        <a:t>-151</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200" b="1" kern="1200" dirty="0">
                        <a:solidFill>
                          <a:schemeClr val="bg1"/>
                        </a:solidFill>
                        <a:latin typeface="+mn-lt"/>
                        <a:ea typeface="+mn-ea"/>
                        <a:cs typeface="+mn-cs"/>
                      </a:endParaRPr>
                    </a:p>
                    <a:p>
                      <a:pPr algn="ctr">
                        <a:lnSpc>
                          <a:spcPct val="150000"/>
                        </a:lnSpc>
                      </a:pPr>
                      <a:endParaRPr lang="en-US" sz="2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138322" marR="138322" marT="0" marB="0" anchor="ctr">
                    <a:solidFill>
                      <a:schemeClr val="tx1">
                        <a:lumMod val="85000"/>
                        <a:lumOff val="15000"/>
                      </a:schemeClr>
                    </a:solidFill>
                  </a:tcPr>
                </a:tc>
                <a:extLst>
                  <a:ext uri="{0D108BD9-81ED-4DB2-BD59-A6C34878D82A}">
                    <a16:rowId xmlns:a16="http://schemas.microsoft.com/office/drawing/2014/main" val="2815172308"/>
                  </a:ext>
                </a:extLst>
              </a:tr>
              <a:tr h="1167672">
                <a:tc>
                  <a:txBody>
                    <a:bodyPr/>
                    <a:lstStyle/>
                    <a:p>
                      <a:pPr algn="ctr">
                        <a:lnSpc>
                          <a:spcPct val="150000"/>
                        </a:lnSpc>
                      </a:pPr>
                      <a:r>
                        <a:rPr lang="en-US" sz="2500" b="1" dirty="0">
                          <a:effectLst/>
                          <a:latin typeface="+mj-lt"/>
                        </a:rPr>
                        <a:t>TOTAL VARIANCE TO BE CLAIMED</a:t>
                      </a:r>
                      <a:endParaRPr lang="en-US" sz="2200" b="1" dirty="0">
                        <a:effectLst/>
                        <a:latin typeface="+mj-lt"/>
                        <a:ea typeface="Arial" panose="020B0604020202020204" pitchFamily="34" charset="0"/>
                        <a:cs typeface="Arial" panose="020B0604020202020204" pitchFamily="34" charset="0"/>
                      </a:endParaRPr>
                    </a:p>
                  </a:txBody>
                  <a:tcPr marL="138322" marR="138322" marT="0" marB="0" anchor="ctr">
                    <a:solidFill>
                      <a:schemeClr val="tx1">
                        <a:lumMod val="85000"/>
                        <a:lumOff val="15000"/>
                      </a:schemeClr>
                    </a:solidFill>
                  </a:tcPr>
                </a:tc>
                <a:tc>
                  <a:txBody>
                    <a:bodyPr/>
                    <a:lstStyle/>
                    <a:p>
                      <a:pPr algn="ctr" rtl="0" fontAlgn="ctr">
                        <a:lnSpc>
                          <a:spcPct val="150000"/>
                        </a:lnSpc>
                      </a:pPr>
                      <a:r>
                        <a:rPr lang="en-US" sz="2200" b="1" i="0" u="none" strike="noStrike" dirty="0">
                          <a:solidFill>
                            <a:schemeClr val="accent1">
                              <a:lumMod val="60000"/>
                              <a:lumOff val="40000"/>
                            </a:schemeClr>
                          </a:solidFill>
                          <a:effectLst/>
                          <a:latin typeface="+mj-lt"/>
                        </a:rPr>
                        <a:t>514 DAYS</a:t>
                      </a:r>
                    </a:p>
                  </a:txBody>
                  <a:tcPr marL="19211" marR="19211" marT="19211" marB="0" anchor="ctr">
                    <a:solidFill>
                      <a:schemeClr val="tx1">
                        <a:lumMod val="85000"/>
                        <a:lumOff val="15000"/>
                      </a:schemeClr>
                    </a:solidFill>
                  </a:tcPr>
                </a:tc>
                <a:extLst>
                  <a:ext uri="{0D108BD9-81ED-4DB2-BD59-A6C34878D82A}">
                    <a16:rowId xmlns:a16="http://schemas.microsoft.com/office/drawing/2014/main" val="1374266080"/>
                  </a:ext>
                </a:extLst>
              </a:tr>
            </a:tbl>
          </a:graphicData>
        </a:graphic>
      </p:graphicFrame>
      <p:sp>
        <p:nvSpPr>
          <p:cNvPr id="17" name="TextBox 16">
            <a:extLst>
              <a:ext uri="{FF2B5EF4-FFF2-40B4-BE49-F238E27FC236}">
                <a16:creationId xmlns:a16="http://schemas.microsoft.com/office/drawing/2014/main" id="{6998A1C2-9CB4-433F-8BDD-DAA5C24C4F69}"/>
              </a:ext>
            </a:extLst>
          </p:cNvPr>
          <p:cNvSpPr txBox="1"/>
          <p:nvPr/>
        </p:nvSpPr>
        <p:spPr>
          <a:xfrm>
            <a:off x="2110316" y="1392104"/>
            <a:ext cx="7558616" cy="646331"/>
          </a:xfrm>
          <a:prstGeom prst="rect">
            <a:avLst/>
          </a:prstGeom>
          <a:noFill/>
        </p:spPr>
        <p:txBody>
          <a:bodyPr wrap="square">
            <a:spAutoFit/>
          </a:bodyPr>
          <a:lstStyle/>
          <a:p>
            <a:pPr algn="ctr"/>
            <a:r>
              <a:rPr lang="en-US" sz="1800" b="1" u="sng" dirty="0">
                <a:solidFill>
                  <a:srgbClr val="000000"/>
                </a:solidFill>
                <a:effectLst/>
                <a:latin typeface="Times New Roman" panose="02020603050405020304" pitchFamily="18" charset="0"/>
                <a:ea typeface="Arial" panose="020B0604020202020204" pitchFamily="34" charset="0"/>
              </a:rPr>
              <a:t>Table (</a:t>
            </a:r>
            <a:r>
              <a:rPr lang="ar-EG" sz="1800" b="1" u="sng" dirty="0">
                <a:solidFill>
                  <a:srgbClr val="000000"/>
                </a:solidFill>
                <a:effectLst/>
                <a:latin typeface="Times New Roman" panose="02020603050405020304" pitchFamily="18" charset="0"/>
                <a:ea typeface="Arial" panose="020B0604020202020204" pitchFamily="34" charset="0"/>
              </a:rPr>
              <a:t>4</a:t>
            </a:r>
            <a:r>
              <a:rPr lang="en-US" sz="1800" b="1" u="sng" dirty="0">
                <a:solidFill>
                  <a:srgbClr val="000000"/>
                </a:solidFill>
                <a:effectLst/>
                <a:latin typeface="Times New Roman" panose="02020603050405020304" pitchFamily="18" charset="0"/>
                <a:ea typeface="Arial" panose="020B0604020202020204" pitchFamily="34" charset="0"/>
              </a:rPr>
              <a:t>) </a:t>
            </a:r>
            <a:r>
              <a:rPr lang="en-US" b="1" u="sng" dirty="0">
                <a:solidFill>
                  <a:srgbClr val="000000"/>
                </a:solidFill>
                <a:latin typeface="Times New Roman" panose="02020603050405020304" pitchFamily="18" charset="0"/>
                <a:ea typeface="Arial" panose="020B0604020202020204" pitchFamily="34" charset="0"/>
              </a:rPr>
              <a:t>TOTAL VARIANCE TO BE CLAIMED</a:t>
            </a:r>
            <a:r>
              <a:rPr lang="en-US" sz="1800" b="1" u="sng" dirty="0">
                <a:solidFill>
                  <a:srgbClr val="C00000"/>
                </a:solidFill>
                <a:latin typeface="+mj-lt"/>
              </a:rPr>
              <a:t> </a:t>
            </a:r>
            <a:r>
              <a:rPr lang="en-US" sz="1800" b="1" u="sng" dirty="0">
                <a:solidFill>
                  <a:srgbClr val="000000"/>
                </a:solidFill>
                <a:effectLst/>
                <a:latin typeface="Times New Roman" panose="02020603050405020304" pitchFamily="18" charset="0"/>
                <a:ea typeface="Arial" panose="020B0604020202020204" pitchFamily="34" charset="0"/>
              </a:rPr>
              <a:t>:</a:t>
            </a:r>
            <a:endParaRPr lang="en-US" sz="1600" dirty="0">
              <a:effectLst/>
              <a:latin typeface="Arial" panose="020B0604020202020204" pitchFamily="34" charset="0"/>
              <a:ea typeface="Arial" panose="020B0604020202020204" pitchFamily="34" charset="0"/>
            </a:endParaRPr>
          </a:p>
          <a:p>
            <a:pPr algn="ctr"/>
            <a:r>
              <a:rPr lang="en-US" sz="1800" dirty="0">
                <a:solidFill>
                  <a:srgbClr val="000000"/>
                </a:solidFill>
                <a:effectLst/>
                <a:latin typeface="Times New Roman" panose="02020603050405020304" pitchFamily="18" charset="0"/>
                <a:ea typeface="Arial" panose="020B0604020202020204" pitchFamily="34" charset="0"/>
              </a:rPr>
              <a:t> </a:t>
            </a:r>
            <a:endParaRPr lang="en-US" sz="1600" dirty="0">
              <a:effectLst/>
              <a:latin typeface="Arial" panose="020B0604020202020204" pitchFamily="34" charset="0"/>
              <a:ea typeface="Arial" panose="020B0604020202020204" pitchFamily="34" charset="0"/>
            </a:endParaRPr>
          </a:p>
        </p:txBody>
      </p:sp>
      <p:pic>
        <p:nvPicPr>
          <p:cNvPr id="8" name="Picture 7">
            <a:extLst>
              <a:ext uri="{FF2B5EF4-FFF2-40B4-BE49-F238E27FC236}">
                <a16:creationId xmlns:a16="http://schemas.microsoft.com/office/drawing/2014/main" id="{EADAB8E4-BA53-40D6-B045-1E41C8560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623857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3098918"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cxnSp>
        <p:nvCxnSpPr>
          <p:cNvPr id="6" name="Straight Connector 5">
            <a:extLst>
              <a:ext uri="{FF2B5EF4-FFF2-40B4-BE49-F238E27FC236}">
                <a16:creationId xmlns:a16="http://schemas.microsoft.com/office/drawing/2014/main" id="{EE431D1F-BE74-431A-857A-5083ADD48F7F}"/>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3B57D2-91BF-4DB8-AA61-75C0100B6164}"/>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998A1C2-9CB4-433F-8BDD-DAA5C24C4F69}"/>
              </a:ext>
            </a:extLst>
          </p:cNvPr>
          <p:cNvSpPr txBox="1"/>
          <p:nvPr/>
        </p:nvSpPr>
        <p:spPr>
          <a:xfrm>
            <a:off x="2064596" y="895358"/>
            <a:ext cx="7558616" cy="646331"/>
          </a:xfrm>
          <a:prstGeom prst="rect">
            <a:avLst/>
          </a:prstGeom>
          <a:noFill/>
        </p:spPr>
        <p:txBody>
          <a:bodyPr wrap="square">
            <a:spAutoFit/>
          </a:bodyPr>
          <a:lstStyle/>
          <a:p>
            <a:pPr algn="ctr"/>
            <a:r>
              <a:rPr lang="en-US" sz="1800" b="1" u="sng" dirty="0">
                <a:solidFill>
                  <a:srgbClr val="000000"/>
                </a:solidFill>
                <a:effectLst/>
                <a:latin typeface="+mj-lt"/>
                <a:ea typeface="Arial" panose="020B0604020202020204" pitchFamily="34" charset="0"/>
              </a:rPr>
              <a:t>Conclusion</a:t>
            </a:r>
            <a:endParaRPr lang="en-US" sz="1600" dirty="0">
              <a:effectLst/>
              <a:latin typeface="+mj-lt"/>
              <a:ea typeface="Arial" panose="020B0604020202020204" pitchFamily="34" charset="0"/>
            </a:endParaRPr>
          </a:p>
          <a:p>
            <a:pPr algn="ctr"/>
            <a:r>
              <a:rPr lang="en-US" sz="1800" dirty="0">
                <a:solidFill>
                  <a:srgbClr val="000000"/>
                </a:solidFill>
                <a:effectLst/>
                <a:latin typeface="Times New Roman" panose="02020603050405020304" pitchFamily="18" charset="0"/>
                <a:ea typeface="Arial" panose="020B0604020202020204" pitchFamily="34" charset="0"/>
              </a:rPr>
              <a:t> </a:t>
            </a:r>
            <a:endParaRPr lang="en-US" sz="1600" dirty="0">
              <a:effectLst/>
              <a:latin typeface="Arial" panose="020B0604020202020204" pitchFamily="34" charset="0"/>
              <a:ea typeface="Arial" panose="020B0604020202020204" pitchFamily="34" charset="0"/>
            </a:endParaRPr>
          </a:p>
        </p:txBody>
      </p:sp>
      <p:sp>
        <p:nvSpPr>
          <p:cNvPr id="2" name="Rectangle 1">
            <a:extLst>
              <a:ext uri="{FF2B5EF4-FFF2-40B4-BE49-F238E27FC236}">
                <a16:creationId xmlns:a16="http://schemas.microsoft.com/office/drawing/2014/main" id="{C32AE8C1-68EF-47AB-BE8E-EE76C7F6C5C8}"/>
              </a:ext>
            </a:extLst>
          </p:cNvPr>
          <p:cNvSpPr/>
          <p:nvPr/>
        </p:nvSpPr>
        <p:spPr>
          <a:xfrm>
            <a:off x="883920" y="1463155"/>
            <a:ext cx="10119360" cy="40080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Blythe worked in good faith to recover the delays as far as they could by working out of sequence. </a:t>
            </a:r>
          </a:p>
          <a:p>
            <a:pPr algn="ctr"/>
            <a:r>
              <a:rPr lang="en-US" sz="1800" b="1" dirty="0">
                <a:solidFill>
                  <a:srgbClr val="000000"/>
                </a:solidFill>
                <a:effectLst/>
                <a:latin typeface="+mj-lt"/>
                <a:ea typeface="Arial" panose="020B0604020202020204" pitchFamily="34" charset="0"/>
              </a:rPr>
              <a:t>The TIA demonstrates that Blythe is entitled to excusable and compensable delay of 514 days due to delays beyond their control and requesting a compensable level of effort based on the cost per day agreed on.</a:t>
            </a:r>
            <a:endParaRPr lang="en-US" b="1" dirty="0">
              <a:ln w="0"/>
              <a:solidFill>
                <a:schemeClr val="tx1"/>
              </a:solidFill>
              <a:effectLst>
                <a:outerShdw blurRad="38100" dist="19050" dir="2700000" algn="tl" rotWithShape="0">
                  <a:schemeClr val="dk1">
                    <a:alpha val="40000"/>
                  </a:schemeClr>
                </a:outerShdw>
              </a:effectLst>
              <a:latin typeface="+mj-lt"/>
            </a:endParaRPr>
          </a:p>
        </p:txBody>
      </p:sp>
      <p:sp>
        <p:nvSpPr>
          <p:cNvPr id="8" name="TextBox 6">
            <a:extLst>
              <a:ext uri="{FF2B5EF4-FFF2-40B4-BE49-F238E27FC236}">
                <a16:creationId xmlns:a16="http://schemas.microsoft.com/office/drawing/2014/main" id="{1F022776-DD67-4372-977E-5D77AA5C4369}"/>
              </a:ext>
            </a:extLst>
          </p:cNvPr>
          <p:cNvSpPr txBox="1"/>
          <p:nvPr/>
        </p:nvSpPr>
        <p:spPr>
          <a:xfrm>
            <a:off x="1376286" y="4564410"/>
            <a:ext cx="9134628" cy="400110"/>
          </a:xfrm>
          <a:prstGeom prst="rect">
            <a:avLst/>
          </a:prstGeom>
          <a:solidFill>
            <a:schemeClr val="tx1"/>
          </a:solidFill>
          <a:ln w="38100">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cs typeface="Calibri"/>
              </a:rPr>
              <a:t>PNG relocation was the controlling delay activity</a:t>
            </a:r>
            <a:endParaRPr lang="en-US" sz="2000" b="1" dirty="0">
              <a:solidFill>
                <a:schemeClr val="bg1"/>
              </a:solidFill>
            </a:endParaRPr>
          </a:p>
        </p:txBody>
      </p:sp>
      <p:pic>
        <p:nvPicPr>
          <p:cNvPr id="9" name="Picture 8">
            <a:extLst>
              <a:ext uri="{FF2B5EF4-FFF2-40B4-BE49-F238E27FC236}">
                <a16:creationId xmlns:a16="http://schemas.microsoft.com/office/drawing/2014/main" id="{91F4A79C-5362-4546-B646-613BFDE95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319793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3098918"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1734947" y="3075057"/>
            <a:ext cx="11036821" cy="707886"/>
          </a:xfrm>
          <a:prstGeom prst="rect">
            <a:avLst/>
          </a:prstGeom>
          <a:noFill/>
        </p:spPr>
        <p:txBody>
          <a:bodyPr wrap="square" rtlCol="0">
            <a:spAutoFit/>
          </a:bodyPr>
          <a:lstStyle/>
          <a:p>
            <a:r>
              <a:rPr lang="en-US" sz="4000" b="1" u="sng" dirty="0">
                <a:latin typeface="+mj-lt"/>
              </a:rPr>
              <a:t>Critical Paths </a:t>
            </a:r>
            <a:r>
              <a:rPr lang="en-US" sz="4000" b="1" u="sng" dirty="0">
                <a:solidFill>
                  <a:schemeClr val="accent1"/>
                </a:solidFill>
                <a:latin typeface="+mj-lt"/>
              </a:rPr>
              <a:t>Before &amp; After Impact</a:t>
            </a:r>
          </a:p>
        </p:txBody>
      </p:sp>
      <p:cxnSp>
        <p:nvCxnSpPr>
          <p:cNvPr id="6" name="Straight Connector 5">
            <a:extLst>
              <a:ext uri="{FF2B5EF4-FFF2-40B4-BE49-F238E27FC236}">
                <a16:creationId xmlns:a16="http://schemas.microsoft.com/office/drawing/2014/main" id="{EE431D1F-BE74-431A-857A-5083ADD48F7F}"/>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3B57D2-91BF-4DB8-AA61-75C0100B6164}"/>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14303D-DC8E-41C3-9757-6E85306B6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787379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3098918"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292814" y="2967335"/>
            <a:ext cx="7095785" cy="830997"/>
          </a:xfrm>
          <a:prstGeom prst="rect">
            <a:avLst/>
          </a:prstGeom>
          <a:noFill/>
        </p:spPr>
        <p:txBody>
          <a:bodyPr wrap="square" rtlCol="0">
            <a:spAutoFit/>
          </a:bodyPr>
          <a:lstStyle/>
          <a:p>
            <a:r>
              <a:rPr lang="en-US" sz="2400" b="1" u="sng" dirty="0">
                <a:latin typeface="+mj-lt"/>
              </a:rPr>
              <a:t>Critical Paths </a:t>
            </a:r>
            <a:r>
              <a:rPr lang="en-US" sz="2400" b="1" u="sng" dirty="0">
                <a:solidFill>
                  <a:schemeClr val="accent1"/>
                </a:solidFill>
                <a:latin typeface="+mj-lt"/>
              </a:rPr>
              <a:t>Before &amp; After Impact</a:t>
            </a:r>
          </a:p>
          <a:p>
            <a:r>
              <a:rPr lang="en-US" sz="2400" b="1" u="sng" dirty="0">
                <a:solidFill>
                  <a:schemeClr val="accent1"/>
                </a:solidFill>
                <a:latin typeface="+mj-lt"/>
              </a:rPr>
              <a:t>Baseline Vs. </a:t>
            </a:r>
            <a:r>
              <a:rPr lang="en-US" sz="2400" b="1" u="sng" dirty="0" err="1">
                <a:solidFill>
                  <a:schemeClr val="accent1"/>
                </a:solidFill>
                <a:latin typeface="+mj-lt"/>
              </a:rPr>
              <a:t>sep</a:t>
            </a:r>
            <a:r>
              <a:rPr lang="en-US" sz="2400" b="1" u="sng" dirty="0">
                <a:solidFill>
                  <a:schemeClr val="accent1"/>
                </a:solidFill>
                <a:latin typeface="+mj-lt"/>
              </a:rPr>
              <a:t> 2019 impacted update </a:t>
            </a:r>
          </a:p>
        </p:txBody>
      </p:sp>
      <p:cxnSp>
        <p:nvCxnSpPr>
          <p:cNvPr id="6" name="Straight Connector 5">
            <a:extLst>
              <a:ext uri="{FF2B5EF4-FFF2-40B4-BE49-F238E27FC236}">
                <a16:creationId xmlns:a16="http://schemas.microsoft.com/office/drawing/2014/main" id="{EE431D1F-BE74-431A-857A-5083ADD48F7F}"/>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3B57D2-91BF-4DB8-AA61-75C0100B6164}"/>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1F50EF8-FE41-4AB8-BC24-959048CB6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611412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937815" y="266736"/>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Sep 2019 Update</a:t>
            </a:r>
            <a:r>
              <a:rPr lang="en-US" b="1" u="sng" dirty="0">
                <a:latin typeface="+mj-lt"/>
              </a:rPr>
              <a:t> Critical Path </a:t>
            </a:r>
            <a:r>
              <a:rPr lang="en-US" sz="2000" b="1" u="sng" dirty="0">
                <a:solidFill>
                  <a:schemeClr val="accent1"/>
                </a:solidFill>
                <a:latin typeface="+mj-lt"/>
              </a:rPr>
              <a:t>Before Impact</a:t>
            </a:r>
          </a:p>
        </p:txBody>
      </p:sp>
      <p:cxnSp>
        <p:nvCxnSpPr>
          <p:cNvPr id="12" name="Straight Connector 11">
            <a:extLst>
              <a:ext uri="{FF2B5EF4-FFF2-40B4-BE49-F238E27FC236}">
                <a16:creationId xmlns:a16="http://schemas.microsoft.com/office/drawing/2014/main" id="{F569FFE4-5C95-4812-A219-056937069F80}"/>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80C351-31FE-4ED5-AEDE-1389411D2F01}"/>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1B09EA1-851F-4474-9876-327A0C8933F2}"/>
              </a:ext>
            </a:extLst>
          </p:cNvPr>
          <p:cNvSpPr/>
          <p:nvPr/>
        </p:nvSpPr>
        <p:spPr>
          <a:xfrm>
            <a:off x="10167782" y="1871133"/>
            <a:ext cx="2024217" cy="355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0 CD delay</a:t>
            </a:r>
          </a:p>
        </p:txBody>
      </p:sp>
      <p:pic>
        <p:nvPicPr>
          <p:cNvPr id="4" name="Picture 3">
            <a:extLst>
              <a:ext uri="{FF2B5EF4-FFF2-40B4-BE49-F238E27FC236}">
                <a16:creationId xmlns:a16="http://schemas.microsoft.com/office/drawing/2014/main" id="{5358D992-BCE7-4AA4-A321-01A8D9F5F9C6}"/>
              </a:ext>
            </a:extLst>
          </p:cNvPr>
          <p:cNvPicPr>
            <a:picLocks noChangeAspect="1"/>
          </p:cNvPicPr>
          <p:nvPr/>
        </p:nvPicPr>
        <p:blipFill>
          <a:blip r:embed="rId3"/>
          <a:stretch>
            <a:fillRect/>
          </a:stretch>
        </p:blipFill>
        <p:spPr>
          <a:xfrm>
            <a:off x="1526591" y="917109"/>
            <a:ext cx="8324263" cy="5793787"/>
          </a:xfrm>
          <a:prstGeom prst="rect">
            <a:avLst/>
          </a:prstGeom>
        </p:spPr>
      </p:pic>
      <p:pic>
        <p:nvPicPr>
          <p:cNvPr id="9" name="Picture 8">
            <a:extLst>
              <a:ext uri="{FF2B5EF4-FFF2-40B4-BE49-F238E27FC236}">
                <a16:creationId xmlns:a16="http://schemas.microsoft.com/office/drawing/2014/main" id="{C2E542D4-8B59-4A9E-B3BD-E32B8EDE0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888496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946282" y="269365"/>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25375" y="528039"/>
            <a:ext cx="5720343" cy="400110"/>
          </a:xfrm>
          <a:prstGeom prst="rect">
            <a:avLst/>
          </a:prstGeom>
          <a:noFill/>
        </p:spPr>
        <p:txBody>
          <a:bodyPr wrap="square" rtlCol="0">
            <a:spAutoFit/>
          </a:bodyPr>
          <a:lstStyle/>
          <a:p>
            <a:r>
              <a:rPr lang="en-US" b="1" u="sng" dirty="0">
                <a:latin typeface="+mj-lt"/>
              </a:rPr>
              <a:t> </a:t>
            </a:r>
            <a:r>
              <a:rPr lang="en-US" b="1" u="sng" dirty="0">
                <a:solidFill>
                  <a:schemeClr val="accent1"/>
                </a:solidFill>
                <a:latin typeface="+mj-lt"/>
              </a:rPr>
              <a:t>Sep 2019</a:t>
            </a:r>
            <a:r>
              <a:rPr lang="en-US" b="1" u="sng" dirty="0">
                <a:latin typeface="+mj-lt"/>
              </a:rPr>
              <a:t> Critical Path </a:t>
            </a:r>
            <a:r>
              <a:rPr lang="en-US" sz="2000" b="1" u="sng" dirty="0">
                <a:solidFill>
                  <a:schemeClr val="accent1"/>
                </a:solidFill>
                <a:latin typeface="+mj-lt"/>
              </a:rPr>
              <a:t>Before Impact</a:t>
            </a:r>
          </a:p>
        </p:txBody>
      </p:sp>
      <p:cxnSp>
        <p:nvCxnSpPr>
          <p:cNvPr id="9" name="Straight Connector 8">
            <a:extLst>
              <a:ext uri="{FF2B5EF4-FFF2-40B4-BE49-F238E27FC236}">
                <a16:creationId xmlns:a16="http://schemas.microsoft.com/office/drawing/2014/main" id="{0DD944B9-EF48-43AD-8212-9C728016924F}"/>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E57EAB-7989-4462-AFA4-A532C32E7159}"/>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F8192C0-C20E-4976-8935-C9845183497D}"/>
              </a:ext>
            </a:extLst>
          </p:cNvPr>
          <p:cNvSpPr/>
          <p:nvPr/>
        </p:nvSpPr>
        <p:spPr>
          <a:xfrm>
            <a:off x="10167782" y="1871133"/>
            <a:ext cx="2024217" cy="355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0 CD delay</a:t>
            </a:r>
          </a:p>
        </p:txBody>
      </p:sp>
      <p:pic>
        <p:nvPicPr>
          <p:cNvPr id="3" name="Picture 2">
            <a:extLst>
              <a:ext uri="{FF2B5EF4-FFF2-40B4-BE49-F238E27FC236}">
                <a16:creationId xmlns:a16="http://schemas.microsoft.com/office/drawing/2014/main" id="{70848F35-74F3-46F0-A7E2-3F44D38B7047}"/>
              </a:ext>
            </a:extLst>
          </p:cNvPr>
          <p:cNvPicPr>
            <a:picLocks noChangeAspect="1"/>
          </p:cNvPicPr>
          <p:nvPr/>
        </p:nvPicPr>
        <p:blipFill>
          <a:blip r:embed="rId3"/>
          <a:stretch>
            <a:fillRect/>
          </a:stretch>
        </p:blipFill>
        <p:spPr>
          <a:xfrm>
            <a:off x="1793062" y="892230"/>
            <a:ext cx="8374720" cy="5919071"/>
          </a:xfrm>
          <a:prstGeom prst="rect">
            <a:avLst/>
          </a:prstGeom>
        </p:spPr>
      </p:pic>
      <p:pic>
        <p:nvPicPr>
          <p:cNvPr id="11" name="Picture 10">
            <a:extLst>
              <a:ext uri="{FF2B5EF4-FFF2-40B4-BE49-F238E27FC236}">
                <a16:creationId xmlns:a16="http://schemas.microsoft.com/office/drawing/2014/main" id="{E74CD337-A0D3-431D-9345-1C7F40E71E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903427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870317" y="266366"/>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42073" y="564430"/>
            <a:ext cx="5720343" cy="400110"/>
          </a:xfrm>
          <a:prstGeom prst="rect">
            <a:avLst/>
          </a:prstGeom>
          <a:noFill/>
        </p:spPr>
        <p:txBody>
          <a:bodyPr wrap="square" rtlCol="0">
            <a:spAutoFit/>
          </a:bodyPr>
          <a:lstStyle/>
          <a:p>
            <a:r>
              <a:rPr lang="en-US" b="1" u="sng" dirty="0">
                <a:latin typeface="+mj-lt"/>
              </a:rPr>
              <a:t> </a:t>
            </a:r>
            <a:r>
              <a:rPr lang="en-US" b="1" u="sng" dirty="0">
                <a:solidFill>
                  <a:schemeClr val="accent1"/>
                </a:solidFill>
                <a:latin typeface="+mj-lt"/>
              </a:rPr>
              <a:t>Sep 2019</a:t>
            </a:r>
            <a:r>
              <a:rPr lang="en-US" b="1" u="sng" dirty="0">
                <a:latin typeface="+mj-lt"/>
              </a:rPr>
              <a:t> Critical Path </a:t>
            </a:r>
            <a:r>
              <a:rPr lang="en-US" sz="2000" b="1" u="sng" dirty="0">
                <a:solidFill>
                  <a:schemeClr val="accent1"/>
                </a:solidFill>
                <a:latin typeface="+mj-lt"/>
              </a:rPr>
              <a:t>Before Impact</a:t>
            </a:r>
          </a:p>
        </p:txBody>
      </p:sp>
      <p:cxnSp>
        <p:nvCxnSpPr>
          <p:cNvPr id="9" name="Straight Connector 8">
            <a:extLst>
              <a:ext uri="{FF2B5EF4-FFF2-40B4-BE49-F238E27FC236}">
                <a16:creationId xmlns:a16="http://schemas.microsoft.com/office/drawing/2014/main" id="{CAEF92D7-7223-4569-AFC5-384F8DD8262C}"/>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DC0C9B-583C-47D0-A6B5-3311EB223B5C}"/>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38AEFD5-5F25-4A8C-A92A-3CC44941B6DD}"/>
              </a:ext>
            </a:extLst>
          </p:cNvPr>
          <p:cNvSpPr/>
          <p:nvPr/>
        </p:nvSpPr>
        <p:spPr>
          <a:xfrm>
            <a:off x="10167782" y="1871133"/>
            <a:ext cx="2024217" cy="355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0 CD delay</a:t>
            </a:r>
          </a:p>
        </p:txBody>
      </p:sp>
      <p:pic>
        <p:nvPicPr>
          <p:cNvPr id="4" name="Picture 3">
            <a:extLst>
              <a:ext uri="{FF2B5EF4-FFF2-40B4-BE49-F238E27FC236}">
                <a16:creationId xmlns:a16="http://schemas.microsoft.com/office/drawing/2014/main" id="{4AEB6A65-D10B-4228-A2A1-5E585E73588F}"/>
              </a:ext>
            </a:extLst>
          </p:cNvPr>
          <p:cNvPicPr>
            <a:picLocks noChangeAspect="1"/>
          </p:cNvPicPr>
          <p:nvPr/>
        </p:nvPicPr>
        <p:blipFill>
          <a:blip r:embed="rId3"/>
          <a:stretch>
            <a:fillRect/>
          </a:stretch>
        </p:blipFill>
        <p:spPr>
          <a:xfrm>
            <a:off x="1900518" y="892230"/>
            <a:ext cx="8183102" cy="5830773"/>
          </a:xfrm>
          <a:prstGeom prst="rect">
            <a:avLst/>
          </a:prstGeom>
        </p:spPr>
      </p:pic>
      <p:pic>
        <p:nvPicPr>
          <p:cNvPr id="11" name="Picture 10">
            <a:extLst>
              <a:ext uri="{FF2B5EF4-FFF2-40B4-BE49-F238E27FC236}">
                <a16:creationId xmlns:a16="http://schemas.microsoft.com/office/drawing/2014/main" id="{2A51E8AA-9418-4F9B-9407-F793B23C4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748071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948600" y="522898"/>
            <a:ext cx="32434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599" y="325731"/>
            <a:ext cx="11734800"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rPr>
              <a:t>AGREEMENTS &amp; DISAGREEMENTS</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05965"/>
            <a:ext cx="31411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8" name="Rectangle 47">
            <a:extLst>
              <a:ext uri="{FF2B5EF4-FFF2-40B4-BE49-F238E27FC236}">
                <a16:creationId xmlns:a16="http://schemas.microsoft.com/office/drawing/2014/main" id="{FA4D735A-8F75-4E2A-8F1A-CC303B0718BA}"/>
              </a:ext>
            </a:extLst>
          </p:cNvPr>
          <p:cNvSpPr/>
          <p:nvPr/>
        </p:nvSpPr>
        <p:spPr>
          <a:xfrm>
            <a:off x="5410201" y="2886560"/>
            <a:ext cx="1371600" cy="492443"/>
          </a:xfrm>
          <a:prstGeom prst="rect">
            <a:avLst/>
          </a:prstGeom>
        </p:spPr>
        <p:txBody>
          <a:bodyPr wrap="square" lIns="0" tIns="0" rIns="0" bIns="0">
            <a:spAutoFit/>
          </a:bodyPr>
          <a:lstStyle/>
          <a:p>
            <a:pPr algn="ctr"/>
            <a:r>
              <a:rPr lang="en-US" sz="1600" b="1" dirty="0">
                <a:solidFill>
                  <a:schemeClr val="bg1"/>
                </a:solidFill>
              </a:rPr>
              <a:t>FINANCIAL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3" name="Rectangle 52">
            <a:extLst>
              <a:ext uri="{FF2B5EF4-FFF2-40B4-BE49-F238E27FC236}">
                <a16:creationId xmlns:a16="http://schemas.microsoft.com/office/drawing/2014/main" id="{E1535E1C-6EBC-45D8-BCE1-D5B947A61FB6}"/>
              </a:ext>
            </a:extLst>
          </p:cNvPr>
          <p:cNvSpPr/>
          <p:nvPr/>
        </p:nvSpPr>
        <p:spPr>
          <a:xfrm>
            <a:off x="52199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4344" descr="Icon of wrench. ">
            <a:extLst>
              <a:ext uri="{FF2B5EF4-FFF2-40B4-BE49-F238E27FC236}">
                <a16:creationId xmlns:a16="http://schemas.microsoft.com/office/drawing/2014/main" id="{C131659B-1A41-4821-9349-1E69BBBB560E}"/>
              </a:ext>
            </a:extLst>
          </p:cNvPr>
          <p:cNvSpPr>
            <a:spLocks/>
          </p:cNvSpPr>
          <p:nvPr/>
        </p:nvSpPr>
        <p:spPr bwMode="auto">
          <a:xfrm>
            <a:off x="3742205" y="2300343"/>
            <a:ext cx="373996" cy="373996"/>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8" name="Group 57" descr="Icon of money. ">
            <a:extLst>
              <a:ext uri="{FF2B5EF4-FFF2-40B4-BE49-F238E27FC236}">
                <a16:creationId xmlns:a16="http://schemas.microsoft.com/office/drawing/2014/main" id="{8FB81822-E09C-4A9F-BCD2-4BB20E38DA03}"/>
              </a:ext>
            </a:extLst>
          </p:cNvPr>
          <p:cNvGrpSpPr/>
          <p:nvPr/>
        </p:nvGrpSpPr>
        <p:grpSpPr>
          <a:xfrm>
            <a:off x="5905833" y="2296118"/>
            <a:ext cx="380334" cy="382447"/>
            <a:chOff x="3746500" y="1344613"/>
            <a:chExt cx="285750" cy="287338"/>
          </a:xfrm>
          <a:solidFill>
            <a:schemeClr val="bg1"/>
          </a:solidFill>
        </p:grpSpPr>
        <p:sp>
          <p:nvSpPr>
            <p:cNvPr id="59" name="Freeform 497">
              <a:extLst>
                <a:ext uri="{FF2B5EF4-FFF2-40B4-BE49-F238E27FC236}">
                  <a16:creationId xmlns:a16="http://schemas.microsoft.com/office/drawing/2014/main" id="{4325703C-49C2-4EC8-BBAF-CE488FCB0CE1}"/>
                </a:ext>
              </a:extLst>
            </p:cNvPr>
            <p:cNvSpPr>
              <a:spLocks/>
            </p:cNvSpPr>
            <p:nvPr/>
          </p:nvSpPr>
          <p:spPr bwMode="auto">
            <a:xfrm>
              <a:off x="3746500" y="1344613"/>
              <a:ext cx="285750" cy="182563"/>
            </a:xfrm>
            <a:custGeom>
              <a:avLst/>
              <a:gdLst>
                <a:gd name="T0" fmla="*/ 0 w 903"/>
                <a:gd name="T1" fmla="*/ 0 h 573"/>
                <a:gd name="T2" fmla="*/ 0 w 903"/>
                <a:gd name="T3" fmla="*/ 467 h 573"/>
                <a:gd name="T4" fmla="*/ 1 w 903"/>
                <a:gd name="T5" fmla="*/ 459 h 573"/>
                <a:gd name="T6" fmla="*/ 2 w 903"/>
                <a:gd name="T7" fmla="*/ 453 h 573"/>
                <a:gd name="T8" fmla="*/ 5 w 903"/>
                <a:gd name="T9" fmla="*/ 446 h 573"/>
                <a:gd name="T10" fmla="*/ 8 w 903"/>
                <a:gd name="T11" fmla="*/ 440 h 573"/>
                <a:gd name="T12" fmla="*/ 12 w 903"/>
                <a:gd name="T13" fmla="*/ 434 h 573"/>
                <a:gd name="T14" fmla="*/ 18 w 903"/>
                <a:gd name="T15" fmla="*/ 428 h 573"/>
                <a:gd name="T16" fmla="*/ 23 w 903"/>
                <a:gd name="T17" fmla="*/ 423 h 573"/>
                <a:gd name="T18" fmla="*/ 30 w 903"/>
                <a:gd name="T19" fmla="*/ 419 h 573"/>
                <a:gd name="T20" fmla="*/ 30 w 903"/>
                <a:gd name="T21" fmla="*/ 30 h 573"/>
                <a:gd name="T22" fmla="*/ 873 w 903"/>
                <a:gd name="T23" fmla="*/ 30 h 573"/>
                <a:gd name="T24" fmla="*/ 873 w 903"/>
                <a:gd name="T25" fmla="*/ 543 h 573"/>
                <a:gd name="T26" fmla="*/ 481 w 903"/>
                <a:gd name="T27" fmla="*/ 543 h 573"/>
                <a:gd name="T28" fmla="*/ 481 w 903"/>
                <a:gd name="T29" fmla="*/ 573 h 573"/>
                <a:gd name="T30" fmla="*/ 903 w 903"/>
                <a:gd name="T31" fmla="*/ 573 h 573"/>
                <a:gd name="T32" fmla="*/ 903 w 903"/>
                <a:gd name="T33" fmla="*/ 0 h 573"/>
                <a:gd name="T34" fmla="*/ 0 w 903"/>
                <a:gd name="T35"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3" h="573">
                  <a:moveTo>
                    <a:pt x="0" y="0"/>
                  </a:moveTo>
                  <a:lnTo>
                    <a:pt x="0" y="467"/>
                  </a:lnTo>
                  <a:lnTo>
                    <a:pt x="1" y="459"/>
                  </a:lnTo>
                  <a:lnTo>
                    <a:pt x="2" y="453"/>
                  </a:lnTo>
                  <a:lnTo>
                    <a:pt x="5" y="446"/>
                  </a:lnTo>
                  <a:lnTo>
                    <a:pt x="8" y="440"/>
                  </a:lnTo>
                  <a:lnTo>
                    <a:pt x="12" y="434"/>
                  </a:lnTo>
                  <a:lnTo>
                    <a:pt x="18" y="428"/>
                  </a:lnTo>
                  <a:lnTo>
                    <a:pt x="23" y="423"/>
                  </a:lnTo>
                  <a:lnTo>
                    <a:pt x="30" y="419"/>
                  </a:lnTo>
                  <a:lnTo>
                    <a:pt x="30" y="30"/>
                  </a:lnTo>
                  <a:lnTo>
                    <a:pt x="873" y="30"/>
                  </a:lnTo>
                  <a:lnTo>
                    <a:pt x="873" y="543"/>
                  </a:lnTo>
                  <a:lnTo>
                    <a:pt x="481" y="543"/>
                  </a:lnTo>
                  <a:lnTo>
                    <a:pt x="481" y="573"/>
                  </a:lnTo>
                  <a:lnTo>
                    <a:pt x="903" y="573"/>
                  </a:lnTo>
                  <a:lnTo>
                    <a:pt x="90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98">
              <a:extLst>
                <a:ext uri="{FF2B5EF4-FFF2-40B4-BE49-F238E27FC236}">
                  <a16:creationId xmlns:a16="http://schemas.microsoft.com/office/drawing/2014/main" id="{A721923B-8DD3-47E1-B174-6D9950E778E9}"/>
                </a:ext>
              </a:extLst>
            </p:cNvPr>
            <p:cNvSpPr>
              <a:spLocks noEditPoints="1"/>
            </p:cNvSpPr>
            <p:nvPr/>
          </p:nvSpPr>
          <p:spPr bwMode="auto">
            <a:xfrm>
              <a:off x="3775075" y="1373188"/>
              <a:ext cx="228600" cy="125413"/>
            </a:xfrm>
            <a:custGeom>
              <a:avLst/>
              <a:gdLst>
                <a:gd name="T0" fmla="*/ 330 w 723"/>
                <a:gd name="T1" fmla="*/ 283 h 392"/>
                <a:gd name="T2" fmla="*/ 295 w 723"/>
                <a:gd name="T3" fmla="*/ 263 h 392"/>
                <a:gd name="T4" fmla="*/ 269 w 723"/>
                <a:gd name="T5" fmla="*/ 232 h 392"/>
                <a:gd name="T6" fmla="*/ 257 w 723"/>
                <a:gd name="T7" fmla="*/ 192 h 392"/>
                <a:gd name="T8" fmla="*/ 260 w 723"/>
                <a:gd name="T9" fmla="*/ 151 h 392"/>
                <a:gd name="T10" fmla="*/ 281 w 723"/>
                <a:gd name="T11" fmla="*/ 115 h 392"/>
                <a:gd name="T12" fmla="*/ 312 w 723"/>
                <a:gd name="T13" fmla="*/ 90 h 392"/>
                <a:gd name="T14" fmla="*/ 350 w 723"/>
                <a:gd name="T15" fmla="*/ 77 h 392"/>
                <a:gd name="T16" fmla="*/ 392 w 723"/>
                <a:gd name="T17" fmla="*/ 81 h 392"/>
                <a:gd name="T18" fmla="*/ 429 w 723"/>
                <a:gd name="T19" fmla="*/ 100 h 392"/>
                <a:gd name="T20" fmla="*/ 454 w 723"/>
                <a:gd name="T21" fmla="*/ 131 h 392"/>
                <a:gd name="T22" fmla="*/ 466 w 723"/>
                <a:gd name="T23" fmla="*/ 171 h 392"/>
                <a:gd name="T24" fmla="*/ 462 w 723"/>
                <a:gd name="T25" fmla="*/ 213 h 392"/>
                <a:gd name="T26" fmla="*/ 443 w 723"/>
                <a:gd name="T27" fmla="*/ 248 h 392"/>
                <a:gd name="T28" fmla="*/ 412 w 723"/>
                <a:gd name="T29" fmla="*/ 274 h 392"/>
                <a:gd name="T30" fmla="*/ 372 w 723"/>
                <a:gd name="T31" fmla="*/ 287 h 392"/>
                <a:gd name="T32" fmla="*/ 96 w 723"/>
                <a:gd name="T33" fmla="*/ 151 h 392"/>
                <a:gd name="T34" fmla="*/ 68 w 723"/>
                <a:gd name="T35" fmla="*/ 131 h 392"/>
                <a:gd name="T36" fmla="*/ 61 w 723"/>
                <a:gd name="T37" fmla="*/ 97 h 392"/>
                <a:gd name="T38" fmla="*/ 80 w 723"/>
                <a:gd name="T39" fmla="*/ 69 h 392"/>
                <a:gd name="T40" fmla="*/ 114 w 723"/>
                <a:gd name="T41" fmla="*/ 63 h 392"/>
                <a:gd name="T42" fmla="*/ 143 w 723"/>
                <a:gd name="T43" fmla="*/ 81 h 392"/>
                <a:gd name="T44" fmla="*/ 150 w 723"/>
                <a:gd name="T45" fmla="*/ 115 h 392"/>
                <a:gd name="T46" fmla="*/ 131 w 723"/>
                <a:gd name="T47" fmla="*/ 144 h 392"/>
                <a:gd name="T48" fmla="*/ 106 w 723"/>
                <a:gd name="T49" fmla="*/ 152 h 392"/>
                <a:gd name="T50" fmla="*/ 642 w 723"/>
                <a:gd name="T51" fmla="*/ 249 h 392"/>
                <a:gd name="T52" fmla="*/ 661 w 723"/>
                <a:gd name="T53" fmla="*/ 278 h 392"/>
                <a:gd name="T54" fmla="*/ 655 w 723"/>
                <a:gd name="T55" fmla="*/ 313 h 392"/>
                <a:gd name="T56" fmla="*/ 626 w 723"/>
                <a:gd name="T57" fmla="*/ 331 h 392"/>
                <a:gd name="T58" fmla="*/ 592 w 723"/>
                <a:gd name="T59" fmla="*/ 324 h 392"/>
                <a:gd name="T60" fmla="*/ 573 w 723"/>
                <a:gd name="T61" fmla="*/ 297 h 392"/>
                <a:gd name="T62" fmla="*/ 580 w 723"/>
                <a:gd name="T63" fmla="*/ 262 h 392"/>
                <a:gd name="T64" fmla="*/ 608 w 723"/>
                <a:gd name="T65" fmla="*/ 243 h 392"/>
                <a:gd name="T66" fmla="*/ 669 w 723"/>
                <a:gd name="T67" fmla="*/ 392 h 392"/>
                <a:gd name="T68" fmla="*/ 691 w 723"/>
                <a:gd name="T69" fmla="*/ 386 h 392"/>
                <a:gd name="T70" fmla="*/ 709 w 723"/>
                <a:gd name="T71" fmla="*/ 371 h 392"/>
                <a:gd name="T72" fmla="*/ 720 w 723"/>
                <a:gd name="T73" fmla="*/ 350 h 392"/>
                <a:gd name="T74" fmla="*/ 723 w 723"/>
                <a:gd name="T75" fmla="*/ 62 h 392"/>
                <a:gd name="T76" fmla="*/ 718 w 723"/>
                <a:gd name="T77" fmla="*/ 38 h 392"/>
                <a:gd name="T78" fmla="*/ 705 w 723"/>
                <a:gd name="T79" fmla="*/ 19 h 392"/>
                <a:gd name="T80" fmla="*/ 686 w 723"/>
                <a:gd name="T81" fmla="*/ 6 h 392"/>
                <a:gd name="T82" fmla="*/ 663 w 723"/>
                <a:gd name="T83" fmla="*/ 2 h 392"/>
                <a:gd name="T84" fmla="*/ 43 w 723"/>
                <a:gd name="T85" fmla="*/ 4 h 392"/>
                <a:gd name="T86" fmla="*/ 22 w 723"/>
                <a:gd name="T87" fmla="*/ 14 h 392"/>
                <a:gd name="T88" fmla="*/ 7 w 723"/>
                <a:gd name="T89" fmla="*/ 33 h 392"/>
                <a:gd name="T90" fmla="*/ 1 w 723"/>
                <a:gd name="T91" fmla="*/ 55 h 392"/>
                <a:gd name="T92" fmla="*/ 46 w 723"/>
                <a:gd name="T93" fmla="*/ 294 h 392"/>
                <a:gd name="T94" fmla="*/ 151 w 723"/>
                <a:gd name="T95" fmla="*/ 287 h 392"/>
                <a:gd name="T96" fmla="*/ 244 w 723"/>
                <a:gd name="T97" fmla="*/ 293 h 392"/>
                <a:gd name="T98" fmla="*/ 326 w 723"/>
                <a:gd name="T99" fmla="*/ 312 h 392"/>
                <a:gd name="T100" fmla="*/ 373 w 723"/>
                <a:gd name="T101" fmla="*/ 337 h 392"/>
                <a:gd name="T102" fmla="*/ 389 w 723"/>
                <a:gd name="T103" fmla="*/ 36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3" h="392">
                  <a:moveTo>
                    <a:pt x="361" y="287"/>
                  </a:moveTo>
                  <a:lnTo>
                    <a:pt x="350" y="287"/>
                  </a:lnTo>
                  <a:lnTo>
                    <a:pt x="341" y="285"/>
                  </a:lnTo>
                  <a:lnTo>
                    <a:pt x="330" y="283"/>
                  </a:lnTo>
                  <a:lnTo>
                    <a:pt x="320" y="278"/>
                  </a:lnTo>
                  <a:lnTo>
                    <a:pt x="312" y="274"/>
                  </a:lnTo>
                  <a:lnTo>
                    <a:pt x="302" y="269"/>
                  </a:lnTo>
                  <a:lnTo>
                    <a:pt x="295" y="263"/>
                  </a:lnTo>
                  <a:lnTo>
                    <a:pt x="287" y="256"/>
                  </a:lnTo>
                  <a:lnTo>
                    <a:pt x="281" y="248"/>
                  </a:lnTo>
                  <a:lnTo>
                    <a:pt x="274" y="241"/>
                  </a:lnTo>
                  <a:lnTo>
                    <a:pt x="269" y="232"/>
                  </a:lnTo>
                  <a:lnTo>
                    <a:pt x="265" y="223"/>
                  </a:lnTo>
                  <a:lnTo>
                    <a:pt x="260" y="213"/>
                  </a:lnTo>
                  <a:lnTo>
                    <a:pt x="258" y="203"/>
                  </a:lnTo>
                  <a:lnTo>
                    <a:pt x="257" y="192"/>
                  </a:lnTo>
                  <a:lnTo>
                    <a:pt x="256" y="182"/>
                  </a:lnTo>
                  <a:lnTo>
                    <a:pt x="257" y="171"/>
                  </a:lnTo>
                  <a:lnTo>
                    <a:pt x="258" y="160"/>
                  </a:lnTo>
                  <a:lnTo>
                    <a:pt x="260" y="151"/>
                  </a:lnTo>
                  <a:lnTo>
                    <a:pt x="265" y="141"/>
                  </a:lnTo>
                  <a:lnTo>
                    <a:pt x="269" y="131"/>
                  </a:lnTo>
                  <a:lnTo>
                    <a:pt x="274" y="123"/>
                  </a:lnTo>
                  <a:lnTo>
                    <a:pt x="281" y="115"/>
                  </a:lnTo>
                  <a:lnTo>
                    <a:pt x="287" y="108"/>
                  </a:lnTo>
                  <a:lnTo>
                    <a:pt x="295" y="100"/>
                  </a:lnTo>
                  <a:lnTo>
                    <a:pt x="302" y="95"/>
                  </a:lnTo>
                  <a:lnTo>
                    <a:pt x="312" y="90"/>
                  </a:lnTo>
                  <a:lnTo>
                    <a:pt x="320" y="84"/>
                  </a:lnTo>
                  <a:lnTo>
                    <a:pt x="330" y="81"/>
                  </a:lnTo>
                  <a:lnTo>
                    <a:pt x="341" y="79"/>
                  </a:lnTo>
                  <a:lnTo>
                    <a:pt x="350" y="77"/>
                  </a:lnTo>
                  <a:lnTo>
                    <a:pt x="361" y="77"/>
                  </a:lnTo>
                  <a:lnTo>
                    <a:pt x="372" y="77"/>
                  </a:lnTo>
                  <a:lnTo>
                    <a:pt x="383" y="79"/>
                  </a:lnTo>
                  <a:lnTo>
                    <a:pt x="392" y="81"/>
                  </a:lnTo>
                  <a:lnTo>
                    <a:pt x="403" y="84"/>
                  </a:lnTo>
                  <a:lnTo>
                    <a:pt x="412" y="90"/>
                  </a:lnTo>
                  <a:lnTo>
                    <a:pt x="420" y="95"/>
                  </a:lnTo>
                  <a:lnTo>
                    <a:pt x="429" y="100"/>
                  </a:lnTo>
                  <a:lnTo>
                    <a:pt x="436" y="108"/>
                  </a:lnTo>
                  <a:lnTo>
                    <a:pt x="443" y="115"/>
                  </a:lnTo>
                  <a:lnTo>
                    <a:pt x="449" y="123"/>
                  </a:lnTo>
                  <a:lnTo>
                    <a:pt x="454" y="131"/>
                  </a:lnTo>
                  <a:lnTo>
                    <a:pt x="459" y="141"/>
                  </a:lnTo>
                  <a:lnTo>
                    <a:pt x="462" y="151"/>
                  </a:lnTo>
                  <a:lnTo>
                    <a:pt x="465" y="160"/>
                  </a:lnTo>
                  <a:lnTo>
                    <a:pt x="466" y="171"/>
                  </a:lnTo>
                  <a:lnTo>
                    <a:pt x="467" y="182"/>
                  </a:lnTo>
                  <a:lnTo>
                    <a:pt x="466" y="192"/>
                  </a:lnTo>
                  <a:lnTo>
                    <a:pt x="465" y="203"/>
                  </a:lnTo>
                  <a:lnTo>
                    <a:pt x="462" y="213"/>
                  </a:lnTo>
                  <a:lnTo>
                    <a:pt x="459" y="223"/>
                  </a:lnTo>
                  <a:lnTo>
                    <a:pt x="454" y="232"/>
                  </a:lnTo>
                  <a:lnTo>
                    <a:pt x="449" y="241"/>
                  </a:lnTo>
                  <a:lnTo>
                    <a:pt x="443" y="248"/>
                  </a:lnTo>
                  <a:lnTo>
                    <a:pt x="436" y="256"/>
                  </a:lnTo>
                  <a:lnTo>
                    <a:pt x="429" y="263"/>
                  </a:lnTo>
                  <a:lnTo>
                    <a:pt x="420" y="269"/>
                  </a:lnTo>
                  <a:lnTo>
                    <a:pt x="412" y="274"/>
                  </a:lnTo>
                  <a:lnTo>
                    <a:pt x="403" y="278"/>
                  </a:lnTo>
                  <a:lnTo>
                    <a:pt x="392" y="283"/>
                  </a:lnTo>
                  <a:lnTo>
                    <a:pt x="383" y="285"/>
                  </a:lnTo>
                  <a:lnTo>
                    <a:pt x="372" y="287"/>
                  </a:lnTo>
                  <a:lnTo>
                    <a:pt x="361" y="287"/>
                  </a:lnTo>
                  <a:lnTo>
                    <a:pt x="361" y="287"/>
                  </a:lnTo>
                  <a:close/>
                  <a:moveTo>
                    <a:pt x="106" y="152"/>
                  </a:moveTo>
                  <a:lnTo>
                    <a:pt x="96" y="151"/>
                  </a:lnTo>
                  <a:lnTo>
                    <a:pt x="88" y="149"/>
                  </a:lnTo>
                  <a:lnTo>
                    <a:pt x="80" y="144"/>
                  </a:lnTo>
                  <a:lnTo>
                    <a:pt x="74" y="139"/>
                  </a:lnTo>
                  <a:lnTo>
                    <a:pt x="68" y="131"/>
                  </a:lnTo>
                  <a:lnTo>
                    <a:pt x="64" y="124"/>
                  </a:lnTo>
                  <a:lnTo>
                    <a:pt x="61" y="115"/>
                  </a:lnTo>
                  <a:lnTo>
                    <a:pt x="61" y="107"/>
                  </a:lnTo>
                  <a:lnTo>
                    <a:pt x="61" y="97"/>
                  </a:lnTo>
                  <a:lnTo>
                    <a:pt x="64" y="88"/>
                  </a:lnTo>
                  <a:lnTo>
                    <a:pt x="68" y="81"/>
                  </a:lnTo>
                  <a:lnTo>
                    <a:pt x="74" y="74"/>
                  </a:lnTo>
                  <a:lnTo>
                    <a:pt x="80" y="69"/>
                  </a:lnTo>
                  <a:lnTo>
                    <a:pt x="88" y="65"/>
                  </a:lnTo>
                  <a:lnTo>
                    <a:pt x="96" y="63"/>
                  </a:lnTo>
                  <a:lnTo>
                    <a:pt x="106" y="62"/>
                  </a:lnTo>
                  <a:lnTo>
                    <a:pt x="114" y="63"/>
                  </a:lnTo>
                  <a:lnTo>
                    <a:pt x="123" y="65"/>
                  </a:lnTo>
                  <a:lnTo>
                    <a:pt x="131" y="69"/>
                  </a:lnTo>
                  <a:lnTo>
                    <a:pt x="137" y="74"/>
                  </a:lnTo>
                  <a:lnTo>
                    <a:pt x="143" y="81"/>
                  </a:lnTo>
                  <a:lnTo>
                    <a:pt x="147" y="88"/>
                  </a:lnTo>
                  <a:lnTo>
                    <a:pt x="150" y="97"/>
                  </a:lnTo>
                  <a:lnTo>
                    <a:pt x="151" y="107"/>
                  </a:lnTo>
                  <a:lnTo>
                    <a:pt x="150" y="115"/>
                  </a:lnTo>
                  <a:lnTo>
                    <a:pt x="148" y="124"/>
                  </a:lnTo>
                  <a:lnTo>
                    <a:pt x="143" y="131"/>
                  </a:lnTo>
                  <a:lnTo>
                    <a:pt x="137" y="139"/>
                  </a:lnTo>
                  <a:lnTo>
                    <a:pt x="131" y="144"/>
                  </a:lnTo>
                  <a:lnTo>
                    <a:pt x="123" y="149"/>
                  </a:lnTo>
                  <a:lnTo>
                    <a:pt x="114" y="151"/>
                  </a:lnTo>
                  <a:lnTo>
                    <a:pt x="106" y="152"/>
                  </a:lnTo>
                  <a:lnTo>
                    <a:pt x="106" y="152"/>
                  </a:lnTo>
                  <a:close/>
                  <a:moveTo>
                    <a:pt x="617" y="242"/>
                  </a:moveTo>
                  <a:lnTo>
                    <a:pt x="626" y="243"/>
                  </a:lnTo>
                  <a:lnTo>
                    <a:pt x="635" y="245"/>
                  </a:lnTo>
                  <a:lnTo>
                    <a:pt x="642" y="249"/>
                  </a:lnTo>
                  <a:lnTo>
                    <a:pt x="650" y="255"/>
                  </a:lnTo>
                  <a:lnTo>
                    <a:pt x="655" y="262"/>
                  </a:lnTo>
                  <a:lnTo>
                    <a:pt x="659" y="270"/>
                  </a:lnTo>
                  <a:lnTo>
                    <a:pt x="661" y="278"/>
                  </a:lnTo>
                  <a:lnTo>
                    <a:pt x="663" y="287"/>
                  </a:lnTo>
                  <a:lnTo>
                    <a:pt x="661" y="297"/>
                  </a:lnTo>
                  <a:lnTo>
                    <a:pt x="659" y="305"/>
                  </a:lnTo>
                  <a:lnTo>
                    <a:pt x="655" y="313"/>
                  </a:lnTo>
                  <a:lnTo>
                    <a:pt x="650" y="319"/>
                  </a:lnTo>
                  <a:lnTo>
                    <a:pt x="642" y="324"/>
                  </a:lnTo>
                  <a:lnTo>
                    <a:pt x="635" y="329"/>
                  </a:lnTo>
                  <a:lnTo>
                    <a:pt x="626" y="331"/>
                  </a:lnTo>
                  <a:lnTo>
                    <a:pt x="617" y="332"/>
                  </a:lnTo>
                  <a:lnTo>
                    <a:pt x="608" y="331"/>
                  </a:lnTo>
                  <a:lnTo>
                    <a:pt x="600" y="329"/>
                  </a:lnTo>
                  <a:lnTo>
                    <a:pt x="592" y="324"/>
                  </a:lnTo>
                  <a:lnTo>
                    <a:pt x="585" y="319"/>
                  </a:lnTo>
                  <a:lnTo>
                    <a:pt x="580" y="313"/>
                  </a:lnTo>
                  <a:lnTo>
                    <a:pt x="576" y="305"/>
                  </a:lnTo>
                  <a:lnTo>
                    <a:pt x="573" y="297"/>
                  </a:lnTo>
                  <a:lnTo>
                    <a:pt x="572" y="287"/>
                  </a:lnTo>
                  <a:lnTo>
                    <a:pt x="573" y="278"/>
                  </a:lnTo>
                  <a:lnTo>
                    <a:pt x="576" y="270"/>
                  </a:lnTo>
                  <a:lnTo>
                    <a:pt x="580" y="262"/>
                  </a:lnTo>
                  <a:lnTo>
                    <a:pt x="585" y="255"/>
                  </a:lnTo>
                  <a:lnTo>
                    <a:pt x="592" y="249"/>
                  </a:lnTo>
                  <a:lnTo>
                    <a:pt x="600" y="245"/>
                  </a:lnTo>
                  <a:lnTo>
                    <a:pt x="608" y="243"/>
                  </a:lnTo>
                  <a:lnTo>
                    <a:pt x="617" y="242"/>
                  </a:lnTo>
                  <a:close/>
                  <a:moveTo>
                    <a:pt x="391" y="392"/>
                  </a:moveTo>
                  <a:lnTo>
                    <a:pt x="663" y="392"/>
                  </a:lnTo>
                  <a:lnTo>
                    <a:pt x="669" y="392"/>
                  </a:lnTo>
                  <a:lnTo>
                    <a:pt x="674" y="391"/>
                  </a:lnTo>
                  <a:lnTo>
                    <a:pt x="681" y="390"/>
                  </a:lnTo>
                  <a:lnTo>
                    <a:pt x="686" y="388"/>
                  </a:lnTo>
                  <a:lnTo>
                    <a:pt x="691" y="386"/>
                  </a:lnTo>
                  <a:lnTo>
                    <a:pt x="697" y="382"/>
                  </a:lnTo>
                  <a:lnTo>
                    <a:pt x="701" y="379"/>
                  </a:lnTo>
                  <a:lnTo>
                    <a:pt x="705" y="375"/>
                  </a:lnTo>
                  <a:lnTo>
                    <a:pt x="709" y="371"/>
                  </a:lnTo>
                  <a:lnTo>
                    <a:pt x="713" y="366"/>
                  </a:lnTo>
                  <a:lnTo>
                    <a:pt x="715" y="361"/>
                  </a:lnTo>
                  <a:lnTo>
                    <a:pt x="718" y="356"/>
                  </a:lnTo>
                  <a:lnTo>
                    <a:pt x="720" y="350"/>
                  </a:lnTo>
                  <a:lnTo>
                    <a:pt x="721" y="345"/>
                  </a:lnTo>
                  <a:lnTo>
                    <a:pt x="723" y="338"/>
                  </a:lnTo>
                  <a:lnTo>
                    <a:pt x="723" y="332"/>
                  </a:lnTo>
                  <a:lnTo>
                    <a:pt x="723" y="62"/>
                  </a:lnTo>
                  <a:lnTo>
                    <a:pt x="723" y="55"/>
                  </a:lnTo>
                  <a:lnTo>
                    <a:pt x="721" y="49"/>
                  </a:lnTo>
                  <a:lnTo>
                    <a:pt x="720" y="43"/>
                  </a:lnTo>
                  <a:lnTo>
                    <a:pt x="718" y="38"/>
                  </a:lnTo>
                  <a:lnTo>
                    <a:pt x="715" y="33"/>
                  </a:lnTo>
                  <a:lnTo>
                    <a:pt x="713" y="27"/>
                  </a:lnTo>
                  <a:lnTo>
                    <a:pt x="709" y="23"/>
                  </a:lnTo>
                  <a:lnTo>
                    <a:pt x="705" y="19"/>
                  </a:lnTo>
                  <a:lnTo>
                    <a:pt x="701" y="14"/>
                  </a:lnTo>
                  <a:lnTo>
                    <a:pt x="697" y="11"/>
                  </a:lnTo>
                  <a:lnTo>
                    <a:pt x="691" y="8"/>
                  </a:lnTo>
                  <a:lnTo>
                    <a:pt x="686" y="6"/>
                  </a:lnTo>
                  <a:lnTo>
                    <a:pt x="681" y="4"/>
                  </a:lnTo>
                  <a:lnTo>
                    <a:pt x="674" y="3"/>
                  </a:lnTo>
                  <a:lnTo>
                    <a:pt x="669" y="2"/>
                  </a:lnTo>
                  <a:lnTo>
                    <a:pt x="663" y="2"/>
                  </a:lnTo>
                  <a:lnTo>
                    <a:pt x="61" y="0"/>
                  </a:lnTo>
                  <a:lnTo>
                    <a:pt x="54" y="2"/>
                  </a:lnTo>
                  <a:lnTo>
                    <a:pt x="48" y="3"/>
                  </a:lnTo>
                  <a:lnTo>
                    <a:pt x="43" y="4"/>
                  </a:lnTo>
                  <a:lnTo>
                    <a:pt x="37" y="6"/>
                  </a:lnTo>
                  <a:lnTo>
                    <a:pt x="32" y="8"/>
                  </a:lnTo>
                  <a:lnTo>
                    <a:pt x="27" y="11"/>
                  </a:lnTo>
                  <a:lnTo>
                    <a:pt x="22" y="14"/>
                  </a:lnTo>
                  <a:lnTo>
                    <a:pt x="18" y="19"/>
                  </a:lnTo>
                  <a:lnTo>
                    <a:pt x="14" y="23"/>
                  </a:lnTo>
                  <a:lnTo>
                    <a:pt x="10" y="27"/>
                  </a:lnTo>
                  <a:lnTo>
                    <a:pt x="7" y="33"/>
                  </a:lnTo>
                  <a:lnTo>
                    <a:pt x="5" y="38"/>
                  </a:lnTo>
                  <a:lnTo>
                    <a:pt x="3" y="43"/>
                  </a:lnTo>
                  <a:lnTo>
                    <a:pt x="2" y="49"/>
                  </a:lnTo>
                  <a:lnTo>
                    <a:pt x="1" y="55"/>
                  </a:lnTo>
                  <a:lnTo>
                    <a:pt x="0" y="62"/>
                  </a:lnTo>
                  <a:lnTo>
                    <a:pt x="0" y="304"/>
                  </a:lnTo>
                  <a:lnTo>
                    <a:pt x="22" y="299"/>
                  </a:lnTo>
                  <a:lnTo>
                    <a:pt x="46" y="294"/>
                  </a:lnTo>
                  <a:lnTo>
                    <a:pt x="68" y="291"/>
                  </a:lnTo>
                  <a:lnTo>
                    <a:pt x="90" y="290"/>
                  </a:lnTo>
                  <a:lnTo>
                    <a:pt x="126" y="288"/>
                  </a:lnTo>
                  <a:lnTo>
                    <a:pt x="151" y="287"/>
                  </a:lnTo>
                  <a:lnTo>
                    <a:pt x="172" y="288"/>
                  </a:lnTo>
                  <a:lnTo>
                    <a:pt x="206" y="289"/>
                  </a:lnTo>
                  <a:lnTo>
                    <a:pt x="225" y="291"/>
                  </a:lnTo>
                  <a:lnTo>
                    <a:pt x="244" y="293"/>
                  </a:lnTo>
                  <a:lnTo>
                    <a:pt x="266" y="297"/>
                  </a:lnTo>
                  <a:lnTo>
                    <a:pt x="286" y="300"/>
                  </a:lnTo>
                  <a:lnTo>
                    <a:pt x="306" y="305"/>
                  </a:lnTo>
                  <a:lnTo>
                    <a:pt x="326" y="312"/>
                  </a:lnTo>
                  <a:lnTo>
                    <a:pt x="344" y="318"/>
                  </a:lnTo>
                  <a:lnTo>
                    <a:pt x="360" y="327"/>
                  </a:lnTo>
                  <a:lnTo>
                    <a:pt x="366" y="332"/>
                  </a:lnTo>
                  <a:lnTo>
                    <a:pt x="373" y="337"/>
                  </a:lnTo>
                  <a:lnTo>
                    <a:pt x="378" y="343"/>
                  </a:lnTo>
                  <a:lnTo>
                    <a:pt x="383" y="349"/>
                  </a:lnTo>
                  <a:lnTo>
                    <a:pt x="387" y="356"/>
                  </a:lnTo>
                  <a:lnTo>
                    <a:pt x="389" y="362"/>
                  </a:lnTo>
                  <a:lnTo>
                    <a:pt x="391" y="369"/>
                  </a:lnTo>
                  <a:lnTo>
                    <a:pt x="391" y="377"/>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499">
              <a:extLst>
                <a:ext uri="{FF2B5EF4-FFF2-40B4-BE49-F238E27FC236}">
                  <a16:creationId xmlns:a16="http://schemas.microsoft.com/office/drawing/2014/main" id="{A8E6691B-D48E-4F27-BFB8-39275098B1B8}"/>
                </a:ext>
              </a:extLst>
            </p:cNvPr>
            <p:cNvSpPr>
              <a:spLocks/>
            </p:cNvSpPr>
            <p:nvPr/>
          </p:nvSpPr>
          <p:spPr bwMode="auto">
            <a:xfrm>
              <a:off x="3756025" y="1598613"/>
              <a:ext cx="133350" cy="33338"/>
            </a:xfrm>
            <a:custGeom>
              <a:avLst/>
              <a:gdLst>
                <a:gd name="T0" fmla="*/ 0 w 421"/>
                <a:gd name="T1" fmla="*/ 44 h 104"/>
                <a:gd name="T2" fmla="*/ 2 w 421"/>
                <a:gd name="T3" fmla="*/ 52 h 104"/>
                <a:gd name="T4" fmla="*/ 5 w 421"/>
                <a:gd name="T5" fmla="*/ 56 h 104"/>
                <a:gd name="T6" fmla="*/ 6 w 421"/>
                <a:gd name="T7" fmla="*/ 59 h 104"/>
                <a:gd name="T8" fmla="*/ 11 w 421"/>
                <a:gd name="T9" fmla="*/ 65 h 104"/>
                <a:gd name="T10" fmla="*/ 13 w 421"/>
                <a:gd name="T11" fmla="*/ 65 h 104"/>
                <a:gd name="T12" fmla="*/ 31 w 421"/>
                <a:gd name="T13" fmla="*/ 76 h 104"/>
                <a:gd name="T14" fmla="*/ 32 w 421"/>
                <a:gd name="T15" fmla="*/ 77 h 104"/>
                <a:gd name="T16" fmla="*/ 41 w 421"/>
                <a:gd name="T17" fmla="*/ 80 h 104"/>
                <a:gd name="T18" fmla="*/ 45 w 421"/>
                <a:gd name="T19" fmla="*/ 81 h 104"/>
                <a:gd name="T20" fmla="*/ 53 w 421"/>
                <a:gd name="T21" fmla="*/ 84 h 104"/>
                <a:gd name="T22" fmla="*/ 61 w 421"/>
                <a:gd name="T23" fmla="*/ 86 h 104"/>
                <a:gd name="T24" fmla="*/ 66 w 421"/>
                <a:gd name="T25" fmla="*/ 87 h 104"/>
                <a:gd name="T26" fmla="*/ 98 w 421"/>
                <a:gd name="T27" fmla="*/ 95 h 104"/>
                <a:gd name="T28" fmla="*/ 133 w 421"/>
                <a:gd name="T29" fmla="*/ 99 h 104"/>
                <a:gd name="T30" fmla="*/ 197 w 421"/>
                <a:gd name="T31" fmla="*/ 104 h 104"/>
                <a:gd name="T32" fmla="*/ 211 w 421"/>
                <a:gd name="T33" fmla="*/ 104 h 104"/>
                <a:gd name="T34" fmla="*/ 225 w 421"/>
                <a:gd name="T35" fmla="*/ 104 h 104"/>
                <a:gd name="T36" fmla="*/ 289 w 421"/>
                <a:gd name="T37" fmla="*/ 99 h 104"/>
                <a:gd name="T38" fmla="*/ 322 w 421"/>
                <a:gd name="T39" fmla="*/ 95 h 104"/>
                <a:gd name="T40" fmla="*/ 356 w 421"/>
                <a:gd name="T41" fmla="*/ 87 h 104"/>
                <a:gd name="T42" fmla="*/ 360 w 421"/>
                <a:gd name="T43" fmla="*/ 86 h 104"/>
                <a:gd name="T44" fmla="*/ 368 w 421"/>
                <a:gd name="T45" fmla="*/ 84 h 104"/>
                <a:gd name="T46" fmla="*/ 376 w 421"/>
                <a:gd name="T47" fmla="*/ 81 h 104"/>
                <a:gd name="T48" fmla="*/ 379 w 421"/>
                <a:gd name="T49" fmla="*/ 80 h 104"/>
                <a:gd name="T50" fmla="*/ 390 w 421"/>
                <a:gd name="T51" fmla="*/ 77 h 104"/>
                <a:gd name="T52" fmla="*/ 391 w 421"/>
                <a:gd name="T53" fmla="*/ 76 h 104"/>
                <a:gd name="T54" fmla="*/ 409 w 421"/>
                <a:gd name="T55" fmla="*/ 65 h 104"/>
                <a:gd name="T56" fmla="*/ 409 w 421"/>
                <a:gd name="T57" fmla="*/ 65 h 104"/>
                <a:gd name="T58" fmla="*/ 416 w 421"/>
                <a:gd name="T59" fmla="*/ 59 h 104"/>
                <a:gd name="T60" fmla="*/ 417 w 421"/>
                <a:gd name="T61" fmla="*/ 56 h 104"/>
                <a:gd name="T62" fmla="*/ 420 w 421"/>
                <a:gd name="T63" fmla="*/ 52 h 104"/>
                <a:gd name="T64" fmla="*/ 421 w 421"/>
                <a:gd name="T65" fmla="*/ 44 h 104"/>
                <a:gd name="T66" fmla="*/ 410 w 421"/>
                <a:gd name="T67" fmla="*/ 4 h 104"/>
                <a:gd name="T68" fmla="*/ 386 w 421"/>
                <a:gd name="T69" fmla="*/ 10 h 104"/>
                <a:gd name="T70" fmla="*/ 344 w 421"/>
                <a:gd name="T71" fmla="*/ 19 h 104"/>
                <a:gd name="T72" fmla="*/ 284 w 421"/>
                <a:gd name="T73" fmla="*/ 25 h 104"/>
                <a:gd name="T74" fmla="*/ 231 w 421"/>
                <a:gd name="T75" fmla="*/ 28 h 104"/>
                <a:gd name="T76" fmla="*/ 191 w 421"/>
                <a:gd name="T77" fmla="*/ 28 h 104"/>
                <a:gd name="T78" fmla="*/ 138 w 421"/>
                <a:gd name="T79" fmla="*/ 25 h 104"/>
                <a:gd name="T80" fmla="*/ 78 w 421"/>
                <a:gd name="T81" fmla="*/ 19 h 104"/>
                <a:gd name="T82" fmla="*/ 35 w 421"/>
                <a:gd name="T83" fmla="*/ 10 h 104"/>
                <a:gd name="T84" fmla="*/ 10 w 421"/>
                <a:gd name="T85"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104">
                  <a:moveTo>
                    <a:pt x="0" y="0"/>
                  </a:moveTo>
                  <a:lnTo>
                    <a:pt x="0" y="44"/>
                  </a:lnTo>
                  <a:lnTo>
                    <a:pt x="1" y="48"/>
                  </a:lnTo>
                  <a:lnTo>
                    <a:pt x="2" y="52"/>
                  </a:lnTo>
                  <a:lnTo>
                    <a:pt x="3" y="54"/>
                  </a:lnTo>
                  <a:lnTo>
                    <a:pt x="5" y="56"/>
                  </a:lnTo>
                  <a:lnTo>
                    <a:pt x="5" y="57"/>
                  </a:lnTo>
                  <a:lnTo>
                    <a:pt x="6" y="59"/>
                  </a:lnTo>
                  <a:lnTo>
                    <a:pt x="8" y="62"/>
                  </a:lnTo>
                  <a:lnTo>
                    <a:pt x="11" y="65"/>
                  </a:lnTo>
                  <a:lnTo>
                    <a:pt x="11" y="65"/>
                  </a:lnTo>
                  <a:lnTo>
                    <a:pt x="13" y="65"/>
                  </a:lnTo>
                  <a:lnTo>
                    <a:pt x="20" y="70"/>
                  </a:lnTo>
                  <a:lnTo>
                    <a:pt x="31" y="76"/>
                  </a:lnTo>
                  <a:lnTo>
                    <a:pt x="31" y="76"/>
                  </a:lnTo>
                  <a:lnTo>
                    <a:pt x="32" y="77"/>
                  </a:lnTo>
                  <a:lnTo>
                    <a:pt x="36" y="79"/>
                  </a:lnTo>
                  <a:lnTo>
                    <a:pt x="41" y="80"/>
                  </a:lnTo>
                  <a:lnTo>
                    <a:pt x="44" y="81"/>
                  </a:lnTo>
                  <a:lnTo>
                    <a:pt x="45" y="81"/>
                  </a:lnTo>
                  <a:lnTo>
                    <a:pt x="49" y="83"/>
                  </a:lnTo>
                  <a:lnTo>
                    <a:pt x="53" y="84"/>
                  </a:lnTo>
                  <a:lnTo>
                    <a:pt x="58" y="85"/>
                  </a:lnTo>
                  <a:lnTo>
                    <a:pt x="61" y="86"/>
                  </a:lnTo>
                  <a:lnTo>
                    <a:pt x="64" y="87"/>
                  </a:lnTo>
                  <a:lnTo>
                    <a:pt x="66" y="87"/>
                  </a:lnTo>
                  <a:lnTo>
                    <a:pt x="82" y="92"/>
                  </a:lnTo>
                  <a:lnTo>
                    <a:pt x="98" y="95"/>
                  </a:lnTo>
                  <a:lnTo>
                    <a:pt x="115" y="97"/>
                  </a:lnTo>
                  <a:lnTo>
                    <a:pt x="133" y="99"/>
                  </a:lnTo>
                  <a:lnTo>
                    <a:pt x="166" y="102"/>
                  </a:lnTo>
                  <a:lnTo>
                    <a:pt x="197" y="104"/>
                  </a:lnTo>
                  <a:lnTo>
                    <a:pt x="203" y="104"/>
                  </a:lnTo>
                  <a:lnTo>
                    <a:pt x="211" y="104"/>
                  </a:lnTo>
                  <a:lnTo>
                    <a:pt x="217" y="104"/>
                  </a:lnTo>
                  <a:lnTo>
                    <a:pt x="225" y="104"/>
                  </a:lnTo>
                  <a:lnTo>
                    <a:pt x="255" y="102"/>
                  </a:lnTo>
                  <a:lnTo>
                    <a:pt x="289" y="99"/>
                  </a:lnTo>
                  <a:lnTo>
                    <a:pt x="306" y="97"/>
                  </a:lnTo>
                  <a:lnTo>
                    <a:pt x="322" y="95"/>
                  </a:lnTo>
                  <a:lnTo>
                    <a:pt x="340" y="92"/>
                  </a:lnTo>
                  <a:lnTo>
                    <a:pt x="356" y="87"/>
                  </a:lnTo>
                  <a:lnTo>
                    <a:pt x="358" y="87"/>
                  </a:lnTo>
                  <a:lnTo>
                    <a:pt x="360" y="86"/>
                  </a:lnTo>
                  <a:lnTo>
                    <a:pt x="364" y="85"/>
                  </a:lnTo>
                  <a:lnTo>
                    <a:pt x="368" y="84"/>
                  </a:lnTo>
                  <a:lnTo>
                    <a:pt x="372" y="83"/>
                  </a:lnTo>
                  <a:lnTo>
                    <a:pt x="376" y="81"/>
                  </a:lnTo>
                  <a:lnTo>
                    <a:pt x="378" y="81"/>
                  </a:lnTo>
                  <a:lnTo>
                    <a:pt x="379" y="80"/>
                  </a:lnTo>
                  <a:lnTo>
                    <a:pt x="385" y="79"/>
                  </a:lnTo>
                  <a:lnTo>
                    <a:pt x="390" y="77"/>
                  </a:lnTo>
                  <a:lnTo>
                    <a:pt x="390" y="76"/>
                  </a:lnTo>
                  <a:lnTo>
                    <a:pt x="391" y="76"/>
                  </a:lnTo>
                  <a:lnTo>
                    <a:pt x="401" y="70"/>
                  </a:lnTo>
                  <a:lnTo>
                    <a:pt x="409" y="65"/>
                  </a:lnTo>
                  <a:lnTo>
                    <a:pt x="409" y="65"/>
                  </a:lnTo>
                  <a:lnTo>
                    <a:pt x="409" y="65"/>
                  </a:lnTo>
                  <a:lnTo>
                    <a:pt x="413" y="62"/>
                  </a:lnTo>
                  <a:lnTo>
                    <a:pt x="416" y="59"/>
                  </a:lnTo>
                  <a:lnTo>
                    <a:pt x="417" y="57"/>
                  </a:lnTo>
                  <a:lnTo>
                    <a:pt x="417" y="56"/>
                  </a:lnTo>
                  <a:lnTo>
                    <a:pt x="419" y="54"/>
                  </a:lnTo>
                  <a:lnTo>
                    <a:pt x="420" y="52"/>
                  </a:lnTo>
                  <a:lnTo>
                    <a:pt x="421" y="48"/>
                  </a:lnTo>
                  <a:lnTo>
                    <a:pt x="421" y="44"/>
                  </a:lnTo>
                  <a:lnTo>
                    <a:pt x="421" y="0"/>
                  </a:lnTo>
                  <a:lnTo>
                    <a:pt x="410" y="4"/>
                  </a:lnTo>
                  <a:lnTo>
                    <a:pt x="399" y="7"/>
                  </a:lnTo>
                  <a:lnTo>
                    <a:pt x="386" y="10"/>
                  </a:lnTo>
                  <a:lnTo>
                    <a:pt x="373" y="13"/>
                  </a:lnTo>
                  <a:lnTo>
                    <a:pt x="344" y="19"/>
                  </a:lnTo>
                  <a:lnTo>
                    <a:pt x="314" y="23"/>
                  </a:lnTo>
                  <a:lnTo>
                    <a:pt x="284" y="25"/>
                  </a:lnTo>
                  <a:lnTo>
                    <a:pt x="256" y="27"/>
                  </a:lnTo>
                  <a:lnTo>
                    <a:pt x="231" y="28"/>
                  </a:lnTo>
                  <a:lnTo>
                    <a:pt x="211" y="28"/>
                  </a:lnTo>
                  <a:lnTo>
                    <a:pt x="191" y="28"/>
                  </a:lnTo>
                  <a:lnTo>
                    <a:pt x="166" y="27"/>
                  </a:lnTo>
                  <a:lnTo>
                    <a:pt x="138" y="25"/>
                  </a:lnTo>
                  <a:lnTo>
                    <a:pt x="108" y="23"/>
                  </a:lnTo>
                  <a:lnTo>
                    <a:pt x="78" y="19"/>
                  </a:lnTo>
                  <a:lnTo>
                    <a:pt x="49" y="13"/>
                  </a:lnTo>
                  <a:lnTo>
                    <a:pt x="35" y="10"/>
                  </a:lnTo>
                  <a:lnTo>
                    <a:pt x="22" y="7"/>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00">
              <a:extLst>
                <a:ext uri="{FF2B5EF4-FFF2-40B4-BE49-F238E27FC236}">
                  <a16:creationId xmlns:a16="http://schemas.microsoft.com/office/drawing/2014/main" id="{5839F0C0-A423-4156-855A-E09BBC0F1685}"/>
                </a:ext>
              </a:extLst>
            </p:cNvPr>
            <p:cNvSpPr>
              <a:spLocks/>
            </p:cNvSpPr>
            <p:nvPr/>
          </p:nvSpPr>
          <p:spPr bwMode="auto">
            <a:xfrm>
              <a:off x="3756025" y="1474788"/>
              <a:ext cx="133350" cy="28575"/>
            </a:xfrm>
            <a:custGeom>
              <a:avLst/>
              <a:gdLst>
                <a:gd name="T0" fmla="*/ 420 w 420"/>
                <a:gd name="T1" fmla="*/ 58 h 90"/>
                <a:gd name="T2" fmla="*/ 419 w 420"/>
                <a:gd name="T3" fmla="*/ 55 h 90"/>
                <a:gd name="T4" fmla="*/ 418 w 420"/>
                <a:gd name="T5" fmla="*/ 50 h 90"/>
                <a:gd name="T6" fmla="*/ 416 w 420"/>
                <a:gd name="T7" fmla="*/ 47 h 90"/>
                <a:gd name="T8" fmla="*/ 413 w 420"/>
                <a:gd name="T9" fmla="*/ 44 h 90"/>
                <a:gd name="T10" fmla="*/ 406 w 420"/>
                <a:gd name="T11" fmla="*/ 37 h 90"/>
                <a:gd name="T12" fmla="*/ 397 w 420"/>
                <a:gd name="T13" fmla="*/ 32 h 90"/>
                <a:gd name="T14" fmla="*/ 386 w 420"/>
                <a:gd name="T15" fmla="*/ 27 h 90"/>
                <a:gd name="T16" fmla="*/ 374 w 420"/>
                <a:gd name="T17" fmla="*/ 22 h 90"/>
                <a:gd name="T18" fmla="*/ 360 w 420"/>
                <a:gd name="T19" fmla="*/ 18 h 90"/>
                <a:gd name="T20" fmla="*/ 345 w 420"/>
                <a:gd name="T21" fmla="*/ 14 h 90"/>
                <a:gd name="T22" fmla="*/ 313 w 420"/>
                <a:gd name="T23" fmla="*/ 9 h 90"/>
                <a:gd name="T24" fmla="*/ 277 w 420"/>
                <a:gd name="T25" fmla="*/ 3 h 90"/>
                <a:gd name="T26" fmla="*/ 243 w 420"/>
                <a:gd name="T27" fmla="*/ 1 h 90"/>
                <a:gd name="T28" fmla="*/ 210 w 420"/>
                <a:gd name="T29" fmla="*/ 0 h 90"/>
                <a:gd name="T30" fmla="*/ 172 w 420"/>
                <a:gd name="T31" fmla="*/ 1 h 90"/>
                <a:gd name="T32" fmla="*/ 133 w 420"/>
                <a:gd name="T33" fmla="*/ 4 h 90"/>
                <a:gd name="T34" fmla="*/ 113 w 420"/>
                <a:gd name="T35" fmla="*/ 7 h 90"/>
                <a:gd name="T36" fmla="*/ 94 w 420"/>
                <a:gd name="T37" fmla="*/ 11 h 90"/>
                <a:gd name="T38" fmla="*/ 76 w 420"/>
                <a:gd name="T39" fmla="*/ 14 h 90"/>
                <a:gd name="T40" fmla="*/ 59 w 420"/>
                <a:gd name="T41" fmla="*/ 18 h 90"/>
                <a:gd name="T42" fmla="*/ 59 w 420"/>
                <a:gd name="T43" fmla="*/ 18 h 90"/>
                <a:gd name="T44" fmla="*/ 55 w 420"/>
                <a:gd name="T45" fmla="*/ 19 h 90"/>
                <a:gd name="T46" fmla="*/ 52 w 420"/>
                <a:gd name="T47" fmla="*/ 20 h 90"/>
                <a:gd name="T48" fmla="*/ 48 w 420"/>
                <a:gd name="T49" fmla="*/ 21 h 90"/>
                <a:gd name="T50" fmla="*/ 44 w 420"/>
                <a:gd name="T51" fmla="*/ 22 h 90"/>
                <a:gd name="T52" fmla="*/ 43 w 420"/>
                <a:gd name="T53" fmla="*/ 24 h 90"/>
                <a:gd name="T54" fmla="*/ 40 w 420"/>
                <a:gd name="T55" fmla="*/ 24 h 90"/>
                <a:gd name="T56" fmla="*/ 35 w 420"/>
                <a:gd name="T57" fmla="*/ 26 h 90"/>
                <a:gd name="T58" fmla="*/ 31 w 420"/>
                <a:gd name="T59" fmla="*/ 28 h 90"/>
                <a:gd name="T60" fmla="*/ 30 w 420"/>
                <a:gd name="T61" fmla="*/ 28 h 90"/>
                <a:gd name="T62" fmla="*/ 30 w 420"/>
                <a:gd name="T63" fmla="*/ 28 h 90"/>
                <a:gd name="T64" fmla="*/ 19 w 420"/>
                <a:gd name="T65" fmla="*/ 33 h 90"/>
                <a:gd name="T66" fmla="*/ 12 w 420"/>
                <a:gd name="T67" fmla="*/ 40 h 90"/>
                <a:gd name="T68" fmla="*/ 10 w 420"/>
                <a:gd name="T69" fmla="*/ 40 h 90"/>
                <a:gd name="T70" fmla="*/ 10 w 420"/>
                <a:gd name="T71" fmla="*/ 40 h 90"/>
                <a:gd name="T72" fmla="*/ 7 w 420"/>
                <a:gd name="T73" fmla="*/ 43 h 90"/>
                <a:gd name="T74" fmla="*/ 5 w 420"/>
                <a:gd name="T75" fmla="*/ 46 h 90"/>
                <a:gd name="T76" fmla="*/ 4 w 420"/>
                <a:gd name="T77" fmla="*/ 47 h 90"/>
                <a:gd name="T78" fmla="*/ 4 w 420"/>
                <a:gd name="T79" fmla="*/ 48 h 90"/>
                <a:gd name="T80" fmla="*/ 2 w 420"/>
                <a:gd name="T81" fmla="*/ 50 h 90"/>
                <a:gd name="T82" fmla="*/ 1 w 420"/>
                <a:gd name="T83" fmla="*/ 52 h 90"/>
                <a:gd name="T84" fmla="*/ 0 w 420"/>
                <a:gd name="T85" fmla="*/ 56 h 90"/>
                <a:gd name="T86" fmla="*/ 0 w 420"/>
                <a:gd name="T87" fmla="*/ 58 h 90"/>
                <a:gd name="T88" fmla="*/ 8 w 420"/>
                <a:gd name="T89" fmla="*/ 63 h 90"/>
                <a:gd name="T90" fmla="*/ 22 w 420"/>
                <a:gd name="T91" fmla="*/ 68 h 90"/>
                <a:gd name="T92" fmla="*/ 43 w 420"/>
                <a:gd name="T93" fmla="*/ 74 h 90"/>
                <a:gd name="T94" fmla="*/ 67 w 420"/>
                <a:gd name="T95" fmla="*/ 78 h 90"/>
                <a:gd name="T96" fmla="*/ 96 w 420"/>
                <a:gd name="T97" fmla="*/ 84 h 90"/>
                <a:gd name="T98" fmla="*/ 131 w 420"/>
                <a:gd name="T99" fmla="*/ 87 h 90"/>
                <a:gd name="T100" fmla="*/ 168 w 420"/>
                <a:gd name="T101" fmla="*/ 90 h 90"/>
                <a:gd name="T102" fmla="*/ 210 w 420"/>
                <a:gd name="T103" fmla="*/ 90 h 90"/>
                <a:gd name="T104" fmla="*/ 251 w 420"/>
                <a:gd name="T105" fmla="*/ 90 h 90"/>
                <a:gd name="T106" fmla="*/ 289 w 420"/>
                <a:gd name="T107" fmla="*/ 87 h 90"/>
                <a:gd name="T108" fmla="*/ 323 w 420"/>
                <a:gd name="T109" fmla="*/ 84 h 90"/>
                <a:gd name="T110" fmla="*/ 353 w 420"/>
                <a:gd name="T111" fmla="*/ 78 h 90"/>
                <a:gd name="T112" fmla="*/ 377 w 420"/>
                <a:gd name="T113" fmla="*/ 74 h 90"/>
                <a:gd name="T114" fmla="*/ 398 w 420"/>
                <a:gd name="T115" fmla="*/ 68 h 90"/>
                <a:gd name="T116" fmla="*/ 412 w 420"/>
                <a:gd name="T117" fmla="*/ 62 h 90"/>
                <a:gd name="T118" fmla="*/ 420 w 420"/>
                <a:gd name="T11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90">
                  <a:moveTo>
                    <a:pt x="420" y="58"/>
                  </a:moveTo>
                  <a:lnTo>
                    <a:pt x="419" y="55"/>
                  </a:lnTo>
                  <a:lnTo>
                    <a:pt x="418" y="50"/>
                  </a:lnTo>
                  <a:lnTo>
                    <a:pt x="416" y="47"/>
                  </a:lnTo>
                  <a:lnTo>
                    <a:pt x="413" y="44"/>
                  </a:lnTo>
                  <a:lnTo>
                    <a:pt x="406" y="37"/>
                  </a:lnTo>
                  <a:lnTo>
                    <a:pt x="397" y="32"/>
                  </a:lnTo>
                  <a:lnTo>
                    <a:pt x="386" y="27"/>
                  </a:lnTo>
                  <a:lnTo>
                    <a:pt x="374" y="22"/>
                  </a:lnTo>
                  <a:lnTo>
                    <a:pt x="360" y="18"/>
                  </a:lnTo>
                  <a:lnTo>
                    <a:pt x="345" y="14"/>
                  </a:lnTo>
                  <a:lnTo>
                    <a:pt x="313" y="9"/>
                  </a:lnTo>
                  <a:lnTo>
                    <a:pt x="277" y="3"/>
                  </a:lnTo>
                  <a:lnTo>
                    <a:pt x="243" y="1"/>
                  </a:lnTo>
                  <a:lnTo>
                    <a:pt x="210" y="0"/>
                  </a:lnTo>
                  <a:lnTo>
                    <a:pt x="172" y="1"/>
                  </a:lnTo>
                  <a:lnTo>
                    <a:pt x="133" y="4"/>
                  </a:lnTo>
                  <a:lnTo>
                    <a:pt x="113" y="7"/>
                  </a:lnTo>
                  <a:lnTo>
                    <a:pt x="94" y="11"/>
                  </a:lnTo>
                  <a:lnTo>
                    <a:pt x="76" y="14"/>
                  </a:lnTo>
                  <a:lnTo>
                    <a:pt x="59" y="18"/>
                  </a:lnTo>
                  <a:lnTo>
                    <a:pt x="59" y="18"/>
                  </a:lnTo>
                  <a:lnTo>
                    <a:pt x="55" y="19"/>
                  </a:lnTo>
                  <a:lnTo>
                    <a:pt x="52" y="20"/>
                  </a:lnTo>
                  <a:lnTo>
                    <a:pt x="48" y="21"/>
                  </a:lnTo>
                  <a:lnTo>
                    <a:pt x="44" y="22"/>
                  </a:lnTo>
                  <a:lnTo>
                    <a:pt x="43" y="24"/>
                  </a:lnTo>
                  <a:lnTo>
                    <a:pt x="40" y="24"/>
                  </a:lnTo>
                  <a:lnTo>
                    <a:pt x="35" y="26"/>
                  </a:lnTo>
                  <a:lnTo>
                    <a:pt x="31" y="28"/>
                  </a:lnTo>
                  <a:lnTo>
                    <a:pt x="30" y="28"/>
                  </a:lnTo>
                  <a:lnTo>
                    <a:pt x="30" y="28"/>
                  </a:lnTo>
                  <a:lnTo>
                    <a:pt x="19" y="33"/>
                  </a:lnTo>
                  <a:lnTo>
                    <a:pt x="12" y="40"/>
                  </a:lnTo>
                  <a:lnTo>
                    <a:pt x="10" y="40"/>
                  </a:lnTo>
                  <a:lnTo>
                    <a:pt x="10" y="40"/>
                  </a:lnTo>
                  <a:lnTo>
                    <a:pt x="7" y="43"/>
                  </a:lnTo>
                  <a:lnTo>
                    <a:pt x="5" y="46"/>
                  </a:lnTo>
                  <a:lnTo>
                    <a:pt x="4" y="47"/>
                  </a:lnTo>
                  <a:lnTo>
                    <a:pt x="4" y="48"/>
                  </a:lnTo>
                  <a:lnTo>
                    <a:pt x="2" y="50"/>
                  </a:lnTo>
                  <a:lnTo>
                    <a:pt x="1" y="52"/>
                  </a:lnTo>
                  <a:lnTo>
                    <a:pt x="0" y="56"/>
                  </a:lnTo>
                  <a:lnTo>
                    <a:pt x="0" y="58"/>
                  </a:lnTo>
                  <a:lnTo>
                    <a:pt x="8" y="63"/>
                  </a:lnTo>
                  <a:lnTo>
                    <a:pt x="22" y="68"/>
                  </a:lnTo>
                  <a:lnTo>
                    <a:pt x="43" y="74"/>
                  </a:lnTo>
                  <a:lnTo>
                    <a:pt x="67" y="78"/>
                  </a:lnTo>
                  <a:lnTo>
                    <a:pt x="96" y="84"/>
                  </a:lnTo>
                  <a:lnTo>
                    <a:pt x="131" y="87"/>
                  </a:lnTo>
                  <a:lnTo>
                    <a:pt x="168" y="90"/>
                  </a:lnTo>
                  <a:lnTo>
                    <a:pt x="210" y="90"/>
                  </a:lnTo>
                  <a:lnTo>
                    <a:pt x="251" y="90"/>
                  </a:lnTo>
                  <a:lnTo>
                    <a:pt x="289" y="87"/>
                  </a:lnTo>
                  <a:lnTo>
                    <a:pt x="323" y="84"/>
                  </a:lnTo>
                  <a:lnTo>
                    <a:pt x="353" y="78"/>
                  </a:lnTo>
                  <a:lnTo>
                    <a:pt x="377" y="74"/>
                  </a:lnTo>
                  <a:lnTo>
                    <a:pt x="398" y="68"/>
                  </a:lnTo>
                  <a:lnTo>
                    <a:pt x="412" y="62"/>
                  </a:lnTo>
                  <a:lnTo>
                    <a:pt x="4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01">
              <a:extLst>
                <a:ext uri="{FF2B5EF4-FFF2-40B4-BE49-F238E27FC236}">
                  <a16:creationId xmlns:a16="http://schemas.microsoft.com/office/drawing/2014/main" id="{DBE218E2-EA47-43F9-AF50-BC58701E5EAE}"/>
                </a:ext>
              </a:extLst>
            </p:cNvPr>
            <p:cNvSpPr>
              <a:spLocks/>
            </p:cNvSpPr>
            <p:nvPr/>
          </p:nvSpPr>
          <p:spPr bwMode="auto">
            <a:xfrm>
              <a:off x="3756025" y="1503363"/>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7 h 75"/>
                <a:gd name="T10" fmla="*/ 67 w 421"/>
                <a:gd name="T11" fmla="*/ 62 h 75"/>
                <a:gd name="T12" fmla="*/ 97 w 421"/>
                <a:gd name="T13" fmla="*/ 68 h 75"/>
                <a:gd name="T14" fmla="*/ 130 w 421"/>
                <a:gd name="T15" fmla="*/ 71 h 75"/>
                <a:gd name="T16" fmla="*/ 169 w 421"/>
                <a:gd name="T17" fmla="*/ 74 h 75"/>
                <a:gd name="T18" fmla="*/ 211 w 421"/>
                <a:gd name="T19" fmla="*/ 75 h 75"/>
                <a:gd name="T20" fmla="*/ 253 w 421"/>
                <a:gd name="T21" fmla="*/ 74 h 75"/>
                <a:gd name="T22" fmla="*/ 290 w 421"/>
                <a:gd name="T23" fmla="*/ 71 h 75"/>
                <a:gd name="T24" fmla="*/ 325 w 421"/>
                <a:gd name="T25" fmla="*/ 68 h 75"/>
                <a:gd name="T26" fmla="*/ 355 w 421"/>
                <a:gd name="T27" fmla="*/ 62 h 75"/>
                <a:gd name="T28" fmla="*/ 379 w 421"/>
                <a:gd name="T29" fmla="*/ 57 h 75"/>
                <a:gd name="T30" fmla="*/ 399 w 421"/>
                <a:gd name="T31" fmla="*/ 52 h 75"/>
                <a:gd name="T32" fmla="*/ 414 w 421"/>
                <a:gd name="T33" fmla="*/ 46 h 75"/>
                <a:gd name="T34" fmla="*/ 421 w 421"/>
                <a:gd name="T35" fmla="*/ 42 h 75"/>
                <a:gd name="T36" fmla="*/ 421 w 421"/>
                <a:gd name="T37" fmla="*/ 0 h 75"/>
                <a:gd name="T38" fmla="*/ 410 w 421"/>
                <a:gd name="T39" fmla="*/ 4 h 75"/>
                <a:gd name="T40" fmla="*/ 399 w 421"/>
                <a:gd name="T41" fmla="*/ 8 h 75"/>
                <a:gd name="T42" fmla="*/ 386 w 421"/>
                <a:gd name="T43" fmla="*/ 12 h 75"/>
                <a:gd name="T44" fmla="*/ 373 w 421"/>
                <a:gd name="T45" fmla="*/ 14 h 75"/>
                <a:gd name="T46" fmla="*/ 344 w 421"/>
                <a:gd name="T47" fmla="*/ 19 h 75"/>
                <a:gd name="T48" fmla="*/ 314 w 421"/>
                <a:gd name="T49" fmla="*/ 24 h 75"/>
                <a:gd name="T50" fmla="*/ 284 w 421"/>
                <a:gd name="T51" fmla="*/ 27 h 75"/>
                <a:gd name="T52" fmla="*/ 256 w 421"/>
                <a:gd name="T53" fmla="*/ 28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8 h 75"/>
                <a:gd name="T74" fmla="*/ 10 w 421"/>
                <a:gd name="T75" fmla="*/ 4 h 75"/>
                <a:gd name="T76" fmla="*/ 0 w 421"/>
                <a:gd name="T77" fmla="*/ 0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6"/>
                  </a:lnTo>
                  <a:lnTo>
                    <a:pt x="22" y="52"/>
                  </a:lnTo>
                  <a:lnTo>
                    <a:pt x="43" y="57"/>
                  </a:lnTo>
                  <a:lnTo>
                    <a:pt x="67" y="62"/>
                  </a:lnTo>
                  <a:lnTo>
                    <a:pt x="97" y="68"/>
                  </a:lnTo>
                  <a:lnTo>
                    <a:pt x="130" y="71"/>
                  </a:lnTo>
                  <a:lnTo>
                    <a:pt x="169" y="74"/>
                  </a:lnTo>
                  <a:lnTo>
                    <a:pt x="211" y="75"/>
                  </a:lnTo>
                  <a:lnTo>
                    <a:pt x="253" y="74"/>
                  </a:lnTo>
                  <a:lnTo>
                    <a:pt x="290" y="71"/>
                  </a:lnTo>
                  <a:lnTo>
                    <a:pt x="325" y="68"/>
                  </a:lnTo>
                  <a:lnTo>
                    <a:pt x="355" y="62"/>
                  </a:lnTo>
                  <a:lnTo>
                    <a:pt x="379" y="57"/>
                  </a:lnTo>
                  <a:lnTo>
                    <a:pt x="399" y="52"/>
                  </a:lnTo>
                  <a:lnTo>
                    <a:pt x="414" y="46"/>
                  </a:lnTo>
                  <a:lnTo>
                    <a:pt x="421" y="42"/>
                  </a:lnTo>
                  <a:lnTo>
                    <a:pt x="421" y="0"/>
                  </a:lnTo>
                  <a:lnTo>
                    <a:pt x="410" y="4"/>
                  </a:lnTo>
                  <a:lnTo>
                    <a:pt x="399" y="8"/>
                  </a:lnTo>
                  <a:lnTo>
                    <a:pt x="386" y="12"/>
                  </a:lnTo>
                  <a:lnTo>
                    <a:pt x="373" y="14"/>
                  </a:lnTo>
                  <a:lnTo>
                    <a:pt x="344" y="19"/>
                  </a:lnTo>
                  <a:lnTo>
                    <a:pt x="314" y="24"/>
                  </a:lnTo>
                  <a:lnTo>
                    <a:pt x="284" y="27"/>
                  </a:lnTo>
                  <a:lnTo>
                    <a:pt x="256" y="28"/>
                  </a:lnTo>
                  <a:lnTo>
                    <a:pt x="231" y="29"/>
                  </a:lnTo>
                  <a:lnTo>
                    <a:pt x="211" y="30"/>
                  </a:lnTo>
                  <a:lnTo>
                    <a:pt x="191" y="29"/>
                  </a:lnTo>
                  <a:lnTo>
                    <a:pt x="166" y="28"/>
                  </a:lnTo>
                  <a:lnTo>
                    <a:pt x="138" y="27"/>
                  </a:lnTo>
                  <a:lnTo>
                    <a:pt x="108" y="24"/>
                  </a:lnTo>
                  <a:lnTo>
                    <a:pt x="78" y="19"/>
                  </a:lnTo>
                  <a:lnTo>
                    <a:pt x="49" y="15"/>
                  </a:lnTo>
                  <a:lnTo>
                    <a:pt x="35" y="12"/>
                  </a:lnTo>
                  <a:lnTo>
                    <a:pt x="22" y="8"/>
                  </a:lnTo>
                  <a:lnTo>
                    <a:pt x="1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02">
              <a:extLst>
                <a:ext uri="{FF2B5EF4-FFF2-40B4-BE49-F238E27FC236}">
                  <a16:creationId xmlns:a16="http://schemas.microsoft.com/office/drawing/2014/main" id="{FB53FF3C-7C81-42D7-820B-328F83511B89}"/>
                </a:ext>
              </a:extLst>
            </p:cNvPr>
            <p:cNvSpPr>
              <a:spLocks/>
            </p:cNvSpPr>
            <p:nvPr/>
          </p:nvSpPr>
          <p:spPr bwMode="auto">
            <a:xfrm>
              <a:off x="3756025" y="1574800"/>
              <a:ext cx="133350" cy="23813"/>
            </a:xfrm>
            <a:custGeom>
              <a:avLst/>
              <a:gdLst>
                <a:gd name="T0" fmla="*/ 0 w 421"/>
                <a:gd name="T1" fmla="*/ 0 h 75"/>
                <a:gd name="T2" fmla="*/ 0 w 421"/>
                <a:gd name="T3" fmla="*/ 42 h 75"/>
                <a:gd name="T4" fmla="*/ 8 w 421"/>
                <a:gd name="T5" fmla="*/ 48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8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1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8"/>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8"/>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03">
              <a:extLst>
                <a:ext uri="{FF2B5EF4-FFF2-40B4-BE49-F238E27FC236}">
                  <a16:creationId xmlns:a16="http://schemas.microsoft.com/office/drawing/2014/main" id="{B2AFC166-3690-491C-BE8E-D33917F47E78}"/>
                </a:ext>
              </a:extLst>
            </p:cNvPr>
            <p:cNvSpPr>
              <a:spLocks/>
            </p:cNvSpPr>
            <p:nvPr/>
          </p:nvSpPr>
          <p:spPr bwMode="auto">
            <a:xfrm>
              <a:off x="3756025" y="1550988"/>
              <a:ext cx="133350" cy="23813"/>
            </a:xfrm>
            <a:custGeom>
              <a:avLst/>
              <a:gdLst>
                <a:gd name="T0" fmla="*/ 0 w 421"/>
                <a:gd name="T1" fmla="*/ 0 h 75"/>
                <a:gd name="T2" fmla="*/ 0 w 421"/>
                <a:gd name="T3" fmla="*/ 42 h 75"/>
                <a:gd name="T4" fmla="*/ 8 w 421"/>
                <a:gd name="T5" fmla="*/ 47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7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7"/>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7"/>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04">
              <a:extLst>
                <a:ext uri="{FF2B5EF4-FFF2-40B4-BE49-F238E27FC236}">
                  <a16:creationId xmlns:a16="http://schemas.microsoft.com/office/drawing/2014/main" id="{9740A41F-89FD-44D8-9D1F-332E7D538EDA}"/>
                </a:ext>
              </a:extLst>
            </p:cNvPr>
            <p:cNvSpPr>
              <a:spLocks/>
            </p:cNvSpPr>
            <p:nvPr/>
          </p:nvSpPr>
          <p:spPr bwMode="auto">
            <a:xfrm>
              <a:off x="3756025" y="1527175"/>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8 h 75"/>
                <a:gd name="T10" fmla="*/ 67 w 421"/>
                <a:gd name="T11" fmla="*/ 63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3 h 75"/>
                <a:gd name="T28" fmla="*/ 379 w 421"/>
                <a:gd name="T29" fmla="*/ 58 h 75"/>
                <a:gd name="T30" fmla="*/ 399 w 421"/>
                <a:gd name="T31" fmla="*/ 52 h 75"/>
                <a:gd name="T32" fmla="*/ 414 w 421"/>
                <a:gd name="T33" fmla="*/ 47 h 75"/>
                <a:gd name="T34" fmla="*/ 421 w 421"/>
                <a:gd name="T35" fmla="*/ 42 h 75"/>
                <a:gd name="T36" fmla="*/ 421 w 421"/>
                <a:gd name="T37" fmla="*/ 0 h 75"/>
                <a:gd name="T38" fmla="*/ 410 w 421"/>
                <a:gd name="T39" fmla="*/ 4 h 75"/>
                <a:gd name="T40" fmla="*/ 399 w 421"/>
                <a:gd name="T41" fmla="*/ 9 h 75"/>
                <a:gd name="T42" fmla="*/ 386 w 421"/>
                <a:gd name="T43" fmla="*/ 12 h 75"/>
                <a:gd name="T44" fmla="*/ 373 w 421"/>
                <a:gd name="T45" fmla="*/ 15 h 75"/>
                <a:gd name="T46" fmla="*/ 344 w 421"/>
                <a:gd name="T47" fmla="*/ 19 h 75"/>
                <a:gd name="T48" fmla="*/ 314 w 421"/>
                <a:gd name="T49" fmla="*/ 24 h 75"/>
                <a:gd name="T50" fmla="*/ 284 w 421"/>
                <a:gd name="T51" fmla="*/ 27 h 75"/>
                <a:gd name="T52" fmla="*/ 256 w 421"/>
                <a:gd name="T53" fmla="*/ 29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9 h 75"/>
                <a:gd name="T74" fmla="*/ 10 w 421"/>
                <a:gd name="T75" fmla="*/ 4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6"/>
                  </a:lnTo>
                  <a:lnTo>
                    <a:pt x="22" y="52"/>
                  </a:lnTo>
                  <a:lnTo>
                    <a:pt x="43" y="58"/>
                  </a:lnTo>
                  <a:lnTo>
                    <a:pt x="67" y="63"/>
                  </a:lnTo>
                  <a:lnTo>
                    <a:pt x="97" y="68"/>
                  </a:lnTo>
                  <a:lnTo>
                    <a:pt x="130" y="72"/>
                  </a:lnTo>
                  <a:lnTo>
                    <a:pt x="169" y="74"/>
                  </a:lnTo>
                  <a:lnTo>
                    <a:pt x="211" y="75"/>
                  </a:lnTo>
                  <a:lnTo>
                    <a:pt x="253" y="74"/>
                  </a:lnTo>
                  <a:lnTo>
                    <a:pt x="290" y="72"/>
                  </a:lnTo>
                  <a:lnTo>
                    <a:pt x="325" y="68"/>
                  </a:lnTo>
                  <a:lnTo>
                    <a:pt x="355" y="63"/>
                  </a:lnTo>
                  <a:lnTo>
                    <a:pt x="379" y="58"/>
                  </a:lnTo>
                  <a:lnTo>
                    <a:pt x="399" y="52"/>
                  </a:lnTo>
                  <a:lnTo>
                    <a:pt x="414" y="47"/>
                  </a:lnTo>
                  <a:lnTo>
                    <a:pt x="421" y="42"/>
                  </a:lnTo>
                  <a:lnTo>
                    <a:pt x="421" y="0"/>
                  </a:lnTo>
                  <a:lnTo>
                    <a:pt x="410" y="4"/>
                  </a:lnTo>
                  <a:lnTo>
                    <a:pt x="399" y="9"/>
                  </a:lnTo>
                  <a:lnTo>
                    <a:pt x="386" y="12"/>
                  </a:lnTo>
                  <a:lnTo>
                    <a:pt x="373" y="15"/>
                  </a:lnTo>
                  <a:lnTo>
                    <a:pt x="344" y="19"/>
                  </a:lnTo>
                  <a:lnTo>
                    <a:pt x="314" y="24"/>
                  </a:lnTo>
                  <a:lnTo>
                    <a:pt x="284" y="27"/>
                  </a:lnTo>
                  <a:lnTo>
                    <a:pt x="256" y="29"/>
                  </a:lnTo>
                  <a:lnTo>
                    <a:pt x="231" y="29"/>
                  </a:lnTo>
                  <a:lnTo>
                    <a:pt x="211" y="30"/>
                  </a:lnTo>
                  <a:lnTo>
                    <a:pt x="191" y="29"/>
                  </a:lnTo>
                  <a:lnTo>
                    <a:pt x="166" y="28"/>
                  </a:lnTo>
                  <a:lnTo>
                    <a:pt x="138" y="27"/>
                  </a:lnTo>
                  <a:lnTo>
                    <a:pt x="108" y="24"/>
                  </a:lnTo>
                  <a:lnTo>
                    <a:pt x="78" y="19"/>
                  </a:lnTo>
                  <a:lnTo>
                    <a:pt x="49" y="15"/>
                  </a:lnTo>
                  <a:lnTo>
                    <a:pt x="35" y="12"/>
                  </a:lnTo>
                  <a:lnTo>
                    <a:pt x="22" y="9"/>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3</a:t>
            </a:fld>
            <a:endParaRPr lang="en-US" dirty="0"/>
          </a:p>
        </p:txBody>
      </p:sp>
      <p:pic>
        <p:nvPicPr>
          <p:cNvPr id="73" name="table">
            <a:extLst>
              <a:ext uri="{FF2B5EF4-FFF2-40B4-BE49-F238E27FC236}">
                <a16:creationId xmlns:a16="http://schemas.microsoft.com/office/drawing/2014/main" id="{0FF37436-DE7B-4196-BDD0-3C08E0FDA077}"/>
              </a:ext>
            </a:extLst>
          </p:cNvPr>
          <p:cNvPicPr>
            <a:picLocks noChangeAspect="1"/>
          </p:cNvPicPr>
          <p:nvPr/>
        </p:nvPicPr>
        <p:blipFill>
          <a:blip r:embed="rId3"/>
          <a:stretch>
            <a:fillRect/>
          </a:stretch>
        </p:blipFill>
        <p:spPr>
          <a:xfrm>
            <a:off x="846663" y="2341271"/>
            <a:ext cx="10802939" cy="2296160"/>
          </a:xfrm>
          <a:prstGeom prst="rect">
            <a:avLst/>
          </a:prstGeom>
        </p:spPr>
      </p:pic>
      <p:sp>
        <p:nvSpPr>
          <p:cNvPr id="74" name="TextBox 73">
            <a:extLst>
              <a:ext uri="{FF2B5EF4-FFF2-40B4-BE49-F238E27FC236}">
                <a16:creationId xmlns:a16="http://schemas.microsoft.com/office/drawing/2014/main" id="{973B07E8-23B6-4F4F-9CAA-23904DD0E1EB}"/>
              </a:ext>
            </a:extLst>
          </p:cNvPr>
          <p:cNvSpPr txBox="1"/>
          <p:nvPr/>
        </p:nvSpPr>
        <p:spPr>
          <a:xfrm>
            <a:off x="694530" y="1363518"/>
            <a:ext cx="6104466" cy="584775"/>
          </a:xfrm>
          <a:prstGeom prst="rect">
            <a:avLst/>
          </a:prstGeom>
          <a:noFill/>
        </p:spPr>
        <p:txBody>
          <a:bodyPr wrap="square">
            <a:spAutoFit/>
          </a:bodyPr>
          <a:lstStyle/>
          <a:p>
            <a:r>
              <a:rPr lang="en-US" sz="3200" b="1" dirty="0">
                <a:latin typeface="Calibri" panose="020F0502020204030204" pitchFamily="34" charset="0"/>
                <a:cs typeface="Calibri" panose="020F0502020204030204" pitchFamily="34" charset="0"/>
              </a:rPr>
              <a:t>Where the Parties Agree/Disagree</a:t>
            </a:r>
            <a:endParaRPr lang="en-US" sz="3200" dirty="0"/>
          </a:p>
        </p:txBody>
      </p:sp>
      <p:sp>
        <p:nvSpPr>
          <p:cNvPr id="75" name="TextBox 74">
            <a:extLst>
              <a:ext uri="{FF2B5EF4-FFF2-40B4-BE49-F238E27FC236}">
                <a16:creationId xmlns:a16="http://schemas.microsoft.com/office/drawing/2014/main" id="{9501EA5F-8C3F-486E-8896-B3F6E29DB52C}"/>
              </a:ext>
            </a:extLst>
          </p:cNvPr>
          <p:cNvSpPr txBox="1"/>
          <p:nvPr/>
        </p:nvSpPr>
        <p:spPr>
          <a:xfrm>
            <a:off x="3080218" y="6246885"/>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pic>
        <p:nvPicPr>
          <p:cNvPr id="76" name="Picture 75">
            <a:extLst>
              <a:ext uri="{FF2B5EF4-FFF2-40B4-BE49-F238E27FC236}">
                <a16:creationId xmlns:a16="http://schemas.microsoft.com/office/drawing/2014/main" id="{235411B7-0AA6-4CA0-BC17-5354482E9619}"/>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1D03A570-06AA-45F2-A99B-C1706696E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 y="1"/>
            <a:ext cx="1012451" cy="253597"/>
          </a:xfrm>
          <a:prstGeom prst="rect">
            <a:avLst/>
          </a:prstGeom>
        </p:spPr>
      </p:pic>
    </p:spTree>
    <p:extLst>
      <p:ext uri="{BB962C8B-B14F-4D97-AF65-F5344CB8AC3E}">
        <p14:creationId xmlns:p14="http://schemas.microsoft.com/office/powerpoint/2010/main" val="3914233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929348"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1B7693FF-B489-473D-9B08-F92185603420}"/>
              </a:ext>
            </a:extLst>
          </p:cNvPr>
          <p:cNvSpPr txBox="1"/>
          <p:nvPr/>
        </p:nvSpPr>
        <p:spPr>
          <a:xfrm>
            <a:off x="3542309" y="567861"/>
            <a:ext cx="5720343" cy="400110"/>
          </a:xfrm>
          <a:prstGeom prst="rect">
            <a:avLst/>
          </a:prstGeom>
          <a:noFill/>
        </p:spPr>
        <p:txBody>
          <a:bodyPr wrap="square" rtlCol="0">
            <a:spAutoFit/>
          </a:bodyPr>
          <a:lstStyle/>
          <a:p>
            <a:r>
              <a:rPr lang="en-US" b="1" u="sng" dirty="0">
                <a:solidFill>
                  <a:schemeClr val="accent1"/>
                </a:solidFill>
                <a:latin typeface="+mj-lt"/>
              </a:rPr>
              <a:t>Sep 2019</a:t>
            </a:r>
            <a:r>
              <a:rPr lang="en-US" b="1" u="sng" dirty="0">
                <a:latin typeface="+mj-lt"/>
              </a:rPr>
              <a:t> Critical Path </a:t>
            </a:r>
            <a:r>
              <a:rPr lang="en-US" sz="2000" b="1" u="sng" dirty="0">
                <a:solidFill>
                  <a:schemeClr val="accent1"/>
                </a:solidFill>
                <a:latin typeface="+mj-lt"/>
              </a:rPr>
              <a:t>After Impact</a:t>
            </a:r>
          </a:p>
        </p:txBody>
      </p:sp>
      <p:sp>
        <p:nvSpPr>
          <p:cNvPr id="11" name="TextBox 10">
            <a:extLst>
              <a:ext uri="{FF2B5EF4-FFF2-40B4-BE49-F238E27FC236}">
                <a16:creationId xmlns:a16="http://schemas.microsoft.com/office/drawing/2014/main" id="{394671F9-A666-45C8-8740-598F50F6602D}"/>
              </a:ext>
            </a:extLst>
          </p:cNvPr>
          <p:cNvSpPr txBox="1"/>
          <p:nvPr/>
        </p:nvSpPr>
        <p:spPr>
          <a:xfrm>
            <a:off x="3542309" y="907759"/>
            <a:ext cx="6096000" cy="369332"/>
          </a:xfrm>
          <a:prstGeom prst="rect">
            <a:avLst/>
          </a:prstGeom>
          <a:noFill/>
        </p:spPr>
        <p:txBody>
          <a:bodyPr wrap="square">
            <a:spAutoFit/>
          </a:bodyPr>
          <a:lstStyle/>
          <a:p>
            <a:r>
              <a:rPr lang="en-US" sz="1800" b="1" u="sng" dirty="0">
                <a:latin typeface="+mj-lt"/>
              </a:rPr>
              <a:t>Updated Project Schedule  </a:t>
            </a:r>
            <a:r>
              <a:rPr lang="en-US" sz="1800" b="1" u="sng" dirty="0">
                <a:solidFill>
                  <a:schemeClr val="accent1"/>
                </a:solidFill>
                <a:latin typeface="+mj-lt"/>
              </a:rPr>
              <a:t>Sep-2019 </a:t>
            </a:r>
            <a:endParaRPr lang="en-US" dirty="0">
              <a:solidFill>
                <a:schemeClr val="accent1"/>
              </a:solidFill>
            </a:endParaRPr>
          </a:p>
        </p:txBody>
      </p:sp>
      <p:cxnSp>
        <p:nvCxnSpPr>
          <p:cNvPr id="14" name="Straight Connector 13">
            <a:extLst>
              <a:ext uri="{FF2B5EF4-FFF2-40B4-BE49-F238E27FC236}">
                <a16:creationId xmlns:a16="http://schemas.microsoft.com/office/drawing/2014/main" id="{F48D1CD9-F210-41B3-8F61-E9F25C444207}"/>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414D82-3F58-46C8-9454-B6758411C584}"/>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F69313D-9A22-43E5-B093-D124B2B41895}"/>
              </a:ext>
            </a:extLst>
          </p:cNvPr>
          <p:cNvSpPr/>
          <p:nvPr/>
        </p:nvSpPr>
        <p:spPr>
          <a:xfrm>
            <a:off x="9879106" y="1871133"/>
            <a:ext cx="2312893" cy="355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-363 CD delay</a:t>
            </a:r>
          </a:p>
        </p:txBody>
      </p:sp>
      <p:pic>
        <p:nvPicPr>
          <p:cNvPr id="4" name="Picture 3">
            <a:extLst>
              <a:ext uri="{FF2B5EF4-FFF2-40B4-BE49-F238E27FC236}">
                <a16:creationId xmlns:a16="http://schemas.microsoft.com/office/drawing/2014/main" id="{1AAEDAB6-56A7-4F32-BC1C-04F65B2E65DA}"/>
              </a:ext>
            </a:extLst>
          </p:cNvPr>
          <p:cNvPicPr>
            <a:picLocks noChangeAspect="1"/>
          </p:cNvPicPr>
          <p:nvPr/>
        </p:nvPicPr>
        <p:blipFill>
          <a:blip r:embed="rId3"/>
          <a:stretch>
            <a:fillRect/>
          </a:stretch>
        </p:blipFill>
        <p:spPr>
          <a:xfrm>
            <a:off x="1795668" y="1247657"/>
            <a:ext cx="7842641" cy="5505902"/>
          </a:xfrm>
          <a:prstGeom prst="rect">
            <a:avLst/>
          </a:prstGeom>
        </p:spPr>
      </p:pic>
      <p:pic>
        <p:nvPicPr>
          <p:cNvPr id="13" name="Picture 12">
            <a:extLst>
              <a:ext uri="{FF2B5EF4-FFF2-40B4-BE49-F238E27FC236}">
                <a16:creationId xmlns:a16="http://schemas.microsoft.com/office/drawing/2014/main" id="{0D5B7E4A-6F0A-4C2D-889D-7C931B7F0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3379758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929348" y="221149"/>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7C3B05CA-61B3-416B-91BD-570ECD77351D}"/>
              </a:ext>
            </a:extLst>
          </p:cNvPr>
          <p:cNvSpPr txBox="1"/>
          <p:nvPr/>
        </p:nvSpPr>
        <p:spPr>
          <a:xfrm>
            <a:off x="3542309" y="567861"/>
            <a:ext cx="5720343" cy="400110"/>
          </a:xfrm>
          <a:prstGeom prst="rect">
            <a:avLst/>
          </a:prstGeom>
          <a:noFill/>
        </p:spPr>
        <p:txBody>
          <a:bodyPr wrap="square" rtlCol="0">
            <a:spAutoFit/>
          </a:bodyPr>
          <a:lstStyle/>
          <a:p>
            <a:r>
              <a:rPr lang="en-US" b="1" u="sng" dirty="0">
                <a:solidFill>
                  <a:schemeClr val="accent1"/>
                </a:solidFill>
                <a:latin typeface="+mj-lt"/>
              </a:rPr>
              <a:t>Sep 2019</a:t>
            </a:r>
            <a:r>
              <a:rPr lang="en-US" b="1" u="sng" dirty="0">
                <a:latin typeface="+mj-lt"/>
              </a:rPr>
              <a:t> Critical Path </a:t>
            </a:r>
            <a:r>
              <a:rPr lang="en-US" sz="2000" b="1" u="sng" dirty="0">
                <a:solidFill>
                  <a:schemeClr val="accent1"/>
                </a:solidFill>
                <a:latin typeface="+mj-lt"/>
              </a:rPr>
              <a:t>After Impact</a:t>
            </a:r>
          </a:p>
        </p:txBody>
      </p:sp>
      <p:sp>
        <p:nvSpPr>
          <p:cNvPr id="9" name="TextBox 8">
            <a:extLst>
              <a:ext uri="{FF2B5EF4-FFF2-40B4-BE49-F238E27FC236}">
                <a16:creationId xmlns:a16="http://schemas.microsoft.com/office/drawing/2014/main" id="{49438F45-4FEA-4248-9E7E-87267581DC06}"/>
              </a:ext>
            </a:extLst>
          </p:cNvPr>
          <p:cNvSpPr txBox="1"/>
          <p:nvPr/>
        </p:nvSpPr>
        <p:spPr>
          <a:xfrm>
            <a:off x="3542309" y="907759"/>
            <a:ext cx="6096000" cy="369332"/>
          </a:xfrm>
          <a:prstGeom prst="rect">
            <a:avLst/>
          </a:prstGeom>
          <a:noFill/>
        </p:spPr>
        <p:txBody>
          <a:bodyPr wrap="square">
            <a:spAutoFit/>
          </a:bodyPr>
          <a:lstStyle/>
          <a:p>
            <a:r>
              <a:rPr lang="en-US" sz="1800" b="1" u="sng" dirty="0">
                <a:latin typeface="+mj-lt"/>
              </a:rPr>
              <a:t>Updated Project Schedule  </a:t>
            </a:r>
            <a:r>
              <a:rPr lang="en-US" sz="1800" b="1" u="sng" dirty="0">
                <a:solidFill>
                  <a:schemeClr val="accent1"/>
                </a:solidFill>
                <a:latin typeface="+mj-lt"/>
              </a:rPr>
              <a:t>Sep-2019 </a:t>
            </a:r>
            <a:endParaRPr lang="en-US" dirty="0">
              <a:solidFill>
                <a:schemeClr val="accent1"/>
              </a:solidFill>
            </a:endParaRPr>
          </a:p>
        </p:txBody>
      </p:sp>
      <p:cxnSp>
        <p:nvCxnSpPr>
          <p:cNvPr id="11" name="Straight Connector 10">
            <a:extLst>
              <a:ext uri="{FF2B5EF4-FFF2-40B4-BE49-F238E27FC236}">
                <a16:creationId xmlns:a16="http://schemas.microsoft.com/office/drawing/2014/main" id="{83496151-113B-4293-927F-AEA5BCE64105}"/>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A7F0479-F9E0-4977-AF76-2F272EFD4D58}"/>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BEC0082-2F03-42E9-8114-3B26B121E9B1}"/>
              </a:ext>
            </a:extLst>
          </p:cNvPr>
          <p:cNvSpPr/>
          <p:nvPr/>
        </p:nvSpPr>
        <p:spPr>
          <a:xfrm>
            <a:off x="9879106" y="1871133"/>
            <a:ext cx="2312893" cy="355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-363 CD delay</a:t>
            </a:r>
          </a:p>
        </p:txBody>
      </p:sp>
      <p:pic>
        <p:nvPicPr>
          <p:cNvPr id="4" name="Picture 3">
            <a:extLst>
              <a:ext uri="{FF2B5EF4-FFF2-40B4-BE49-F238E27FC236}">
                <a16:creationId xmlns:a16="http://schemas.microsoft.com/office/drawing/2014/main" id="{5ADF7C20-233E-42C4-84F8-CECD0558205E}"/>
              </a:ext>
            </a:extLst>
          </p:cNvPr>
          <p:cNvPicPr>
            <a:picLocks noChangeAspect="1"/>
          </p:cNvPicPr>
          <p:nvPr/>
        </p:nvPicPr>
        <p:blipFill>
          <a:blip r:embed="rId3"/>
          <a:stretch>
            <a:fillRect/>
          </a:stretch>
        </p:blipFill>
        <p:spPr>
          <a:xfrm>
            <a:off x="1762574" y="1352830"/>
            <a:ext cx="7770962" cy="5505169"/>
          </a:xfrm>
          <a:prstGeom prst="rect">
            <a:avLst/>
          </a:prstGeom>
        </p:spPr>
      </p:pic>
      <p:pic>
        <p:nvPicPr>
          <p:cNvPr id="10" name="Picture 9">
            <a:extLst>
              <a:ext uri="{FF2B5EF4-FFF2-40B4-BE49-F238E27FC236}">
                <a16:creationId xmlns:a16="http://schemas.microsoft.com/office/drawing/2014/main" id="{A4D1A748-F347-491D-B7A2-09AE02393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234995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853384" y="267565"/>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B19B8AB2-AB78-44BE-9F00-E2E033327017}"/>
              </a:ext>
            </a:extLst>
          </p:cNvPr>
          <p:cNvSpPr txBox="1"/>
          <p:nvPr/>
        </p:nvSpPr>
        <p:spPr>
          <a:xfrm>
            <a:off x="3542309" y="567861"/>
            <a:ext cx="5720343" cy="400110"/>
          </a:xfrm>
          <a:prstGeom prst="rect">
            <a:avLst/>
          </a:prstGeom>
          <a:noFill/>
        </p:spPr>
        <p:txBody>
          <a:bodyPr wrap="square" rtlCol="0">
            <a:spAutoFit/>
          </a:bodyPr>
          <a:lstStyle/>
          <a:p>
            <a:r>
              <a:rPr lang="en-US" b="1" u="sng" dirty="0">
                <a:solidFill>
                  <a:schemeClr val="accent1"/>
                </a:solidFill>
                <a:latin typeface="+mj-lt"/>
              </a:rPr>
              <a:t>Sep 2019</a:t>
            </a:r>
            <a:r>
              <a:rPr lang="en-US" b="1" u="sng" dirty="0">
                <a:latin typeface="+mj-lt"/>
              </a:rPr>
              <a:t> Critical Path </a:t>
            </a:r>
            <a:r>
              <a:rPr lang="en-US" sz="2000" b="1" u="sng" dirty="0">
                <a:solidFill>
                  <a:schemeClr val="accent1"/>
                </a:solidFill>
                <a:latin typeface="+mj-lt"/>
              </a:rPr>
              <a:t>After Impact</a:t>
            </a:r>
          </a:p>
        </p:txBody>
      </p:sp>
      <p:sp>
        <p:nvSpPr>
          <p:cNvPr id="9" name="TextBox 8">
            <a:extLst>
              <a:ext uri="{FF2B5EF4-FFF2-40B4-BE49-F238E27FC236}">
                <a16:creationId xmlns:a16="http://schemas.microsoft.com/office/drawing/2014/main" id="{FF568FDC-4E91-4144-A9DB-D4E85C356BA3}"/>
              </a:ext>
            </a:extLst>
          </p:cNvPr>
          <p:cNvSpPr txBox="1"/>
          <p:nvPr/>
        </p:nvSpPr>
        <p:spPr>
          <a:xfrm>
            <a:off x="3542309" y="907759"/>
            <a:ext cx="6096000" cy="369332"/>
          </a:xfrm>
          <a:prstGeom prst="rect">
            <a:avLst/>
          </a:prstGeom>
          <a:noFill/>
        </p:spPr>
        <p:txBody>
          <a:bodyPr wrap="square">
            <a:spAutoFit/>
          </a:bodyPr>
          <a:lstStyle/>
          <a:p>
            <a:r>
              <a:rPr lang="en-US" sz="1800" b="1" u="sng" dirty="0">
                <a:latin typeface="+mj-lt"/>
              </a:rPr>
              <a:t>Updated Project Schedule  </a:t>
            </a:r>
            <a:r>
              <a:rPr lang="en-US" sz="1800" b="1" u="sng" dirty="0">
                <a:solidFill>
                  <a:schemeClr val="accent1"/>
                </a:solidFill>
                <a:latin typeface="+mj-lt"/>
              </a:rPr>
              <a:t>Sep-2019 </a:t>
            </a:r>
            <a:endParaRPr lang="en-US" dirty="0">
              <a:solidFill>
                <a:schemeClr val="accent1"/>
              </a:solidFill>
            </a:endParaRPr>
          </a:p>
        </p:txBody>
      </p:sp>
      <p:cxnSp>
        <p:nvCxnSpPr>
          <p:cNvPr id="11" name="Straight Connector 10">
            <a:extLst>
              <a:ext uri="{FF2B5EF4-FFF2-40B4-BE49-F238E27FC236}">
                <a16:creationId xmlns:a16="http://schemas.microsoft.com/office/drawing/2014/main" id="{5E4B5C7B-01CC-47E0-8D40-4C6312104E69}"/>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7914AB-EE43-4B82-90A9-49B526733973}"/>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0CC532D-93F3-44AA-9AED-7F88DAEAD24E}"/>
              </a:ext>
            </a:extLst>
          </p:cNvPr>
          <p:cNvSpPr/>
          <p:nvPr/>
        </p:nvSpPr>
        <p:spPr>
          <a:xfrm>
            <a:off x="9879106" y="1871133"/>
            <a:ext cx="2312893" cy="355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-363 CD delay</a:t>
            </a:r>
          </a:p>
        </p:txBody>
      </p:sp>
      <p:pic>
        <p:nvPicPr>
          <p:cNvPr id="3" name="Picture 2">
            <a:extLst>
              <a:ext uri="{FF2B5EF4-FFF2-40B4-BE49-F238E27FC236}">
                <a16:creationId xmlns:a16="http://schemas.microsoft.com/office/drawing/2014/main" id="{5E5B1E49-E709-42CA-AD6A-7F3266D5EAAB}"/>
              </a:ext>
            </a:extLst>
          </p:cNvPr>
          <p:cNvPicPr>
            <a:picLocks noChangeAspect="1"/>
          </p:cNvPicPr>
          <p:nvPr/>
        </p:nvPicPr>
        <p:blipFill>
          <a:blip r:embed="rId3"/>
          <a:stretch>
            <a:fillRect/>
          </a:stretch>
        </p:blipFill>
        <p:spPr>
          <a:xfrm>
            <a:off x="1739153" y="1316553"/>
            <a:ext cx="7645944" cy="5357402"/>
          </a:xfrm>
          <a:prstGeom prst="rect">
            <a:avLst/>
          </a:prstGeom>
        </p:spPr>
      </p:pic>
      <p:pic>
        <p:nvPicPr>
          <p:cNvPr id="10" name="Picture 9">
            <a:extLst>
              <a:ext uri="{FF2B5EF4-FFF2-40B4-BE49-F238E27FC236}">
                <a16:creationId xmlns:a16="http://schemas.microsoft.com/office/drawing/2014/main" id="{26687EF7-2FEA-4393-BC37-82CE42ED8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816541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3098918"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292814" y="2967335"/>
            <a:ext cx="7095785" cy="830997"/>
          </a:xfrm>
          <a:prstGeom prst="rect">
            <a:avLst/>
          </a:prstGeom>
          <a:noFill/>
        </p:spPr>
        <p:txBody>
          <a:bodyPr wrap="square" rtlCol="0">
            <a:spAutoFit/>
          </a:bodyPr>
          <a:lstStyle/>
          <a:p>
            <a:r>
              <a:rPr lang="en-US" sz="2400" b="1" u="sng" dirty="0">
                <a:latin typeface="+mj-lt"/>
              </a:rPr>
              <a:t>Critical Paths </a:t>
            </a:r>
            <a:r>
              <a:rPr lang="en-US" sz="2400" b="1" u="sng" dirty="0">
                <a:solidFill>
                  <a:schemeClr val="accent1"/>
                </a:solidFill>
                <a:latin typeface="+mj-lt"/>
              </a:rPr>
              <a:t>Before &amp; After Impact</a:t>
            </a:r>
          </a:p>
          <a:p>
            <a:r>
              <a:rPr lang="en-US" sz="2400" b="1" u="sng" dirty="0">
                <a:solidFill>
                  <a:schemeClr val="accent1"/>
                </a:solidFill>
                <a:latin typeface="+mj-lt"/>
              </a:rPr>
              <a:t>JUNE 2020 Vs. JUNE 2020 impacted update </a:t>
            </a:r>
          </a:p>
        </p:txBody>
      </p:sp>
      <p:cxnSp>
        <p:nvCxnSpPr>
          <p:cNvPr id="6" name="Straight Connector 5">
            <a:extLst>
              <a:ext uri="{FF2B5EF4-FFF2-40B4-BE49-F238E27FC236}">
                <a16:creationId xmlns:a16="http://schemas.microsoft.com/office/drawing/2014/main" id="{EE431D1F-BE74-431A-857A-5083ADD48F7F}"/>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3B57D2-91BF-4DB8-AA61-75C0100B6164}"/>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78756CF-5A30-4F7F-ACAA-81B999E6E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484836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883870" y="241857"/>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JUNE 2020</a:t>
            </a:r>
            <a:r>
              <a:rPr lang="en-US" b="1" u="sng" dirty="0">
                <a:latin typeface="+mj-lt"/>
              </a:rPr>
              <a:t> Critical Path </a:t>
            </a:r>
            <a:r>
              <a:rPr lang="en-US" sz="2000" b="1" u="sng" dirty="0">
                <a:solidFill>
                  <a:schemeClr val="accent1"/>
                </a:solidFill>
                <a:latin typeface="+mj-lt"/>
              </a:rPr>
              <a:t>Before Impact</a:t>
            </a:r>
          </a:p>
        </p:txBody>
      </p:sp>
      <p:cxnSp>
        <p:nvCxnSpPr>
          <p:cNvPr id="9" name="Straight Connector 8">
            <a:extLst>
              <a:ext uri="{FF2B5EF4-FFF2-40B4-BE49-F238E27FC236}">
                <a16:creationId xmlns:a16="http://schemas.microsoft.com/office/drawing/2014/main" id="{90A118BB-CAE6-4270-A87B-9F95F2CFE60E}"/>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8D5669-7052-4454-9CDD-1AC1D1051015}"/>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62017EB-D7D8-4AD6-949A-791B7D62CBA9}"/>
              </a:ext>
            </a:extLst>
          </p:cNvPr>
          <p:cNvSpPr/>
          <p:nvPr/>
        </p:nvSpPr>
        <p:spPr>
          <a:xfrm>
            <a:off x="10642600" y="1954306"/>
            <a:ext cx="1424664" cy="3490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-280  CD delay</a:t>
            </a:r>
          </a:p>
        </p:txBody>
      </p:sp>
      <p:pic>
        <p:nvPicPr>
          <p:cNvPr id="3" name="Picture 2">
            <a:extLst>
              <a:ext uri="{FF2B5EF4-FFF2-40B4-BE49-F238E27FC236}">
                <a16:creationId xmlns:a16="http://schemas.microsoft.com/office/drawing/2014/main" id="{68DAF45B-BF62-48C0-9355-4AAD9DD15F10}"/>
              </a:ext>
            </a:extLst>
          </p:cNvPr>
          <p:cNvPicPr>
            <a:picLocks noChangeAspect="1"/>
          </p:cNvPicPr>
          <p:nvPr/>
        </p:nvPicPr>
        <p:blipFill>
          <a:blip r:embed="rId3"/>
          <a:stretch>
            <a:fillRect/>
          </a:stretch>
        </p:blipFill>
        <p:spPr>
          <a:xfrm>
            <a:off x="1736387" y="917044"/>
            <a:ext cx="8064073" cy="5699099"/>
          </a:xfrm>
          <a:prstGeom prst="rect">
            <a:avLst/>
          </a:prstGeom>
        </p:spPr>
      </p:pic>
      <p:pic>
        <p:nvPicPr>
          <p:cNvPr id="11" name="Picture 10">
            <a:extLst>
              <a:ext uri="{FF2B5EF4-FFF2-40B4-BE49-F238E27FC236}">
                <a16:creationId xmlns:a16="http://schemas.microsoft.com/office/drawing/2014/main" id="{0FFA8EFE-8436-411B-8825-7D84AFB6D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65522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937815" y="241857"/>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JUNE 2020</a:t>
            </a:r>
            <a:r>
              <a:rPr lang="en-US" b="1" u="sng" dirty="0">
                <a:latin typeface="+mj-lt"/>
              </a:rPr>
              <a:t> Critical Path </a:t>
            </a:r>
            <a:r>
              <a:rPr lang="en-US" sz="2000" b="1" u="sng" dirty="0">
                <a:solidFill>
                  <a:schemeClr val="accent1"/>
                </a:solidFill>
                <a:latin typeface="+mj-lt"/>
              </a:rPr>
              <a:t>Before Impact</a:t>
            </a:r>
          </a:p>
        </p:txBody>
      </p:sp>
      <p:cxnSp>
        <p:nvCxnSpPr>
          <p:cNvPr id="7" name="Straight Connector 6">
            <a:extLst>
              <a:ext uri="{FF2B5EF4-FFF2-40B4-BE49-F238E27FC236}">
                <a16:creationId xmlns:a16="http://schemas.microsoft.com/office/drawing/2014/main" id="{AD18A071-650C-4D22-93B1-8D348A7401EC}"/>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236CEE-1CDB-47A7-AD3B-FBA0FC46C4E8}"/>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F6EA736-C61F-4342-88BD-0C30F9B46F69}"/>
              </a:ext>
            </a:extLst>
          </p:cNvPr>
          <p:cNvSpPr/>
          <p:nvPr/>
        </p:nvSpPr>
        <p:spPr>
          <a:xfrm>
            <a:off x="10642600" y="1954306"/>
            <a:ext cx="1424664" cy="3490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-280  CD delay</a:t>
            </a:r>
          </a:p>
        </p:txBody>
      </p:sp>
      <p:pic>
        <p:nvPicPr>
          <p:cNvPr id="4" name="Picture 3">
            <a:extLst>
              <a:ext uri="{FF2B5EF4-FFF2-40B4-BE49-F238E27FC236}">
                <a16:creationId xmlns:a16="http://schemas.microsoft.com/office/drawing/2014/main" id="{0CD51F4E-6CD3-44C9-AE11-400AA9A7ECF3}"/>
              </a:ext>
            </a:extLst>
          </p:cNvPr>
          <p:cNvPicPr>
            <a:picLocks noChangeAspect="1"/>
          </p:cNvPicPr>
          <p:nvPr/>
        </p:nvPicPr>
        <p:blipFill>
          <a:blip r:embed="rId3"/>
          <a:stretch>
            <a:fillRect/>
          </a:stretch>
        </p:blipFill>
        <p:spPr>
          <a:xfrm>
            <a:off x="2001909" y="852257"/>
            <a:ext cx="8188181" cy="5763886"/>
          </a:xfrm>
          <a:prstGeom prst="rect">
            <a:avLst/>
          </a:prstGeom>
        </p:spPr>
      </p:pic>
      <p:pic>
        <p:nvPicPr>
          <p:cNvPr id="11" name="Picture 10">
            <a:extLst>
              <a:ext uri="{FF2B5EF4-FFF2-40B4-BE49-F238E27FC236}">
                <a16:creationId xmlns:a16="http://schemas.microsoft.com/office/drawing/2014/main" id="{250013A1-6CFF-4B35-9B3F-B0CB39864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32248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937815" y="241857"/>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JUNE 2020</a:t>
            </a:r>
            <a:r>
              <a:rPr lang="en-US" b="1" u="sng" dirty="0">
                <a:latin typeface="+mj-lt"/>
              </a:rPr>
              <a:t> Critical Path </a:t>
            </a:r>
            <a:r>
              <a:rPr lang="en-US" sz="2000" b="1" u="sng" dirty="0">
                <a:solidFill>
                  <a:schemeClr val="accent1"/>
                </a:solidFill>
                <a:latin typeface="+mj-lt"/>
              </a:rPr>
              <a:t>Before Impact</a:t>
            </a:r>
          </a:p>
        </p:txBody>
      </p:sp>
      <p:cxnSp>
        <p:nvCxnSpPr>
          <p:cNvPr id="7" name="Straight Connector 6">
            <a:extLst>
              <a:ext uri="{FF2B5EF4-FFF2-40B4-BE49-F238E27FC236}">
                <a16:creationId xmlns:a16="http://schemas.microsoft.com/office/drawing/2014/main" id="{441C1EAD-49A3-4CF1-9210-6D0830ED6E11}"/>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E544AC8-0270-474E-884B-5373315643BE}"/>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07F13C-B0C2-4C84-A217-791901BDF078}"/>
              </a:ext>
            </a:extLst>
          </p:cNvPr>
          <p:cNvSpPr/>
          <p:nvPr/>
        </p:nvSpPr>
        <p:spPr>
          <a:xfrm>
            <a:off x="10642600" y="1954306"/>
            <a:ext cx="1424664" cy="3490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-280  CD delay</a:t>
            </a:r>
          </a:p>
        </p:txBody>
      </p:sp>
      <p:pic>
        <p:nvPicPr>
          <p:cNvPr id="4" name="Picture 3">
            <a:extLst>
              <a:ext uri="{FF2B5EF4-FFF2-40B4-BE49-F238E27FC236}">
                <a16:creationId xmlns:a16="http://schemas.microsoft.com/office/drawing/2014/main" id="{A4445BF4-841D-4089-9379-0CE245E939CD}"/>
              </a:ext>
            </a:extLst>
          </p:cNvPr>
          <p:cNvPicPr>
            <a:picLocks noChangeAspect="1"/>
          </p:cNvPicPr>
          <p:nvPr/>
        </p:nvPicPr>
        <p:blipFill>
          <a:blip r:embed="rId3"/>
          <a:stretch>
            <a:fillRect/>
          </a:stretch>
        </p:blipFill>
        <p:spPr>
          <a:xfrm>
            <a:off x="2138229" y="1031070"/>
            <a:ext cx="7915541" cy="5495235"/>
          </a:xfrm>
          <a:prstGeom prst="rect">
            <a:avLst/>
          </a:prstGeom>
        </p:spPr>
      </p:pic>
      <p:pic>
        <p:nvPicPr>
          <p:cNvPr id="11" name="Picture 10">
            <a:extLst>
              <a:ext uri="{FF2B5EF4-FFF2-40B4-BE49-F238E27FC236}">
                <a16:creationId xmlns:a16="http://schemas.microsoft.com/office/drawing/2014/main" id="{75907715-BA14-403A-9907-706BD611A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3567109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870318" y="241857"/>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JUNE 2020 </a:t>
            </a:r>
            <a:r>
              <a:rPr lang="en-US" b="1" u="sng" dirty="0">
                <a:latin typeface="+mj-lt"/>
              </a:rPr>
              <a:t>Critical Path </a:t>
            </a:r>
            <a:r>
              <a:rPr lang="en-US" sz="2000" b="1" u="sng" dirty="0">
                <a:solidFill>
                  <a:schemeClr val="accent1"/>
                </a:solidFill>
                <a:latin typeface="+mj-lt"/>
              </a:rPr>
              <a:t>AFTER Impact</a:t>
            </a:r>
          </a:p>
        </p:txBody>
      </p:sp>
      <p:cxnSp>
        <p:nvCxnSpPr>
          <p:cNvPr id="5" name="Straight Connector 4">
            <a:extLst>
              <a:ext uri="{FF2B5EF4-FFF2-40B4-BE49-F238E27FC236}">
                <a16:creationId xmlns:a16="http://schemas.microsoft.com/office/drawing/2014/main" id="{B7FAB12E-D6CE-4500-BC5B-0254534F4DF9}"/>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78BB873-DBAB-4E49-9A5B-58FEEB4C53B7}"/>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F73A54-6F57-40BF-A16E-A026B691EC5F}"/>
              </a:ext>
            </a:extLst>
          </p:cNvPr>
          <p:cNvSpPr/>
          <p:nvPr/>
        </p:nvSpPr>
        <p:spPr>
          <a:xfrm>
            <a:off x="10327980" y="1398494"/>
            <a:ext cx="1808789" cy="430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-431 CD delay</a:t>
            </a:r>
          </a:p>
        </p:txBody>
      </p:sp>
      <p:pic>
        <p:nvPicPr>
          <p:cNvPr id="4" name="Picture 3">
            <a:extLst>
              <a:ext uri="{FF2B5EF4-FFF2-40B4-BE49-F238E27FC236}">
                <a16:creationId xmlns:a16="http://schemas.microsoft.com/office/drawing/2014/main" id="{B46CDF18-43C3-4C75-8EBA-64DCC985ABC7}"/>
              </a:ext>
            </a:extLst>
          </p:cNvPr>
          <p:cNvPicPr>
            <a:picLocks noChangeAspect="1"/>
          </p:cNvPicPr>
          <p:nvPr/>
        </p:nvPicPr>
        <p:blipFill>
          <a:blip r:embed="rId3"/>
          <a:stretch>
            <a:fillRect/>
          </a:stretch>
        </p:blipFill>
        <p:spPr>
          <a:xfrm>
            <a:off x="2230677" y="853996"/>
            <a:ext cx="8097303" cy="5699468"/>
          </a:xfrm>
          <a:prstGeom prst="rect">
            <a:avLst/>
          </a:prstGeom>
        </p:spPr>
      </p:pic>
      <p:pic>
        <p:nvPicPr>
          <p:cNvPr id="9" name="Picture 8">
            <a:extLst>
              <a:ext uri="{FF2B5EF4-FFF2-40B4-BE49-F238E27FC236}">
                <a16:creationId xmlns:a16="http://schemas.microsoft.com/office/drawing/2014/main" id="{F5146881-6A93-4659-BE46-41E9624FB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3553553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870318" y="241857"/>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JUNE 2020 </a:t>
            </a:r>
            <a:r>
              <a:rPr lang="en-US" b="1" u="sng" dirty="0">
                <a:latin typeface="+mj-lt"/>
              </a:rPr>
              <a:t>Critical Path </a:t>
            </a:r>
            <a:r>
              <a:rPr lang="en-US" sz="2000" b="1" u="sng" dirty="0">
                <a:solidFill>
                  <a:schemeClr val="accent1"/>
                </a:solidFill>
                <a:latin typeface="+mj-lt"/>
              </a:rPr>
              <a:t>AFTER Impact</a:t>
            </a:r>
          </a:p>
        </p:txBody>
      </p:sp>
      <p:cxnSp>
        <p:nvCxnSpPr>
          <p:cNvPr id="5" name="Straight Connector 4">
            <a:extLst>
              <a:ext uri="{FF2B5EF4-FFF2-40B4-BE49-F238E27FC236}">
                <a16:creationId xmlns:a16="http://schemas.microsoft.com/office/drawing/2014/main" id="{B7FAB12E-D6CE-4500-BC5B-0254534F4DF9}"/>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78BB873-DBAB-4E49-9A5B-58FEEB4C53B7}"/>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3B7368-948F-470A-84B7-3F71E2D8FC23}"/>
              </a:ext>
            </a:extLst>
          </p:cNvPr>
          <p:cNvSpPr/>
          <p:nvPr/>
        </p:nvSpPr>
        <p:spPr>
          <a:xfrm>
            <a:off x="10327980" y="1398494"/>
            <a:ext cx="1808789" cy="430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-431 CD delay</a:t>
            </a:r>
          </a:p>
        </p:txBody>
      </p:sp>
      <p:pic>
        <p:nvPicPr>
          <p:cNvPr id="3" name="Picture 2">
            <a:extLst>
              <a:ext uri="{FF2B5EF4-FFF2-40B4-BE49-F238E27FC236}">
                <a16:creationId xmlns:a16="http://schemas.microsoft.com/office/drawing/2014/main" id="{49155D28-29AF-4B26-B3CB-92AE77A9FF12}"/>
              </a:ext>
            </a:extLst>
          </p:cNvPr>
          <p:cNvPicPr>
            <a:picLocks noChangeAspect="1"/>
          </p:cNvPicPr>
          <p:nvPr/>
        </p:nvPicPr>
        <p:blipFill>
          <a:blip r:embed="rId3"/>
          <a:stretch>
            <a:fillRect/>
          </a:stretch>
        </p:blipFill>
        <p:spPr>
          <a:xfrm>
            <a:off x="1703294" y="1003690"/>
            <a:ext cx="8292816" cy="5766735"/>
          </a:xfrm>
          <a:prstGeom prst="rect">
            <a:avLst/>
          </a:prstGeom>
        </p:spPr>
      </p:pic>
      <p:pic>
        <p:nvPicPr>
          <p:cNvPr id="10" name="Picture 9">
            <a:extLst>
              <a:ext uri="{FF2B5EF4-FFF2-40B4-BE49-F238E27FC236}">
                <a16:creationId xmlns:a16="http://schemas.microsoft.com/office/drawing/2014/main" id="{22A4E0CD-F422-4735-B29C-59BBD88AB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799195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870318" y="241857"/>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JUNE 2020 </a:t>
            </a:r>
            <a:r>
              <a:rPr lang="en-US" b="1" u="sng" dirty="0">
                <a:latin typeface="+mj-lt"/>
              </a:rPr>
              <a:t>Critical Path </a:t>
            </a:r>
            <a:r>
              <a:rPr lang="en-US" sz="2000" b="1" u="sng" dirty="0">
                <a:solidFill>
                  <a:schemeClr val="accent1"/>
                </a:solidFill>
                <a:latin typeface="+mj-lt"/>
              </a:rPr>
              <a:t>AFTER Impact</a:t>
            </a:r>
          </a:p>
        </p:txBody>
      </p:sp>
      <p:cxnSp>
        <p:nvCxnSpPr>
          <p:cNvPr id="5" name="Straight Connector 4">
            <a:extLst>
              <a:ext uri="{FF2B5EF4-FFF2-40B4-BE49-F238E27FC236}">
                <a16:creationId xmlns:a16="http://schemas.microsoft.com/office/drawing/2014/main" id="{B7FAB12E-D6CE-4500-BC5B-0254534F4DF9}"/>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78BB873-DBAB-4E49-9A5B-58FEEB4C53B7}"/>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DECE2CE-0D2A-4C44-A6E7-56CAF84F6E0A}"/>
              </a:ext>
            </a:extLst>
          </p:cNvPr>
          <p:cNvSpPr/>
          <p:nvPr/>
        </p:nvSpPr>
        <p:spPr>
          <a:xfrm>
            <a:off x="10327980" y="1398494"/>
            <a:ext cx="1808789" cy="430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-431 CD delay</a:t>
            </a:r>
          </a:p>
        </p:txBody>
      </p:sp>
      <p:pic>
        <p:nvPicPr>
          <p:cNvPr id="3" name="Picture 2">
            <a:extLst>
              <a:ext uri="{FF2B5EF4-FFF2-40B4-BE49-F238E27FC236}">
                <a16:creationId xmlns:a16="http://schemas.microsoft.com/office/drawing/2014/main" id="{9FE90792-24A0-439B-B199-AF72C0D3A2AF}"/>
              </a:ext>
            </a:extLst>
          </p:cNvPr>
          <p:cNvPicPr>
            <a:picLocks noChangeAspect="1"/>
          </p:cNvPicPr>
          <p:nvPr/>
        </p:nvPicPr>
        <p:blipFill>
          <a:blip r:embed="rId3"/>
          <a:stretch>
            <a:fillRect/>
          </a:stretch>
        </p:blipFill>
        <p:spPr>
          <a:xfrm>
            <a:off x="2142650" y="923008"/>
            <a:ext cx="7906700" cy="5574164"/>
          </a:xfrm>
          <a:prstGeom prst="rect">
            <a:avLst/>
          </a:prstGeom>
        </p:spPr>
      </p:pic>
      <p:pic>
        <p:nvPicPr>
          <p:cNvPr id="10" name="Picture 9">
            <a:extLst>
              <a:ext uri="{FF2B5EF4-FFF2-40B4-BE49-F238E27FC236}">
                <a16:creationId xmlns:a16="http://schemas.microsoft.com/office/drawing/2014/main" id="{13112B24-842C-4040-ABA2-44C6E41B0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971459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973733" y="522898"/>
            <a:ext cx="2218267"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599" y="308526"/>
            <a:ext cx="11734800"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cs typeface="Calibri Light"/>
              </a:rPr>
              <a:t>ICT # 1 Functional Interchange Compression</a:t>
            </a:r>
            <a:endParaRPr lang="en-US" sz="2800" b="1" dirty="0">
              <a:solidFill>
                <a:schemeClr val="tx2"/>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2013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8" name="Rectangle 47">
            <a:extLst>
              <a:ext uri="{FF2B5EF4-FFF2-40B4-BE49-F238E27FC236}">
                <a16:creationId xmlns:a16="http://schemas.microsoft.com/office/drawing/2014/main" id="{FA4D735A-8F75-4E2A-8F1A-CC303B0718BA}"/>
              </a:ext>
            </a:extLst>
          </p:cNvPr>
          <p:cNvSpPr/>
          <p:nvPr/>
        </p:nvSpPr>
        <p:spPr>
          <a:xfrm>
            <a:off x="5410201" y="2886560"/>
            <a:ext cx="1371600" cy="492443"/>
          </a:xfrm>
          <a:prstGeom prst="rect">
            <a:avLst/>
          </a:prstGeom>
        </p:spPr>
        <p:txBody>
          <a:bodyPr wrap="square" lIns="0" tIns="0" rIns="0" bIns="0">
            <a:spAutoFit/>
          </a:bodyPr>
          <a:lstStyle/>
          <a:p>
            <a:pPr algn="ctr"/>
            <a:r>
              <a:rPr lang="en-US" sz="1600" b="1" dirty="0">
                <a:solidFill>
                  <a:schemeClr val="bg1"/>
                </a:solidFill>
              </a:rPr>
              <a:t>FINANCIAL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3" name="Rectangle 52">
            <a:extLst>
              <a:ext uri="{FF2B5EF4-FFF2-40B4-BE49-F238E27FC236}">
                <a16:creationId xmlns:a16="http://schemas.microsoft.com/office/drawing/2014/main" id="{E1535E1C-6EBC-45D8-BCE1-D5B947A61FB6}"/>
              </a:ext>
            </a:extLst>
          </p:cNvPr>
          <p:cNvSpPr/>
          <p:nvPr/>
        </p:nvSpPr>
        <p:spPr>
          <a:xfrm>
            <a:off x="52199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4344" descr="Icon of wrench. ">
            <a:extLst>
              <a:ext uri="{FF2B5EF4-FFF2-40B4-BE49-F238E27FC236}">
                <a16:creationId xmlns:a16="http://schemas.microsoft.com/office/drawing/2014/main" id="{C131659B-1A41-4821-9349-1E69BBBB560E}"/>
              </a:ext>
            </a:extLst>
          </p:cNvPr>
          <p:cNvSpPr>
            <a:spLocks/>
          </p:cNvSpPr>
          <p:nvPr/>
        </p:nvSpPr>
        <p:spPr bwMode="auto">
          <a:xfrm>
            <a:off x="3742205" y="2300343"/>
            <a:ext cx="373996" cy="373996"/>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8" name="Group 57" descr="Icon of money. ">
            <a:extLst>
              <a:ext uri="{FF2B5EF4-FFF2-40B4-BE49-F238E27FC236}">
                <a16:creationId xmlns:a16="http://schemas.microsoft.com/office/drawing/2014/main" id="{8FB81822-E09C-4A9F-BCD2-4BB20E38DA03}"/>
              </a:ext>
            </a:extLst>
          </p:cNvPr>
          <p:cNvGrpSpPr/>
          <p:nvPr/>
        </p:nvGrpSpPr>
        <p:grpSpPr>
          <a:xfrm>
            <a:off x="5905833" y="2296118"/>
            <a:ext cx="380334" cy="382447"/>
            <a:chOff x="3746500" y="1344613"/>
            <a:chExt cx="285750" cy="287338"/>
          </a:xfrm>
          <a:solidFill>
            <a:schemeClr val="bg1"/>
          </a:solidFill>
        </p:grpSpPr>
        <p:sp>
          <p:nvSpPr>
            <p:cNvPr id="59" name="Freeform 497">
              <a:extLst>
                <a:ext uri="{FF2B5EF4-FFF2-40B4-BE49-F238E27FC236}">
                  <a16:creationId xmlns:a16="http://schemas.microsoft.com/office/drawing/2014/main" id="{4325703C-49C2-4EC8-BBAF-CE488FCB0CE1}"/>
                </a:ext>
              </a:extLst>
            </p:cNvPr>
            <p:cNvSpPr>
              <a:spLocks/>
            </p:cNvSpPr>
            <p:nvPr/>
          </p:nvSpPr>
          <p:spPr bwMode="auto">
            <a:xfrm>
              <a:off x="3746500" y="1344613"/>
              <a:ext cx="285750" cy="182563"/>
            </a:xfrm>
            <a:custGeom>
              <a:avLst/>
              <a:gdLst>
                <a:gd name="T0" fmla="*/ 0 w 903"/>
                <a:gd name="T1" fmla="*/ 0 h 573"/>
                <a:gd name="T2" fmla="*/ 0 w 903"/>
                <a:gd name="T3" fmla="*/ 467 h 573"/>
                <a:gd name="T4" fmla="*/ 1 w 903"/>
                <a:gd name="T5" fmla="*/ 459 h 573"/>
                <a:gd name="T6" fmla="*/ 2 w 903"/>
                <a:gd name="T7" fmla="*/ 453 h 573"/>
                <a:gd name="T8" fmla="*/ 5 w 903"/>
                <a:gd name="T9" fmla="*/ 446 h 573"/>
                <a:gd name="T10" fmla="*/ 8 w 903"/>
                <a:gd name="T11" fmla="*/ 440 h 573"/>
                <a:gd name="T12" fmla="*/ 12 w 903"/>
                <a:gd name="T13" fmla="*/ 434 h 573"/>
                <a:gd name="T14" fmla="*/ 18 w 903"/>
                <a:gd name="T15" fmla="*/ 428 h 573"/>
                <a:gd name="T16" fmla="*/ 23 w 903"/>
                <a:gd name="T17" fmla="*/ 423 h 573"/>
                <a:gd name="T18" fmla="*/ 30 w 903"/>
                <a:gd name="T19" fmla="*/ 419 h 573"/>
                <a:gd name="T20" fmla="*/ 30 w 903"/>
                <a:gd name="T21" fmla="*/ 30 h 573"/>
                <a:gd name="T22" fmla="*/ 873 w 903"/>
                <a:gd name="T23" fmla="*/ 30 h 573"/>
                <a:gd name="T24" fmla="*/ 873 w 903"/>
                <a:gd name="T25" fmla="*/ 543 h 573"/>
                <a:gd name="T26" fmla="*/ 481 w 903"/>
                <a:gd name="T27" fmla="*/ 543 h 573"/>
                <a:gd name="T28" fmla="*/ 481 w 903"/>
                <a:gd name="T29" fmla="*/ 573 h 573"/>
                <a:gd name="T30" fmla="*/ 903 w 903"/>
                <a:gd name="T31" fmla="*/ 573 h 573"/>
                <a:gd name="T32" fmla="*/ 903 w 903"/>
                <a:gd name="T33" fmla="*/ 0 h 573"/>
                <a:gd name="T34" fmla="*/ 0 w 903"/>
                <a:gd name="T35"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3" h="573">
                  <a:moveTo>
                    <a:pt x="0" y="0"/>
                  </a:moveTo>
                  <a:lnTo>
                    <a:pt x="0" y="467"/>
                  </a:lnTo>
                  <a:lnTo>
                    <a:pt x="1" y="459"/>
                  </a:lnTo>
                  <a:lnTo>
                    <a:pt x="2" y="453"/>
                  </a:lnTo>
                  <a:lnTo>
                    <a:pt x="5" y="446"/>
                  </a:lnTo>
                  <a:lnTo>
                    <a:pt x="8" y="440"/>
                  </a:lnTo>
                  <a:lnTo>
                    <a:pt x="12" y="434"/>
                  </a:lnTo>
                  <a:lnTo>
                    <a:pt x="18" y="428"/>
                  </a:lnTo>
                  <a:lnTo>
                    <a:pt x="23" y="423"/>
                  </a:lnTo>
                  <a:lnTo>
                    <a:pt x="30" y="419"/>
                  </a:lnTo>
                  <a:lnTo>
                    <a:pt x="30" y="30"/>
                  </a:lnTo>
                  <a:lnTo>
                    <a:pt x="873" y="30"/>
                  </a:lnTo>
                  <a:lnTo>
                    <a:pt x="873" y="543"/>
                  </a:lnTo>
                  <a:lnTo>
                    <a:pt x="481" y="543"/>
                  </a:lnTo>
                  <a:lnTo>
                    <a:pt x="481" y="573"/>
                  </a:lnTo>
                  <a:lnTo>
                    <a:pt x="903" y="573"/>
                  </a:lnTo>
                  <a:lnTo>
                    <a:pt x="90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98">
              <a:extLst>
                <a:ext uri="{FF2B5EF4-FFF2-40B4-BE49-F238E27FC236}">
                  <a16:creationId xmlns:a16="http://schemas.microsoft.com/office/drawing/2014/main" id="{A721923B-8DD3-47E1-B174-6D9950E778E9}"/>
                </a:ext>
              </a:extLst>
            </p:cNvPr>
            <p:cNvSpPr>
              <a:spLocks noEditPoints="1"/>
            </p:cNvSpPr>
            <p:nvPr/>
          </p:nvSpPr>
          <p:spPr bwMode="auto">
            <a:xfrm>
              <a:off x="3775075" y="1373188"/>
              <a:ext cx="228600" cy="125413"/>
            </a:xfrm>
            <a:custGeom>
              <a:avLst/>
              <a:gdLst>
                <a:gd name="T0" fmla="*/ 330 w 723"/>
                <a:gd name="T1" fmla="*/ 283 h 392"/>
                <a:gd name="T2" fmla="*/ 295 w 723"/>
                <a:gd name="T3" fmla="*/ 263 h 392"/>
                <a:gd name="T4" fmla="*/ 269 w 723"/>
                <a:gd name="T5" fmla="*/ 232 h 392"/>
                <a:gd name="T6" fmla="*/ 257 w 723"/>
                <a:gd name="T7" fmla="*/ 192 h 392"/>
                <a:gd name="T8" fmla="*/ 260 w 723"/>
                <a:gd name="T9" fmla="*/ 151 h 392"/>
                <a:gd name="T10" fmla="*/ 281 w 723"/>
                <a:gd name="T11" fmla="*/ 115 h 392"/>
                <a:gd name="T12" fmla="*/ 312 w 723"/>
                <a:gd name="T13" fmla="*/ 90 h 392"/>
                <a:gd name="T14" fmla="*/ 350 w 723"/>
                <a:gd name="T15" fmla="*/ 77 h 392"/>
                <a:gd name="T16" fmla="*/ 392 w 723"/>
                <a:gd name="T17" fmla="*/ 81 h 392"/>
                <a:gd name="T18" fmla="*/ 429 w 723"/>
                <a:gd name="T19" fmla="*/ 100 h 392"/>
                <a:gd name="T20" fmla="*/ 454 w 723"/>
                <a:gd name="T21" fmla="*/ 131 h 392"/>
                <a:gd name="T22" fmla="*/ 466 w 723"/>
                <a:gd name="T23" fmla="*/ 171 h 392"/>
                <a:gd name="T24" fmla="*/ 462 w 723"/>
                <a:gd name="T25" fmla="*/ 213 h 392"/>
                <a:gd name="T26" fmla="*/ 443 w 723"/>
                <a:gd name="T27" fmla="*/ 248 h 392"/>
                <a:gd name="T28" fmla="*/ 412 w 723"/>
                <a:gd name="T29" fmla="*/ 274 h 392"/>
                <a:gd name="T30" fmla="*/ 372 w 723"/>
                <a:gd name="T31" fmla="*/ 287 h 392"/>
                <a:gd name="T32" fmla="*/ 96 w 723"/>
                <a:gd name="T33" fmla="*/ 151 h 392"/>
                <a:gd name="T34" fmla="*/ 68 w 723"/>
                <a:gd name="T35" fmla="*/ 131 h 392"/>
                <a:gd name="T36" fmla="*/ 61 w 723"/>
                <a:gd name="T37" fmla="*/ 97 h 392"/>
                <a:gd name="T38" fmla="*/ 80 w 723"/>
                <a:gd name="T39" fmla="*/ 69 h 392"/>
                <a:gd name="T40" fmla="*/ 114 w 723"/>
                <a:gd name="T41" fmla="*/ 63 h 392"/>
                <a:gd name="T42" fmla="*/ 143 w 723"/>
                <a:gd name="T43" fmla="*/ 81 h 392"/>
                <a:gd name="T44" fmla="*/ 150 w 723"/>
                <a:gd name="T45" fmla="*/ 115 h 392"/>
                <a:gd name="T46" fmla="*/ 131 w 723"/>
                <a:gd name="T47" fmla="*/ 144 h 392"/>
                <a:gd name="T48" fmla="*/ 106 w 723"/>
                <a:gd name="T49" fmla="*/ 152 h 392"/>
                <a:gd name="T50" fmla="*/ 642 w 723"/>
                <a:gd name="T51" fmla="*/ 249 h 392"/>
                <a:gd name="T52" fmla="*/ 661 w 723"/>
                <a:gd name="T53" fmla="*/ 278 h 392"/>
                <a:gd name="T54" fmla="*/ 655 w 723"/>
                <a:gd name="T55" fmla="*/ 313 h 392"/>
                <a:gd name="T56" fmla="*/ 626 w 723"/>
                <a:gd name="T57" fmla="*/ 331 h 392"/>
                <a:gd name="T58" fmla="*/ 592 w 723"/>
                <a:gd name="T59" fmla="*/ 324 h 392"/>
                <a:gd name="T60" fmla="*/ 573 w 723"/>
                <a:gd name="T61" fmla="*/ 297 h 392"/>
                <a:gd name="T62" fmla="*/ 580 w 723"/>
                <a:gd name="T63" fmla="*/ 262 h 392"/>
                <a:gd name="T64" fmla="*/ 608 w 723"/>
                <a:gd name="T65" fmla="*/ 243 h 392"/>
                <a:gd name="T66" fmla="*/ 669 w 723"/>
                <a:gd name="T67" fmla="*/ 392 h 392"/>
                <a:gd name="T68" fmla="*/ 691 w 723"/>
                <a:gd name="T69" fmla="*/ 386 h 392"/>
                <a:gd name="T70" fmla="*/ 709 w 723"/>
                <a:gd name="T71" fmla="*/ 371 h 392"/>
                <a:gd name="T72" fmla="*/ 720 w 723"/>
                <a:gd name="T73" fmla="*/ 350 h 392"/>
                <a:gd name="T74" fmla="*/ 723 w 723"/>
                <a:gd name="T75" fmla="*/ 62 h 392"/>
                <a:gd name="T76" fmla="*/ 718 w 723"/>
                <a:gd name="T77" fmla="*/ 38 h 392"/>
                <a:gd name="T78" fmla="*/ 705 w 723"/>
                <a:gd name="T79" fmla="*/ 19 h 392"/>
                <a:gd name="T80" fmla="*/ 686 w 723"/>
                <a:gd name="T81" fmla="*/ 6 h 392"/>
                <a:gd name="T82" fmla="*/ 663 w 723"/>
                <a:gd name="T83" fmla="*/ 2 h 392"/>
                <a:gd name="T84" fmla="*/ 43 w 723"/>
                <a:gd name="T85" fmla="*/ 4 h 392"/>
                <a:gd name="T86" fmla="*/ 22 w 723"/>
                <a:gd name="T87" fmla="*/ 14 h 392"/>
                <a:gd name="T88" fmla="*/ 7 w 723"/>
                <a:gd name="T89" fmla="*/ 33 h 392"/>
                <a:gd name="T90" fmla="*/ 1 w 723"/>
                <a:gd name="T91" fmla="*/ 55 h 392"/>
                <a:gd name="T92" fmla="*/ 46 w 723"/>
                <a:gd name="T93" fmla="*/ 294 h 392"/>
                <a:gd name="T94" fmla="*/ 151 w 723"/>
                <a:gd name="T95" fmla="*/ 287 h 392"/>
                <a:gd name="T96" fmla="*/ 244 w 723"/>
                <a:gd name="T97" fmla="*/ 293 h 392"/>
                <a:gd name="T98" fmla="*/ 326 w 723"/>
                <a:gd name="T99" fmla="*/ 312 h 392"/>
                <a:gd name="T100" fmla="*/ 373 w 723"/>
                <a:gd name="T101" fmla="*/ 337 h 392"/>
                <a:gd name="T102" fmla="*/ 389 w 723"/>
                <a:gd name="T103" fmla="*/ 36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3" h="392">
                  <a:moveTo>
                    <a:pt x="361" y="287"/>
                  </a:moveTo>
                  <a:lnTo>
                    <a:pt x="350" y="287"/>
                  </a:lnTo>
                  <a:lnTo>
                    <a:pt x="341" y="285"/>
                  </a:lnTo>
                  <a:lnTo>
                    <a:pt x="330" y="283"/>
                  </a:lnTo>
                  <a:lnTo>
                    <a:pt x="320" y="278"/>
                  </a:lnTo>
                  <a:lnTo>
                    <a:pt x="312" y="274"/>
                  </a:lnTo>
                  <a:lnTo>
                    <a:pt x="302" y="269"/>
                  </a:lnTo>
                  <a:lnTo>
                    <a:pt x="295" y="263"/>
                  </a:lnTo>
                  <a:lnTo>
                    <a:pt x="287" y="256"/>
                  </a:lnTo>
                  <a:lnTo>
                    <a:pt x="281" y="248"/>
                  </a:lnTo>
                  <a:lnTo>
                    <a:pt x="274" y="241"/>
                  </a:lnTo>
                  <a:lnTo>
                    <a:pt x="269" y="232"/>
                  </a:lnTo>
                  <a:lnTo>
                    <a:pt x="265" y="223"/>
                  </a:lnTo>
                  <a:lnTo>
                    <a:pt x="260" y="213"/>
                  </a:lnTo>
                  <a:lnTo>
                    <a:pt x="258" y="203"/>
                  </a:lnTo>
                  <a:lnTo>
                    <a:pt x="257" y="192"/>
                  </a:lnTo>
                  <a:lnTo>
                    <a:pt x="256" y="182"/>
                  </a:lnTo>
                  <a:lnTo>
                    <a:pt x="257" y="171"/>
                  </a:lnTo>
                  <a:lnTo>
                    <a:pt x="258" y="160"/>
                  </a:lnTo>
                  <a:lnTo>
                    <a:pt x="260" y="151"/>
                  </a:lnTo>
                  <a:lnTo>
                    <a:pt x="265" y="141"/>
                  </a:lnTo>
                  <a:lnTo>
                    <a:pt x="269" y="131"/>
                  </a:lnTo>
                  <a:lnTo>
                    <a:pt x="274" y="123"/>
                  </a:lnTo>
                  <a:lnTo>
                    <a:pt x="281" y="115"/>
                  </a:lnTo>
                  <a:lnTo>
                    <a:pt x="287" y="108"/>
                  </a:lnTo>
                  <a:lnTo>
                    <a:pt x="295" y="100"/>
                  </a:lnTo>
                  <a:lnTo>
                    <a:pt x="302" y="95"/>
                  </a:lnTo>
                  <a:lnTo>
                    <a:pt x="312" y="90"/>
                  </a:lnTo>
                  <a:lnTo>
                    <a:pt x="320" y="84"/>
                  </a:lnTo>
                  <a:lnTo>
                    <a:pt x="330" y="81"/>
                  </a:lnTo>
                  <a:lnTo>
                    <a:pt x="341" y="79"/>
                  </a:lnTo>
                  <a:lnTo>
                    <a:pt x="350" y="77"/>
                  </a:lnTo>
                  <a:lnTo>
                    <a:pt x="361" y="77"/>
                  </a:lnTo>
                  <a:lnTo>
                    <a:pt x="372" y="77"/>
                  </a:lnTo>
                  <a:lnTo>
                    <a:pt x="383" y="79"/>
                  </a:lnTo>
                  <a:lnTo>
                    <a:pt x="392" y="81"/>
                  </a:lnTo>
                  <a:lnTo>
                    <a:pt x="403" y="84"/>
                  </a:lnTo>
                  <a:lnTo>
                    <a:pt x="412" y="90"/>
                  </a:lnTo>
                  <a:lnTo>
                    <a:pt x="420" y="95"/>
                  </a:lnTo>
                  <a:lnTo>
                    <a:pt x="429" y="100"/>
                  </a:lnTo>
                  <a:lnTo>
                    <a:pt x="436" y="108"/>
                  </a:lnTo>
                  <a:lnTo>
                    <a:pt x="443" y="115"/>
                  </a:lnTo>
                  <a:lnTo>
                    <a:pt x="449" y="123"/>
                  </a:lnTo>
                  <a:lnTo>
                    <a:pt x="454" y="131"/>
                  </a:lnTo>
                  <a:lnTo>
                    <a:pt x="459" y="141"/>
                  </a:lnTo>
                  <a:lnTo>
                    <a:pt x="462" y="151"/>
                  </a:lnTo>
                  <a:lnTo>
                    <a:pt x="465" y="160"/>
                  </a:lnTo>
                  <a:lnTo>
                    <a:pt x="466" y="171"/>
                  </a:lnTo>
                  <a:lnTo>
                    <a:pt x="467" y="182"/>
                  </a:lnTo>
                  <a:lnTo>
                    <a:pt x="466" y="192"/>
                  </a:lnTo>
                  <a:lnTo>
                    <a:pt x="465" y="203"/>
                  </a:lnTo>
                  <a:lnTo>
                    <a:pt x="462" y="213"/>
                  </a:lnTo>
                  <a:lnTo>
                    <a:pt x="459" y="223"/>
                  </a:lnTo>
                  <a:lnTo>
                    <a:pt x="454" y="232"/>
                  </a:lnTo>
                  <a:lnTo>
                    <a:pt x="449" y="241"/>
                  </a:lnTo>
                  <a:lnTo>
                    <a:pt x="443" y="248"/>
                  </a:lnTo>
                  <a:lnTo>
                    <a:pt x="436" y="256"/>
                  </a:lnTo>
                  <a:lnTo>
                    <a:pt x="429" y="263"/>
                  </a:lnTo>
                  <a:lnTo>
                    <a:pt x="420" y="269"/>
                  </a:lnTo>
                  <a:lnTo>
                    <a:pt x="412" y="274"/>
                  </a:lnTo>
                  <a:lnTo>
                    <a:pt x="403" y="278"/>
                  </a:lnTo>
                  <a:lnTo>
                    <a:pt x="392" y="283"/>
                  </a:lnTo>
                  <a:lnTo>
                    <a:pt x="383" y="285"/>
                  </a:lnTo>
                  <a:lnTo>
                    <a:pt x="372" y="287"/>
                  </a:lnTo>
                  <a:lnTo>
                    <a:pt x="361" y="287"/>
                  </a:lnTo>
                  <a:lnTo>
                    <a:pt x="361" y="287"/>
                  </a:lnTo>
                  <a:close/>
                  <a:moveTo>
                    <a:pt x="106" y="152"/>
                  </a:moveTo>
                  <a:lnTo>
                    <a:pt x="96" y="151"/>
                  </a:lnTo>
                  <a:lnTo>
                    <a:pt x="88" y="149"/>
                  </a:lnTo>
                  <a:lnTo>
                    <a:pt x="80" y="144"/>
                  </a:lnTo>
                  <a:lnTo>
                    <a:pt x="74" y="139"/>
                  </a:lnTo>
                  <a:lnTo>
                    <a:pt x="68" y="131"/>
                  </a:lnTo>
                  <a:lnTo>
                    <a:pt x="64" y="124"/>
                  </a:lnTo>
                  <a:lnTo>
                    <a:pt x="61" y="115"/>
                  </a:lnTo>
                  <a:lnTo>
                    <a:pt x="61" y="107"/>
                  </a:lnTo>
                  <a:lnTo>
                    <a:pt x="61" y="97"/>
                  </a:lnTo>
                  <a:lnTo>
                    <a:pt x="64" y="88"/>
                  </a:lnTo>
                  <a:lnTo>
                    <a:pt x="68" y="81"/>
                  </a:lnTo>
                  <a:lnTo>
                    <a:pt x="74" y="74"/>
                  </a:lnTo>
                  <a:lnTo>
                    <a:pt x="80" y="69"/>
                  </a:lnTo>
                  <a:lnTo>
                    <a:pt x="88" y="65"/>
                  </a:lnTo>
                  <a:lnTo>
                    <a:pt x="96" y="63"/>
                  </a:lnTo>
                  <a:lnTo>
                    <a:pt x="106" y="62"/>
                  </a:lnTo>
                  <a:lnTo>
                    <a:pt x="114" y="63"/>
                  </a:lnTo>
                  <a:lnTo>
                    <a:pt x="123" y="65"/>
                  </a:lnTo>
                  <a:lnTo>
                    <a:pt x="131" y="69"/>
                  </a:lnTo>
                  <a:lnTo>
                    <a:pt x="137" y="74"/>
                  </a:lnTo>
                  <a:lnTo>
                    <a:pt x="143" y="81"/>
                  </a:lnTo>
                  <a:lnTo>
                    <a:pt x="147" y="88"/>
                  </a:lnTo>
                  <a:lnTo>
                    <a:pt x="150" y="97"/>
                  </a:lnTo>
                  <a:lnTo>
                    <a:pt x="151" y="107"/>
                  </a:lnTo>
                  <a:lnTo>
                    <a:pt x="150" y="115"/>
                  </a:lnTo>
                  <a:lnTo>
                    <a:pt x="148" y="124"/>
                  </a:lnTo>
                  <a:lnTo>
                    <a:pt x="143" y="131"/>
                  </a:lnTo>
                  <a:lnTo>
                    <a:pt x="137" y="139"/>
                  </a:lnTo>
                  <a:lnTo>
                    <a:pt x="131" y="144"/>
                  </a:lnTo>
                  <a:lnTo>
                    <a:pt x="123" y="149"/>
                  </a:lnTo>
                  <a:lnTo>
                    <a:pt x="114" y="151"/>
                  </a:lnTo>
                  <a:lnTo>
                    <a:pt x="106" y="152"/>
                  </a:lnTo>
                  <a:lnTo>
                    <a:pt x="106" y="152"/>
                  </a:lnTo>
                  <a:close/>
                  <a:moveTo>
                    <a:pt x="617" y="242"/>
                  </a:moveTo>
                  <a:lnTo>
                    <a:pt x="626" y="243"/>
                  </a:lnTo>
                  <a:lnTo>
                    <a:pt x="635" y="245"/>
                  </a:lnTo>
                  <a:lnTo>
                    <a:pt x="642" y="249"/>
                  </a:lnTo>
                  <a:lnTo>
                    <a:pt x="650" y="255"/>
                  </a:lnTo>
                  <a:lnTo>
                    <a:pt x="655" y="262"/>
                  </a:lnTo>
                  <a:lnTo>
                    <a:pt x="659" y="270"/>
                  </a:lnTo>
                  <a:lnTo>
                    <a:pt x="661" y="278"/>
                  </a:lnTo>
                  <a:lnTo>
                    <a:pt x="663" y="287"/>
                  </a:lnTo>
                  <a:lnTo>
                    <a:pt x="661" y="297"/>
                  </a:lnTo>
                  <a:lnTo>
                    <a:pt x="659" y="305"/>
                  </a:lnTo>
                  <a:lnTo>
                    <a:pt x="655" y="313"/>
                  </a:lnTo>
                  <a:lnTo>
                    <a:pt x="650" y="319"/>
                  </a:lnTo>
                  <a:lnTo>
                    <a:pt x="642" y="324"/>
                  </a:lnTo>
                  <a:lnTo>
                    <a:pt x="635" y="329"/>
                  </a:lnTo>
                  <a:lnTo>
                    <a:pt x="626" y="331"/>
                  </a:lnTo>
                  <a:lnTo>
                    <a:pt x="617" y="332"/>
                  </a:lnTo>
                  <a:lnTo>
                    <a:pt x="608" y="331"/>
                  </a:lnTo>
                  <a:lnTo>
                    <a:pt x="600" y="329"/>
                  </a:lnTo>
                  <a:lnTo>
                    <a:pt x="592" y="324"/>
                  </a:lnTo>
                  <a:lnTo>
                    <a:pt x="585" y="319"/>
                  </a:lnTo>
                  <a:lnTo>
                    <a:pt x="580" y="313"/>
                  </a:lnTo>
                  <a:lnTo>
                    <a:pt x="576" y="305"/>
                  </a:lnTo>
                  <a:lnTo>
                    <a:pt x="573" y="297"/>
                  </a:lnTo>
                  <a:lnTo>
                    <a:pt x="572" y="287"/>
                  </a:lnTo>
                  <a:lnTo>
                    <a:pt x="573" y="278"/>
                  </a:lnTo>
                  <a:lnTo>
                    <a:pt x="576" y="270"/>
                  </a:lnTo>
                  <a:lnTo>
                    <a:pt x="580" y="262"/>
                  </a:lnTo>
                  <a:lnTo>
                    <a:pt x="585" y="255"/>
                  </a:lnTo>
                  <a:lnTo>
                    <a:pt x="592" y="249"/>
                  </a:lnTo>
                  <a:lnTo>
                    <a:pt x="600" y="245"/>
                  </a:lnTo>
                  <a:lnTo>
                    <a:pt x="608" y="243"/>
                  </a:lnTo>
                  <a:lnTo>
                    <a:pt x="617" y="242"/>
                  </a:lnTo>
                  <a:close/>
                  <a:moveTo>
                    <a:pt x="391" y="392"/>
                  </a:moveTo>
                  <a:lnTo>
                    <a:pt x="663" y="392"/>
                  </a:lnTo>
                  <a:lnTo>
                    <a:pt x="669" y="392"/>
                  </a:lnTo>
                  <a:lnTo>
                    <a:pt x="674" y="391"/>
                  </a:lnTo>
                  <a:lnTo>
                    <a:pt x="681" y="390"/>
                  </a:lnTo>
                  <a:lnTo>
                    <a:pt x="686" y="388"/>
                  </a:lnTo>
                  <a:lnTo>
                    <a:pt x="691" y="386"/>
                  </a:lnTo>
                  <a:lnTo>
                    <a:pt x="697" y="382"/>
                  </a:lnTo>
                  <a:lnTo>
                    <a:pt x="701" y="379"/>
                  </a:lnTo>
                  <a:lnTo>
                    <a:pt x="705" y="375"/>
                  </a:lnTo>
                  <a:lnTo>
                    <a:pt x="709" y="371"/>
                  </a:lnTo>
                  <a:lnTo>
                    <a:pt x="713" y="366"/>
                  </a:lnTo>
                  <a:lnTo>
                    <a:pt x="715" y="361"/>
                  </a:lnTo>
                  <a:lnTo>
                    <a:pt x="718" y="356"/>
                  </a:lnTo>
                  <a:lnTo>
                    <a:pt x="720" y="350"/>
                  </a:lnTo>
                  <a:lnTo>
                    <a:pt x="721" y="345"/>
                  </a:lnTo>
                  <a:lnTo>
                    <a:pt x="723" y="338"/>
                  </a:lnTo>
                  <a:lnTo>
                    <a:pt x="723" y="332"/>
                  </a:lnTo>
                  <a:lnTo>
                    <a:pt x="723" y="62"/>
                  </a:lnTo>
                  <a:lnTo>
                    <a:pt x="723" y="55"/>
                  </a:lnTo>
                  <a:lnTo>
                    <a:pt x="721" y="49"/>
                  </a:lnTo>
                  <a:lnTo>
                    <a:pt x="720" y="43"/>
                  </a:lnTo>
                  <a:lnTo>
                    <a:pt x="718" y="38"/>
                  </a:lnTo>
                  <a:lnTo>
                    <a:pt x="715" y="33"/>
                  </a:lnTo>
                  <a:lnTo>
                    <a:pt x="713" y="27"/>
                  </a:lnTo>
                  <a:lnTo>
                    <a:pt x="709" y="23"/>
                  </a:lnTo>
                  <a:lnTo>
                    <a:pt x="705" y="19"/>
                  </a:lnTo>
                  <a:lnTo>
                    <a:pt x="701" y="14"/>
                  </a:lnTo>
                  <a:lnTo>
                    <a:pt x="697" y="11"/>
                  </a:lnTo>
                  <a:lnTo>
                    <a:pt x="691" y="8"/>
                  </a:lnTo>
                  <a:lnTo>
                    <a:pt x="686" y="6"/>
                  </a:lnTo>
                  <a:lnTo>
                    <a:pt x="681" y="4"/>
                  </a:lnTo>
                  <a:lnTo>
                    <a:pt x="674" y="3"/>
                  </a:lnTo>
                  <a:lnTo>
                    <a:pt x="669" y="2"/>
                  </a:lnTo>
                  <a:lnTo>
                    <a:pt x="663" y="2"/>
                  </a:lnTo>
                  <a:lnTo>
                    <a:pt x="61" y="0"/>
                  </a:lnTo>
                  <a:lnTo>
                    <a:pt x="54" y="2"/>
                  </a:lnTo>
                  <a:lnTo>
                    <a:pt x="48" y="3"/>
                  </a:lnTo>
                  <a:lnTo>
                    <a:pt x="43" y="4"/>
                  </a:lnTo>
                  <a:lnTo>
                    <a:pt x="37" y="6"/>
                  </a:lnTo>
                  <a:lnTo>
                    <a:pt x="32" y="8"/>
                  </a:lnTo>
                  <a:lnTo>
                    <a:pt x="27" y="11"/>
                  </a:lnTo>
                  <a:lnTo>
                    <a:pt x="22" y="14"/>
                  </a:lnTo>
                  <a:lnTo>
                    <a:pt x="18" y="19"/>
                  </a:lnTo>
                  <a:lnTo>
                    <a:pt x="14" y="23"/>
                  </a:lnTo>
                  <a:lnTo>
                    <a:pt x="10" y="27"/>
                  </a:lnTo>
                  <a:lnTo>
                    <a:pt x="7" y="33"/>
                  </a:lnTo>
                  <a:lnTo>
                    <a:pt x="5" y="38"/>
                  </a:lnTo>
                  <a:lnTo>
                    <a:pt x="3" y="43"/>
                  </a:lnTo>
                  <a:lnTo>
                    <a:pt x="2" y="49"/>
                  </a:lnTo>
                  <a:lnTo>
                    <a:pt x="1" y="55"/>
                  </a:lnTo>
                  <a:lnTo>
                    <a:pt x="0" y="62"/>
                  </a:lnTo>
                  <a:lnTo>
                    <a:pt x="0" y="304"/>
                  </a:lnTo>
                  <a:lnTo>
                    <a:pt x="22" y="299"/>
                  </a:lnTo>
                  <a:lnTo>
                    <a:pt x="46" y="294"/>
                  </a:lnTo>
                  <a:lnTo>
                    <a:pt x="68" y="291"/>
                  </a:lnTo>
                  <a:lnTo>
                    <a:pt x="90" y="290"/>
                  </a:lnTo>
                  <a:lnTo>
                    <a:pt x="126" y="288"/>
                  </a:lnTo>
                  <a:lnTo>
                    <a:pt x="151" y="287"/>
                  </a:lnTo>
                  <a:lnTo>
                    <a:pt x="172" y="288"/>
                  </a:lnTo>
                  <a:lnTo>
                    <a:pt x="206" y="289"/>
                  </a:lnTo>
                  <a:lnTo>
                    <a:pt x="225" y="291"/>
                  </a:lnTo>
                  <a:lnTo>
                    <a:pt x="244" y="293"/>
                  </a:lnTo>
                  <a:lnTo>
                    <a:pt x="266" y="297"/>
                  </a:lnTo>
                  <a:lnTo>
                    <a:pt x="286" y="300"/>
                  </a:lnTo>
                  <a:lnTo>
                    <a:pt x="306" y="305"/>
                  </a:lnTo>
                  <a:lnTo>
                    <a:pt x="326" y="312"/>
                  </a:lnTo>
                  <a:lnTo>
                    <a:pt x="344" y="318"/>
                  </a:lnTo>
                  <a:lnTo>
                    <a:pt x="360" y="327"/>
                  </a:lnTo>
                  <a:lnTo>
                    <a:pt x="366" y="332"/>
                  </a:lnTo>
                  <a:lnTo>
                    <a:pt x="373" y="337"/>
                  </a:lnTo>
                  <a:lnTo>
                    <a:pt x="378" y="343"/>
                  </a:lnTo>
                  <a:lnTo>
                    <a:pt x="383" y="349"/>
                  </a:lnTo>
                  <a:lnTo>
                    <a:pt x="387" y="356"/>
                  </a:lnTo>
                  <a:lnTo>
                    <a:pt x="389" y="362"/>
                  </a:lnTo>
                  <a:lnTo>
                    <a:pt x="391" y="369"/>
                  </a:lnTo>
                  <a:lnTo>
                    <a:pt x="391" y="377"/>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499">
              <a:extLst>
                <a:ext uri="{FF2B5EF4-FFF2-40B4-BE49-F238E27FC236}">
                  <a16:creationId xmlns:a16="http://schemas.microsoft.com/office/drawing/2014/main" id="{A8E6691B-D48E-4F27-BFB8-39275098B1B8}"/>
                </a:ext>
              </a:extLst>
            </p:cNvPr>
            <p:cNvSpPr>
              <a:spLocks/>
            </p:cNvSpPr>
            <p:nvPr/>
          </p:nvSpPr>
          <p:spPr bwMode="auto">
            <a:xfrm>
              <a:off x="3756025" y="1598613"/>
              <a:ext cx="133350" cy="33338"/>
            </a:xfrm>
            <a:custGeom>
              <a:avLst/>
              <a:gdLst>
                <a:gd name="T0" fmla="*/ 0 w 421"/>
                <a:gd name="T1" fmla="*/ 44 h 104"/>
                <a:gd name="T2" fmla="*/ 2 w 421"/>
                <a:gd name="T3" fmla="*/ 52 h 104"/>
                <a:gd name="T4" fmla="*/ 5 w 421"/>
                <a:gd name="T5" fmla="*/ 56 h 104"/>
                <a:gd name="T6" fmla="*/ 6 w 421"/>
                <a:gd name="T7" fmla="*/ 59 h 104"/>
                <a:gd name="T8" fmla="*/ 11 w 421"/>
                <a:gd name="T9" fmla="*/ 65 h 104"/>
                <a:gd name="T10" fmla="*/ 13 w 421"/>
                <a:gd name="T11" fmla="*/ 65 h 104"/>
                <a:gd name="T12" fmla="*/ 31 w 421"/>
                <a:gd name="T13" fmla="*/ 76 h 104"/>
                <a:gd name="T14" fmla="*/ 32 w 421"/>
                <a:gd name="T15" fmla="*/ 77 h 104"/>
                <a:gd name="T16" fmla="*/ 41 w 421"/>
                <a:gd name="T17" fmla="*/ 80 h 104"/>
                <a:gd name="T18" fmla="*/ 45 w 421"/>
                <a:gd name="T19" fmla="*/ 81 h 104"/>
                <a:gd name="T20" fmla="*/ 53 w 421"/>
                <a:gd name="T21" fmla="*/ 84 h 104"/>
                <a:gd name="T22" fmla="*/ 61 w 421"/>
                <a:gd name="T23" fmla="*/ 86 h 104"/>
                <a:gd name="T24" fmla="*/ 66 w 421"/>
                <a:gd name="T25" fmla="*/ 87 h 104"/>
                <a:gd name="T26" fmla="*/ 98 w 421"/>
                <a:gd name="T27" fmla="*/ 95 h 104"/>
                <a:gd name="T28" fmla="*/ 133 w 421"/>
                <a:gd name="T29" fmla="*/ 99 h 104"/>
                <a:gd name="T30" fmla="*/ 197 w 421"/>
                <a:gd name="T31" fmla="*/ 104 h 104"/>
                <a:gd name="T32" fmla="*/ 211 w 421"/>
                <a:gd name="T33" fmla="*/ 104 h 104"/>
                <a:gd name="T34" fmla="*/ 225 w 421"/>
                <a:gd name="T35" fmla="*/ 104 h 104"/>
                <a:gd name="T36" fmla="*/ 289 w 421"/>
                <a:gd name="T37" fmla="*/ 99 h 104"/>
                <a:gd name="T38" fmla="*/ 322 w 421"/>
                <a:gd name="T39" fmla="*/ 95 h 104"/>
                <a:gd name="T40" fmla="*/ 356 w 421"/>
                <a:gd name="T41" fmla="*/ 87 h 104"/>
                <a:gd name="T42" fmla="*/ 360 w 421"/>
                <a:gd name="T43" fmla="*/ 86 h 104"/>
                <a:gd name="T44" fmla="*/ 368 w 421"/>
                <a:gd name="T45" fmla="*/ 84 h 104"/>
                <a:gd name="T46" fmla="*/ 376 w 421"/>
                <a:gd name="T47" fmla="*/ 81 h 104"/>
                <a:gd name="T48" fmla="*/ 379 w 421"/>
                <a:gd name="T49" fmla="*/ 80 h 104"/>
                <a:gd name="T50" fmla="*/ 390 w 421"/>
                <a:gd name="T51" fmla="*/ 77 h 104"/>
                <a:gd name="T52" fmla="*/ 391 w 421"/>
                <a:gd name="T53" fmla="*/ 76 h 104"/>
                <a:gd name="T54" fmla="*/ 409 w 421"/>
                <a:gd name="T55" fmla="*/ 65 h 104"/>
                <a:gd name="T56" fmla="*/ 409 w 421"/>
                <a:gd name="T57" fmla="*/ 65 h 104"/>
                <a:gd name="T58" fmla="*/ 416 w 421"/>
                <a:gd name="T59" fmla="*/ 59 h 104"/>
                <a:gd name="T60" fmla="*/ 417 w 421"/>
                <a:gd name="T61" fmla="*/ 56 h 104"/>
                <a:gd name="T62" fmla="*/ 420 w 421"/>
                <a:gd name="T63" fmla="*/ 52 h 104"/>
                <a:gd name="T64" fmla="*/ 421 w 421"/>
                <a:gd name="T65" fmla="*/ 44 h 104"/>
                <a:gd name="T66" fmla="*/ 410 w 421"/>
                <a:gd name="T67" fmla="*/ 4 h 104"/>
                <a:gd name="T68" fmla="*/ 386 w 421"/>
                <a:gd name="T69" fmla="*/ 10 h 104"/>
                <a:gd name="T70" fmla="*/ 344 w 421"/>
                <a:gd name="T71" fmla="*/ 19 h 104"/>
                <a:gd name="T72" fmla="*/ 284 w 421"/>
                <a:gd name="T73" fmla="*/ 25 h 104"/>
                <a:gd name="T74" fmla="*/ 231 w 421"/>
                <a:gd name="T75" fmla="*/ 28 h 104"/>
                <a:gd name="T76" fmla="*/ 191 w 421"/>
                <a:gd name="T77" fmla="*/ 28 h 104"/>
                <a:gd name="T78" fmla="*/ 138 w 421"/>
                <a:gd name="T79" fmla="*/ 25 h 104"/>
                <a:gd name="T80" fmla="*/ 78 w 421"/>
                <a:gd name="T81" fmla="*/ 19 h 104"/>
                <a:gd name="T82" fmla="*/ 35 w 421"/>
                <a:gd name="T83" fmla="*/ 10 h 104"/>
                <a:gd name="T84" fmla="*/ 10 w 421"/>
                <a:gd name="T85"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104">
                  <a:moveTo>
                    <a:pt x="0" y="0"/>
                  </a:moveTo>
                  <a:lnTo>
                    <a:pt x="0" y="44"/>
                  </a:lnTo>
                  <a:lnTo>
                    <a:pt x="1" y="48"/>
                  </a:lnTo>
                  <a:lnTo>
                    <a:pt x="2" y="52"/>
                  </a:lnTo>
                  <a:lnTo>
                    <a:pt x="3" y="54"/>
                  </a:lnTo>
                  <a:lnTo>
                    <a:pt x="5" y="56"/>
                  </a:lnTo>
                  <a:lnTo>
                    <a:pt x="5" y="57"/>
                  </a:lnTo>
                  <a:lnTo>
                    <a:pt x="6" y="59"/>
                  </a:lnTo>
                  <a:lnTo>
                    <a:pt x="8" y="62"/>
                  </a:lnTo>
                  <a:lnTo>
                    <a:pt x="11" y="65"/>
                  </a:lnTo>
                  <a:lnTo>
                    <a:pt x="11" y="65"/>
                  </a:lnTo>
                  <a:lnTo>
                    <a:pt x="13" y="65"/>
                  </a:lnTo>
                  <a:lnTo>
                    <a:pt x="20" y="70"/>
                  </a:lnTo>
                  <a:lnTo>
                    <a:pt x="31" y="76"/>
                  </a:lnTo>
                  <a:lnTo>
                    <a:pt x="31" y="76"/>
                  </a:lnTo>
                  <a:lnTo>
                    <a:pt x="32" y="77"/>
                  </a:lnTo>
                  <a:lnTo>
                    <a:pt x="36" y="79"/>
                  </a:lnTo>
                  <a:lnTo>
                    <a:pt x="41" y="80"/>
                  </a:lnTo>
                  <a:lnTo>
                    <a:pt x="44" y="81"/>
                  </a:lnTo>
                  <a:lnTo>
                    <a:pt x="45" y="81"/>
                  </a:lnTo>
                  <a:lnTo>
                    <a:pt x="49" y="83"/>
                  </a:lnTo>
                  <a:lnTo>
                    <a:pt x="53" y="84"/>
                  </a:lnTo>
                  <a:lnTo>
                    <a:pt x="58" y="85"/>
                  </a:lnTo>
                  <a:lnTo>
                    <a:pt x="61" y="86"/>
                  </a:lnTo>
                  <a:lnTo>
                    <a:pt x="64" y="87"/>
                  </a:lnTo>
                  <a:lnTo>
                    <a:pt x="66" y="87"/>
                  </a:lnTo>
                  <a:lnTo>
                    <a:pt x="82" y="92"/>
                  </a:lnTo>
                  <a:lnTo>
                    <a:pt x="98" y="95"/>
                  </a:lnTo>
                  <a:lnTo>
                    <a:pt x="115" y="97"/>
                  </a:lnTo>
                  <a:lnTo>
                    <a:pt x="133" y="99"/>
                  </a:lnTo>
                  <a:lnTo>
                    <a:pt x="166" y="102"/>
                  </a:lnTo>
                  <a:lnTo>
                    <a:pt x="197" y="104"/>
                  </a:lnTo>
                  <a:lnTo>
                    <a:pt x="203" y="104"/>
                  </a:lnTo>
                  <a:lnTo>
                    <a:pt x="211" y="104"/>
                  </a:lnTo>
                  <a:lnTo>
                    <a:pt x="217" y="104"/>
                  </a:lnTo>
                  <a:lnTo>
                    <a:pt x="225" y="104"/>
                  </a:lnTo>
                  <a:lnTo>
                    <a:pt x="255" y="102"/>
                  </a:lnTo>
                  <a:lnTo>
                    <a:pt x="289" y="99"/>
                  </a:lnTo>
                  <a:lnTo>
                    <a:pt x="306" y="97"/>
                  </a:lnTo>
                  <a:lnTo>
                    <a:pt x="322" y="95"/>
                  </a:lnTo>
                  <a:lnTo>
                    <a:pt x="340" y="92"/>
                  </a:lnTo>
                  <a:lnTo>
                    <a:pt x="356" y="87"/>
                  </a:lnTo>
                  <a:lnTo>
                    <a:pt x="358" y="87"/>
                  </a:lnTo>
                  <a:lnTo>
                    <a:pt x="360" y="86"/>
                  </a:lnTo>
                  <a:lnTo>
                    <a:pt x="364" y="85"/>
                  </a:lnTo>
                  <a:lnTo>
                    <a:pt x="368" y="84"/>
                  </a:lnTo>
                  <a:lnTo>
                    <a:pt x="372" y="83"/>
                  </a:lnTo>
                  <a:lnTo>
                    <a:pt x="376" y="81"/>
                  </a:lnTo>
                  <a:lnTo>
                    <a:pt x="378" y="81"/>
                  </a:lnTo>
                  <a:lnTo>
                    <a:pt x="379" y="80"/>
                  </a:lnTo>
                  <a:lnTo>
                    <a:pt x="385" y="79"/>
                  </a:lnTo>
                  <a:lnTo>
                    <a:pt x="390" y="77"/>
                  </a:lnTo>
                  <a:lnTo>
                    <a:pt x="390" y="76"/>
                  </a:lnTo>
                  <a:lnTo>
                    <a:pt x="391" y="76"/>
                  </a:lnTo>
                  <a:lnTo>
                    <a:pt x="401" y="70"/>
                  </a:lnTo>
                  <a:lnTo>
                    <a:pt x="409" y="65"/>
                  </a:lnTo>
                  <a:lnTo>
                    <a:pt x="409" y="65"/>
                  </a:lnTo>
                  <a:lnTo>
                    <a:pt x="409" y="65"/>
                  </a:lnTo>
                  <a:lnTo>
                    <a:pt x="413" y="62"/>
                  </a:lnTo>
                  <a:lnTo>
                    <a:pt x="416" y="59"/>
                  </a:lnTo>
                  <a:lnTo>
                    <a:pt x="417" y="57"/>
                  </a:lnTo>
                  <a:lnTo>
                    <a:pt x="417" y="56"/>
                  </a:lnTo>
                  <a:lnTo>
                    <a:pt x="419" y="54"/>
                  </a:lnTo>
                  <a:lnTo>
                    <a:pt x="420" y="52"/>
                  </a:lnTo>
                  <a:lnTo>
                    <a:pt x="421" y="48"/>
                  </a:lnTo>
                  <a:lnTo>
                    <a:pt x="421" y="44"/>
                  </a:lnTo>
                  <a:lnTo>
                    <a:pt x="421" y="0"/>
                  </a:lnTo>
                  <a:lnTo>
                    <a:pt x="410" y="4"/>
                  </a:lnTo>
                  <a:lnTo>
                    <a:pt x="399" y="7"/>
                  </a:lnTo>
                  <a:lnTo>
                    <a:pt x="386" y="10"/>
                  </a:lnTo>
                  <a:lnTo>
                    <a:pt x="373" y="13"/>
                  </a:lnTo>
                  <a:lnTo>
                    <a:pt x="344" y="19"/>
                  </a:lnTo>
                  <a:lnTo>
                    <a:pt x="314" y="23"/>
                  </a:lnTo>
                  <a:lnTo>
                    <a:pt x="284" y="25"/>
                  </a:lnTo>
                  <a:lnTo>
                    <a:pt x="256" y="27"/>
                  </a:lnTo>
                  <a:lnTo>
                    <a:pt x="231" y="28"/>
                  </a:lnTo>
                  <a:lnTo>
                    <a:pt x="211" y="28"/>
                  </a:lnTo>
                  <a:lnTo>
                    <a:pt x="191" y="28"/>
                  </a:lnTo>
                  <a:lnTo>
                    <a:pt x="166" y="27"/>
                  </a:lnTo>
                  <a:lnTo>
                    <a:pt x="138" y="25"/>
                  </a:lnTo>
                  <a:lnTo>
                    <a:pt x="108" y="23"/>
                  </a:lnTo>
                  <a:lnTo>
                    <a:pt x="78" y="19"/>
                  </a:lnTo>
                  <a:lnTo>
                    <a:pt x="49" y="13"/>
                  </a:lnTo>
                  <a:lnTo>
                    <a:pt x="35" y="10"/>
                  </a:lnTo>
                  <a:lnTo>
                    <a:pt x="22" y="7"/>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00">
              <a:extLst>
                <a:ext uri="{FF2B5EF4-FFF2-40B4-BE49-F238E27FC236}">
                  <a16:creationId xmlns:a16="http://schemas.microsoft.com/office/drawing/2014/main" id="{5839F0C0-A423-4156-855A-E09BBC0F1685}"/>
                </a:ext>
              </a:extLst>
            </p:cNvPr>
            <p:cNvSpPr>
              <a:spLocks/>
            </p:cNvSpPr>
            <p:nvPr/>
          </p:nvSpPr>
          <p:spPr bwMode="auto">
            <a:xfrm>
              <a:off x="3756025" y="1474788"/>
              <a:ext cx="133350" cy="28575"/>
            </a:xfrm>
            <a:custGeom>
              <a:avLst/>
              <a:gdLst>
                <a:gd name="T0" fmla="*/ 420 w 420"/>
                <a:gd name="T1" fmla="*/ 58 h 90"/>
                <a:gd name="T2" fmla="*/ 419 w 420"/>
                <a:gd name="T3" fmla="*/ 55 h 90"/>
                <a:gd name="T4" fmla="*/ 418 w 420"/>
                <a:gd name="T5" fmla="*/ 50 h 90"/>
                <a:gd name="T6" fmla="*/ 416 w 420"/>
                <a:gd name="T7" fmla="*/ 47 h 90"/>
                <a:gd name="T8" fmla="*/ 413 w 420"/>
                <a:gd name="T9" fmla="*/ 44 h 90"/>
                <a:gd name="T10" fmla="*/ 406 w 420"/>
                <a:gd name="T11" fmla="*/ 37 h 90"/>
                <a:gd name="T12" fmla="*/ 397 w 420"/>
                <a:gd name="T13" fmla="*/ 32 h 90"/>
                <a:gd name="T14" fmla="*/ 386 w 420"/>
                <a:gd name="T15" fmla="*/ 27 h 90"/>
                <a:gd name="T16" fmla="*/ 374 w 420"/>
                <a:gd name="T17" fmla="*/ 22 h 90"/>
                <a:gd name="T18" fmla="*/ 360 w 420"/>
                <a:gd name="T19" fmla="*/ 18 h 90"/>
                <a:gd name="T20" fmla="*/ 345 w 420"/>
                <a:gd name="T21" fmla="*/ 14 h 90"/>
                <a:gd name="T22" fmla="*/ 313 w 420"/>
                <a:gd name="T23" fmla="*/ 9 h 90"/>
                <a:gd name="T24" fmla="*/ 277 w 420"/>
                <a:gd name="T25" fmla="*/ 3 h 90"/>
                <a:gd name="T26" fmla="*/ 243 w 420"/>
                <a:gd name="T27" fmla="*/ 1 h 90"/>
                <a:gd name="T28" fmla="*/ 210 w 420"/>
                <a:gd name="T29" fmla="*/ 0 h 90"/>
                <a:gd name="T30" fmla="*/ 172 w 420"/>
                <a:gd name="T31" fmla="*/ 1 h 90"/>
                <a:gd name="T32" fmla="*/ 133 w 420"/>
                <a:gd name="T33" fmla="*/ 4 h 90"/>
                <a:gd name="T34" fmla="*/ 113 w 420"/>
                <a:gd name="T35" fmla="*/ 7 h 90"/>
                <a:gd name="T36" fmla="*/ 94 w 420"/>
                <a:gd name="T37" fmla="*/ 11 h 90"/>
                <a:gd name="T38" fmla="*/ 76 w 420"/>
                <a:gd name="T39" fmla="*/ 14 h 90"/>
                <a:gd name="T40" fmla="*/ 59 w 420"/>
                <a:gd name="T41" fmla="*/ 18 h 90"/>
                <a:gd name="T42" fmla="*/ 59 w 420"/>
                <a:gd name="T43" fmla="*/ 18 h 90"/>
                <a:gd name="T44" fmla="*/ 55 w 420"/>
                <a:gd name="T45" fmla="*/ 19 h 90"/>
                <a:gd name="T46" fmla="*/ 52 w 420"/>
                <a:gd name="T47" fmla="*/ 20 h 90"/>
                <a:gd name="T48" fmla="*/ 48 w 420"/>
                <a:gd name="T49" fmla="*/ 21 h 90"/>
                <a:gd name="T50" fmla="*/ 44 w 420"/>
                <a:gd name="T51" fmla="*/ 22 h 90"/>
                <a:gd name="T52" fmla="*/ 43 w 420"/>
                <a:gd name="T53" fmla="*/ 24 h 90"/>
                <a:gd name="T54" fmla="*/ 40 w 420"/>
                <a:gd name="T55" fmla="*/ 24 h 90"/>
                <a:gd name="T56" fmla="*/ 35 w 420"/>
                <a:gd name="T57" fmla="*/ 26 h 90"/>
                <a:gd name="T58" fmla="*/ 31 w 420"/>
                <a:gd name="T59" fmla="*/ 28 h 90"/>
                <a:gd name="T60" fmla="*/ 30 w 420"/>
                <a:gd name="T61" fmla="*/ 28 h 90"/>
                <a:gd name="T62" fmla="*/ 30 w 420"/>
                <a:gd name="T63" fmla="*/ 28 h 90"/>
                <a:gd name="T64" fmla="*/ 19 w 420"/>
                <a:gd name="T65" fmla="*/ 33 h 90"/>
                <a:gd name="T66" fmla="*/ 12 w 420"/>
                <a:gd name="T67" fmla="*/ 40 h 90"/>
                <a:gd name="T68" fmla="*/ 10 w 420"/>
                <a:gd name="T69" fmla="*/ 40 h 90"/>
                <a:gd name="T70" fmla="*/ 10 w 420"/>
                <a:gd name="T71" fmla="*/ 40 h 90"/>
                <a:gd name="T72" fmla="*/ 7 w 420"/>
                <a:gd name="T73" fmla="*/ 43 h 90"/>
                <a:gd name="T74" fmla="*/ 5 w 420"/>
                <a:gd name="T75" fmla="*/ 46 h 90"/>
                <a:gd name="T76" fmla="*/ 4 w 420"/>
                <a:gd name="T77" fmla="*/ 47 h 90"/>
                <a:gd name="T78" fmla="*/ 4 w 420"/>
                <a:gd name="T79" fmla="*/ 48 h 90"/>
                <a:gd name="T80" fmla="*/ 2 w 420"/>
                <a:gd name="T81" fmla="*/ 50 h 90"/>
                <a:gd name="T82" fmla="*/ 1 w 420"/>
                <a:gd name="T83" fmla="*/ 52 h 90"/>
                <a:gd name="T84" fmla="*/ 0 w 420"/>
                <a:gd name="T85" fmla="*/ 56 h 90"/>
                <a:gd name="T86" fmla="*/ 0 w 420"/>
                <a:gd name="T87" fmla="*/ 58 h 90"/>
                <a:gd name="T88" fmla="*/ 8 w 420"/>
                <a:gd name="T89" fmla="*/ 63 h 90"/>
                <a:gd name="T90" fmla="*/ 22 w 420"/>
                <a:gd name="T91" fmla="*/ 68 h 90"/>
                <a:gd name="T92" fmla="*/ 43 w 420"/>
                <a:gd name="T93" fmla="*/ 74 h 90"/>
                <a:gd name="T94" fmla="*/ 67 w 420"/>
                <a:gd name="T95" fmla="*/ 78 h 90"/>
                <a:gd name="T96" fmla="*/ 96 w 420"/>
                <a:gd name="T97" fmla="*/ 84 h 90"/>
                <a:gd name="T98" fmla="*/ 131 w 420"/>
                <a:gd name="T99" fmla="*/ 87 h 90"/>
                <a:gd name="T100" fmla="*/ 168 w 420"/>
                <a:gd name="T101" fmla="*/ 90 h 90"/>
                <a:gd name="T102" fmla="*/ 210 w 420"/>
                <a:gd name="T103" fmla="*/ 90 h 90"/>
                <a:gd name="T104" fmla="*/ 251 w 420"/>
                <a:gd name="T105" fmla="*/ 90 h 90"/>
                <a:gd name="T106" fmla="*/ 289 w 420"/>
                <a:gd name="T107" fmla="*/ 87 h 90"/>
                <a:gd name="T108" fmla="*/ 323 w 420"/>
                <a:gd name="T109" fmla="*/ 84 h 90"/>
                <a:gd name="T110" fmla="*/ 353 w 420"/>
                <a:gd name="T111" fmla="*/ 78 h 90"/>
                <a:gd name="T112" fmla="*/ 377 w 420"/>
                <a:gd name="T113" fmla="*/ 74 h 90"/>
                <a:gd name="T114" fmla="*/ 398 w 420"/>
                <a:gd name="T115" fmla="*/ 68 h 90"/>
                <a:gd name="T116" fmla="*/ 412 w 420"/>
                <a:gd name="T117" fmla="*/ 62 h 90"/>
                <a:gd name="T118" fmla="*/ 420 w 420"/>
                <a:gd name="T11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90">
                  <a:moveTo>
                    <a:pt x="420" y="58"/>
                  </a:moveTo>
                  <a:lnTo>
                    <a:pt x="419" y="55"/>
                  </a:lnTo>
                  <a:lnTo>
                    <a:pt x="418" y="50"/>
                  </a:lnTo>
                  <a:lnTo>
                    <a:pt x="416" y="47"/>
                  </a:lnTo>
                  <a:lnTo>
                    <a:pt x="413" y="44"/>
                  </a:lnTo>
                  <a:lnTo>
                    <a:pt x="406" y="37"/>
                  </a:lnTo>
                  <a:lnTo>
                    <a:pt x="397" y="32"/>
                  </a:lnTo>
                  <a:lnTo>
                    <a:pt x="386" y="27"/>
                  </a:lnTo>
                  <a:lnTo>
                    <a:pt x="374" y="22"/>
                  </a:lnTo>
                  <a:lnTo>
                    <a:pt x="360" y="18"/>
                  </a:lnTo>
                  <a:lnTo>
                    <a:pt x="345" y="14"/>
                  </a:lnTo>
                  <a:lnTo>
                    <a:pt x="313" y="9"/>
                  </a:lnTo>
                  <a:lnTo>
                    <a:pt x="277" y="3"/>
                  </a:lnTo>
                  <a:lnTo>
                    <a:pt x="243" y="1"/>
                  </a:lnTo>
                  <a:lnTo>
                    <a:pt x="210" y="0"/>
                  </a:lnTo>
                  <a:lnTo>
                    <a:pt x="172" y="1"/>
                  </a:lnTo>
                  <a:lnTo>
                    <a:pt x="133" y="4"/>
                  </a:lnTo>
                  <a:lnTo>
                    <a:pt x="113" y="7"/>
                  </a:lnTo>
                  <a:lnTo>
                    <a:pt x="94" y="11"/>
                  </a:lnTo>
                  <a:lnTo>
                    <a:pt x="76" y="14"/>
                  </a:lnTo>
                  <a:lnTo>
                    <a:pt x="59" y="18"/>
                  </a:lnTo>
                  <a:lnTo>
                    <a:pt x="59" y="18"/>
                  </a:lnTo>
                  <a:lnTo>
                    <a:pt x="55" y="19"/>
                  </a:lnTo>
                  <a:lnTo>
                    <a:pt x="52" y="20"/>
                  </a:lnTo>
                  <a:lnTo>
                    <a:pt x="48" y="21"/>
                  </a:lnTo>
                  <a:lnTo>
                    <a:pt x="44" y="22"/>
                  </a:lnTo>
                  <a:lnTo>
                    <a:pt x="43" y="24"/>
                  </a:lnTo>
                  <a:lnTo>
                    <a:pt x="40" y="24"/>
                  </a:lnTo>
                  <a:lnTo>
                    <a:pt x="35" y="26"/>
                  </a:lnTo>
                  <a:lnTo>
                    <a:pt x="31" y="28"/>
                  </a:lnTo>
                  <a:lnTo>
                    <a:pt x="30" y="28"/>
                  </a:lnTo>
                  <a:lnTo>
                    <a:pt x="30" y="28"/>
                  </a:lnTo>
                  <a:lnTo>
                    <a:pt x="19" y="33"/>
                  </a:lnTo>
                  <a:lnTo>
                    <a:pt x="12" y="40"/>
                  </a:lnTo>
                  <a:lnTo>
                    <a:pt x="10" y="40"/>
                  </a:lnTo>
                  <a:lnTo>
                    <a:pt x="10" y="40"/>
                  </a:lnTo>
                  <a:lnTo>
                    <a:pt x="7" y="43"/>
                  </a:lnTo>
                  <a:lnTo>
                    <a:pt x="5" y="46"/>
                  </a:lnTo>
                  <a:lnTo>
                    <a:pt x="4" y="47"/>
                  </a:lnTo>
                  <a:lnTo>
                    <a:pt x="4" y="48"/>
                  </a:lnTo>
                  <a:lnTo>
                    <a:pt x="2" y="50"/>
                  </a:lnTo>
                  <a:lnTo>
                    <a:pt x="1" y="52"/>
                  </a:lnTo>
                  <a:lnTo>
                    <a:pt x="0" y="56"/>
                  </a:lnTo>
                  <a:lnTo>
                    <a:pt x="0" y="58"/>
                  </a:lnTo>
                  <a:lnTo>
                    <a:pt x="8" y="63"/>
                  </a:lnTo>
                  <a:lnTo>
                    <a:pt x="22" y="68"/>
                  </a:lnTo>
                  <a:lnTo>
                    <a:pt x="43" y="74"/>
                  </a:lnTo>
                  <a:lnTo>
                    <a:pt x="67" y="78"/>
                  </a:lnTo>
                  <a:lnTo>
                    <a:pt x="96" y="84"/>
                  </a:lnTo>
                  <a:lnTo>
                    <a:pt x="131" y="87"/>
                  </a:lnTo>
                  <a:lnTo>
                    <a:pt x="168" y="90"/>
                  </a:lnTo>
                  <a:lnTo>
                    <a:pt x="210" y="90"/>
                  </a:lnTo>
                  <a:lnTo>
                    <a:pt x="251" y="90"/>
                  </a:lnTo>
                  <a:lnTo>
                    <a:pt x="289" y="87"/>
                  </a:lnTo>
                  <a:lnTo>
                    <a:pt x="323" y="84"/>
                  </a:lnTo>
                  <a:lnTo>
                    <a:pt x="353" y="78"/>
                  </a:lnTo>
                  <a:lnTo>
                    <a:pt x="377" y="74"/>
                  </a:lnTo>
                  <a:lnTo>
                    <a:pt x="398" y="68"/>
                  </a:lnTo>
                  <a:lnTo>
                    <a:pt x="412" y="62"/>
                  </a:lnTo>
                  <a:lnTo>
                    <a:pt x="4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01">
              <a:extLst>
                <a:ext uri="{FF2B5EF4-FFF2-40B4-BE49-F238E27FC236}">
                  <a16:creationId xmlns:a16="http://schemas.microsoft.com/office/drawing/2014/main" id="{DBE218E2-EA47-43F9-AF50-BC58701E5EAE}"/>
                </a:ext>
              </a:extLst>
            </p:cNvPr>
            <p:cNvSpPr>
              <a:spLocks/>
            </p:cNvSpPr>
            <p:nvPr/>
          </p:nvSpPr>
          <p:spPr bwMode="auto">
            <a:xfrm>
              <a:off x="3756025" y="1503363"/>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7 h 75"/>
                <a:gd name="T10" fmla="*/ 67 w 421"/>
                <a:gd name="T11" fmla="*/ 62 h 75"/>
                <a:gd name="T12" fmla="*/ 97 w 421"/>
                <a:gd name="T13" fmla="*/ 68 h 75"/>
                <a:gd name="T14" fmla="*/ 130 w 421"/>
                <a:gd name="T15" fmla="*/ 71 h 75"/>
                <a:gd name="T16" fmla="*/ 169 w 421"/>
                <a:gd name="T17" fmla="*/ 74 h 75"/>
                <a:gd name="T18" fmla="*/ 211 w 421"/>
                <a:gd name="T19" fmla="*/ 75 h 75"/>
                <a:gd name="T20" fmla="*/ 253 w 421"/>
                <a:gd name="T21" fmla="*/ 74 h 75"/>
                <a:gd name="T22" fmla="*/ 290 w 421"/>
                <a:gd name="T23" fmla="*/ 71 h 75"/>
                <a:gd name="T24" fmla="*/ 325 w 421"/>
                <a:gd name="T25" fmla="*/ 68 h 75"/>
                <a:gd name="T26" fmla="*/ 355 w 421"/>
                <a:gd name="T27" fmla="*/ 62 h 75"/>
                <a:gd name="T28" fmla="*/ 379 w 421"/>
                <a:gd name="T29" fmla="*/ 57 h 75"/>
                <a:gd name="T30" fmla="*/ 399 w 421"/>
                <a:gd name="T31" fmla="*/ 52 h 75"/>
                <a:gd name="T32" fmla="*/ 414 w 421"/>
                <a:gd name="T33" fmla="*/ 46 h 75"/>
                <a:gd name="T34" fmla="*/ 421 w 421"/>
                <a:gd name="T35" fmla="*/ 42 h 75"/>
                <a:gd name="T36" fmla="*/ 421 w 421"/>
                <a:gd name="T37" fmla="*/ 0 h 75"/>
                <a:gd name="T38" fmla="*/ 410 w 421"/>
                <a:gd name="T39" fmla="*/ 4 h 75"/>
                <a:gd name="T40" fmla="*/ 399 w 421"/>
                <a:gd name="T41" fmla="*/ 8 h 75"/>
                <a:gd name="T42" fmla="*/ 386 w 421"/>
                <a:gd name="T43" fmla="*/ 12 h 75"/>
                <a:gd name="T44" fmla="*/ 373 w 421"/>
                <a:gd name="T45" fmla="*/ 14 h 75"/>
                <a:gd name="T46" fmla="*/ 344 w 421"/>
                <a:gd name="T47" fmla="*/ 19 h 75"/>
                <a:gd name="T48" fmla="*/ 314 w 421"/>
                <a:gd name="T49" fmla="*/ 24 h 75"/>
                <a:gd name="T50" fmla="*/ 284 w 421"/>
                <a:gd name="T51" fmla="*/ 27 h 75"/>
                <a:gd name="T52" fmla="*/ 256 w 421"/>
                <a:gd name="T53" fmla="*/ 28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8 h 75"/>
                <a:gd name="T74" fmla="*/ 10 w 421"/>
                <a:gd name="T75" fmla="*/ 4 h 75"/>
                <a:gd name="T76" fmla="*/ 0 w 421"/>
                <a:gd name="T77" fmla="*/ 0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6"/>
                  </a:lnTo>
                  <a:lnTo>
                    <a:pt x="22" y="52"/>
                  </a:lnTo>
                  <a:lnTo>
                    <a:pt x="43" y="57"/>
                  </a:lnTo>
                  <a:lnTo>
                    <a:pt x="67" y="62"/>
                  </a:lnTo>
                  <a:lnTo>
                    <a:pt x="97" y="68"/>
                  </a:lnTo>
                  <a:lnTo>
                    <a:pt x="130" y="71"/>
                  </a:lnTo>
                  <a:lnTo>
                    <a:pt x="169" y="74"/>
                  </a:lnTo>
                  <a:lnTo>
                    <a:pt x="211" y="75"/>
                  </a:lnTo>
                  <a:lnTo>
                    <a:pt x="253" y="74"/>
                  </a:lnTo>
                  <a:lnTo>
                    <a:pt x="290" y="71"/>
                  </a:lnTo>
                  <a:lnTo>
                    <a:pt x="325" y="68"/>
                  </a:lnTo>
                  <a:lnTo>
                    <a:pt x="355" y="62"/>
                  </a:lnTo>
                  <a:lnTo>
                    <a:pt x="379" y="57"/>
                  </a:lnTo>
                  <a:lnTo>
                    <a:pt x="399" y="52"/>
                  </a:lnTo>
                  <a:lnTo>
                    <a:pt x="414" y="46"/>
                  </a:lnTo>
                  <a:lnTo>
                    <a:pt x="421" y="42"/>
                  </a:lnTo>
                  <a:lnTo>
                    <a:pt x="421" y="0"/>
                  </a:lnTo>
                  <a:lnTo>
                    <a:pt x="410" y="4"/>
                  </a:lnTo>
                  <a:lnTo>
                    <a:pt x="399" y="8"/>
                  </a:lnTo>
                  <a:lnTo>
                    <a:pt x="386" y="12"/>
                  </a:lnTo>
                  <a:lnTo>
                    <a:pt x="373" y="14"/>
                  </a:lnTo>
                  <a:lnTo>
                    <a:pt x="344" y="19"/>
                  </a:lnTo>
                  <a:lnTo>
                    <a:pt x="314" y="24"/>
                  </a:lnTo>
                  <a:lnTo>
                    <a:pt x="284" y="27"/>
                  </a:lnTo>
                  <a:lnTo>
                    <a:pt x="256" y="28"/>
                  </a:lnTo>
                  <a:lnTo>
                    <a:pt x="231" y="29"/>
                  </a:lnTo>
                  <a:lnTo>
                    <a:pt x="211" y="30"/>
                  </a:lnTo>
                  <a:lnTo>
                    <a:pt x="191" y="29"/>
                  </a:lnTo>
                  <a:lnTo>
                    <a:pt x="166" y="28"/>
                  </a:lnTo>
                  <a:lnTo>
                    <a:pt x="138" y="27"/>
                  </a:lnTo>
                  <a:lnTo>
                    <a:pt x="108" y="24"/>
                  </a:lnTo>
                  <a:lnTo>
                    <a:pt x="78" y="19"/>
                  </a:lnTo>
                  <a:lnTo>
                    <a:pt x="49" y="15"/>
                  </a:lnTo>
                  <a:lnTo>
                    <a:pt x="35" y="12"/>
                  </a:lnTo>
                  <a:lnTo>
                    <a:pt x="22" y="8"/>
                  </a:lnTo>
                  <a:lnTo>
                    <a:pt x="1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02">
              <a:extLst>
                <a:ext uri="{FF2B5EF4-FFF2-40B4-BE49-F238E27FC236}">
                  <a16:creationId xmlns:a16="http://schemas.microsoft.com/office/drawing/2014/main" id="{FB53FF3C-7C81-42D7-820B-328F83511B89}"/>
                </a:ext>
              </a:extLst>
            </p:cNvPr>
            <p:cNvSpPr>
              <a:spLocks/>
            </p:cNvSpPr>
            <p:nvPr/>
          </p:nvSpPr>
          <p:spPr bwMode="auto">
            <a:xfrm>
              <a:off x="3756025" y="1574800"/>
              <a:ext cx="133350" cy="23813"/>
            </a:xfrm>
            <a:custGeom>
              <a:avLst/>
              <a:gdLst>
                <a:gd name="T0" fmla="*/ 0 w 421"/>
                <a:gd name="T1" fmla="*/ 0 h 75"/>
                <a:gd name="T2" fmla="*/ 0 w 421"/>
                <a:gd name="T3" fmla="*/ 42 h 75"/>
                <a:gd name="T4" fmla="*/ 8 w 421"/>
                <a:gd name="T5" fmla="*/ 48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8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1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8"/>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8"/>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03">
              <a:extLst>
                <a:ext uri="{FF2B5EF4-FFF2-40B4-BE49-F238E27FC236}">
                  <a16:creationId xmlns:a16="http://schemas.microsoft.com/office/drawing/2014/main" id="{B2AFC166-3690-491C-BE8E-D33917F47E78}"/>
                </a:ext>
              </a:extLst>
            </p:cNvPr>
            <p:cNvSpPr>
              <a:spLocks/>
            </p:cNvSpPr>
            <p:nvPr/>
          </p:nvSpPr>
          <p:spPr bwMode="auto">
            <a:xfrm>
              <a:off x="3756025" y="1550988"/>
              <a:ext cx="133350" cy="23813"/>
            </a:xfrm>
            <a:custGeom>
              <a:avLst/>
              <a:gdLst>
                <a:gd name="T0" fmla="*/ 0 w 421"/>
                <a:gd name="T1" fmla="*/ 0 h 75"/>
                <a:gd name="T2" fmla="*/ 0 w 421"/>
                <a:gd name="T3" fmla="*/ 42 h 75"/>
                <a:gd name="T4" fmla="*/ 8 w 421"/>
                <a:gd name="T5" fmla="*/ 47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7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7"/>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7"/>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04">
              <a:extLst>
                <a:ext uri="{FF2B5EF4-FFF2-40B4-BE49-F238E27FC236}">
                  <a16:creationId xmlns:a16="http://schemas.microsoft.com/office/drawing/2014/main" id="{9740A41F-89FD-44D8-9D1F-332E7D538EDA}"/>
                </a:ext>
              </a:extLst>
            </p:cNvPr>
            <p:cNvSpPr>
              <a:spLocks/>
            </p:cNvSpPr>
            <p:nvPr/>
          </p:nvSpPr>
          <p:spPr bwMode="auto">
            <a:xfrm>
              <a:off x="3756025" y="1527175"/>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8 h 75"/>
                <a:gd name="T10" fmla="*/ 67 w 421"/>
                <a:gd name="T11" fmla="*/ 63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3 h 75"/>
                <a:gd name="T28" fmla="*/ 379 w 421"/>
                <a:gd name="T29" fmla="*/ 58 h 75"/>
                <a:gd name="T30" fmla="*/ 399 w 421"/>
                <a:gd name="T31" fmla="*/ 52 h 75"/>
                <a:gd name="T32" fmla="*/ 414 w 421"/>
                <a:gd name="T33" fmla="*/ 47 h 75"/>
                <a:gd name="T34" fmla="*/ 421 w 421"/>
                <a:gd name="T35" fmla="*/ 42 h 75"/>
                <a:gd name="T36" fmla="*/ 421 w 421"/>
                <a:gd name="T37" fmla="*/ 0 h 75"/>
                <a:gd name="T38" fmla="*/ 410 w 421"/>
                <a:gd name="T39" fmla="*/ 4 h 75"/>
                <a:gd name="T40" fmla="*/ 399 w 421"/>
                <a:gd name="T41" fmla="*/ 9 h 75"/>
                <a:gd name="T42" fmla="*/ 386 w 421"/>
                <a:gd name="T43" fmla="*/ 12 h 75"/>
                <a:gd name="T44" fmla="*/ 373 w 421"/>
                <a:gd name="T45" fmla="*/ 15 h 75"/>
                <a:gd name="T46" fmla="*/ 344 w 421"/>
                <a:gd name="T47" fmla="*/ 19 h 75"/>
                <a:gd name="T48" fmla="*/ 314 w 421"/>
                <a:gd name="T49" fmla="*/ 24 h 75"/>
                <a:gd name="T50" fmla="*/ 284 w 421"/>
                <a:gd name="T51" fmla="*/ 27 h 75"/>
                <a:gd name="T52" fmla="*/ 256 w 421"/>
                <a:gd name="T53" fmla="*/ 29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9 h 75"/>
                <a:gd name="T74" fmla="*/ 10 w 421"/>
                <a:gd name="T75" fmla="*/ 4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6"/>
                  </a:lnTo>
                  <a:lnTo>
                    <a:pt x="22" y="52"/>
                  </a:lnTo>
                  <a:lnTo>
                    <a:pt x="43" y="58"/>
                  </a:lnTo>
                  <a:lnTo>
                    <a:pt x="67" y="63"/>
                  </a:lnTo>
                  <a:lnTo>
                    <a:pt x="97" y="68"/>
                  </a:lnTo>
                  <a:lnTo>
                    <a:pt x="130" y="72"/>
                  </a:lnTo>
                  <a:lnTo>
                    <a:pt x="169" y="74"/>
                  </a:lnTo>
                  <a:lnTo>
                    <a:pt x="211" y="75"/>
                  </a:lnTo>
                  <a:lnTo>
                    <a:pt x="253" y="74"/>
                  </a:lnTo>
                  <a:lnTo>
                    <a:pt x="290" y="72"/>
                  </a:lnTo>
                  <a:lnTo>
                    <a:pt x="325" y="68"/>
                  </a:lnTo>
                  <a:lnTo>
                    <a:pt x="355" y="63"/>
                  </a:lnTo>
                  <a:lnTo>
                    <a:pt x="379" y="58"/>
                  </a:lnTo>
                  <a:lnTo>
                    <a:pt x="399" y="52"/>
                  </a:lnTo>
                  <a:lnTo>
                    <a:pt x="414" y="47"/>
                  </a:lnTo>
                  <a:lnTo>
                    <a:pt x="421" y="42"/>
                  </a:lnTo>
                  <a:lnTo>
                    <a:pt x="421" y="0"/>
                  </a:lnTo>
                  <a:lnTo>
                    <a:pt x="410" y="4"/>
                  </a:lnTo>
                  <a:lnTo>
                    <a:pt x="399" y="9"/>
                  </a:lnTo>
                  <a:lnTo>
                    <a:pt x="386" y="12"/>
                  </a:lnTo>
                  <a:lnTo>
                    <a:pt x="373" y="15"/>
                  </a:lnTo>
                  <a:lnTo>
                    <a:pt x="344" y="19"/>
                  </a:lnTo>
                  <a:lnTo>
                    <a:pt x="314" y="24"/>
                  </a:lnTo>
                  <a:lnTo>
                    <a:pt x="284" y="27"/>
                  </a:lnTo>
                  <a:lnTo>
                    <a:pt x="256" y="29"/>
                  </a:lnTo>
                  <a:lnTo>
                    <a:pt x="231" y="29"/>
                  </a:lnTo>
                  <a:lnTo>
                    <a:pt x="211" y="30"/>
                  </a:lnTo>
                  <a:lnTo>
                    <a:pt x="191" y="29"/>
                  </a:lnTo>
                  <a:lnTo>
                    <a:pt x="166" y="28"/>
                  </a:lnTo>
                  <a:lnTo>
                    <a:pt x="138" y="27"/>
                  </a:lnTo>
                  <a:lnTo>
                    <a:pt x="108" y="24"/>
                  </a:lnTo>
                  <a:lnTo>
                    <a:pt x="78" y="19"/>
                  </a:lnTo>
                  <a:lnTo>
                    <a:pt x="49" y="15"/>
                  </a:lnTo>
                  <a:lnTo>
                    <a:pt x="35" y="12"/>
                  </a:lnTo>
                  <a:lnTo>
                    <a:pt x="22" y="9"/>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4</a:t>
            </a:fld>
            <a:endParaRPr lang="en-US" dirty="0"/>
          </a:p>
        </p:txBody>
      </p:sp>
      <p:grpSp>
        <p:nvGrpSpPr>
          <p:cNvPr id="73" name="Group 72">
            <a:extLst>
              <a:ext uri="{FF2B5EF4-FFF2-40B4-BE49-F238E27FC236}">
                <a16:creationId xmlns:a16="http://schemas.microsoft.com/office/drawing/2014/main" id="{7734611F-15B1-484F-8744-AA6F0B9ED29F}"/>
              </a:ext>
            </a:extLst>
          </p:cNvPr>
          <p:cNvGrpSpPr/>
          <p:nvPr/>
        </p:nvGrpSpPr>
        <p:grpSpPr>
          <a:xfrm>
            <a:off x="784298" y="1018898"/>
            <a:ext cx="10927669" cy="5337452"/>
            <a:chOff x="1161661" y="1395869"/>
            <a:chExt cx="9868678" cy="4820204"/>
          </a:xfrm>
        </p:grpSpPr>
        <p:pic>
          <p:nvPicPr>
            <p:cNvPr id="74" name="Picture 73">
              <a:extLst>
                <a:ext uri="{FF2B5EF4-FFF2-40B4-BE49-F238E27FC236}">
                  <a16:creationId xmlns:a16="http://schemas.microsoft.com/office/drawing/2014/main" id="{CDD8B11E-ADF9-4192-BB76-1490C63221D2}"/>
                </a:ext>
              </a:extLst>
            </p:cNvPr>
            <p:cNvPicPr>
              <a:picLocks noChangeAspect="1"/>
            </p:cNvPicPr>
            <p:nvPr/>
          </p:nvPicPr>
          <p:blipFill>
            <a:blip r:embed="rId3"/>
            <a:stretch>
              <a:fillRect/>
            </a:stretch>
          </p:blipFill>
          <p:spPr>
            <a:xfrm>
              <a:off x="1161661" y="1395869"/>
              <a:ext cx="9868678" cy="4820204"/>
            </a:xfrm>
            <a:prstGeom prst="rect">
              <a:avLst/>
            </a:prstGeom>
          </p:spPr>
        </p:pic>
        <p:sp>
          <p:nvSpPr>
            <p:cNvPr id="75" name="TextBox 4">
              <a:extLst>
                <a:ext uri="{FF2B5EF4-FFF2-40B4-BE49-F238E27FC236}">
                  <a16:creationId xmlns:a16="http://schemas.microsoft.com/office/drawing/2014/main" id="{1FF926A6-AC1B-42FB-84EA-7AF4191271B8}"/>
                </a:ext>
              </a:extLst>
            </p:cNvPr>
            <p:cNvSpPr txBox="1"/>
            <p:nvPr/>
          </p:nvSpPr>
          <p:spPr>
            <a:xfrm>
              <a:off x="6144384" y="2814042"/>
              <a:ext cx="1188572" cy="577081"/>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t>36.8% of Construction Time Lost</a:t>
              </a:r>
            </a:p>
          </p:txBody>
        </p:sp>
      </p:grpSp>
      <p:sp>
        <p:nvSpPr>
          <p:cNvPr id="76" name="TextBox 75">
            <a:extLst>
              <a:ext uri="{FF2B5EF4-FFF2-40B4-BE49-F238E27FC236}">
                <a16:creationId xmlns:a16="http://schemas.microsoft.com/office/drawing/2014/main" id="{C0E3C0B9-B6A8-4A16-9732-14BECCA88818}"/>
              </a:ext>
            </a:extLst>
          </p:cNvPr>
          <p:cNvSpPr txBox="1"/>
          <p:nvPr/>
        </p:nvSpPr>
        <p:spPr>
          <a:xfrm>
            <a:off x="2556264" y="6388044"/>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pic>
        <p:nvPicPr>
          <p:cNvPr id="77" name="Picture 76">
            <a:extLst>
              <a:ext uri="{FF2B5EF4-FFF2-40B4-BE49-F238E27FC236}">
                <a16:creationId xmlns:a16="http://schemas.microsoft.com/office/drawing/2014/main" id="{F1C4D0AA-7FB9-4D35-9780-2F187CFDE9E0}"/>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2" name="Rectangle: Rounded Corners 1">
            <a:extLst>
              <a:ext uri="{FF2B5EF4-FFF2-40B4-BE49-F238E27FC236}">
                <a16:creationId xmlns:a16="http://schemas.microsoft.com/office/drawing/2014/main" id="{4F475667-5F5C-4838-81AC-8B60551440C0}"/>
              </a:ext>
            </a:extLst>
          </p:cNvPr>
          <p:cNvSpPr/>
          <p:nvPr/>
        </p:nvSpPr>
        <p:spPr>
          <a:xfrm>
            <a:off x="886383" y="3894667"/>
            <a:ext cx="8393084" cy="1441677"/>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FFE71E8-440C-483E-B535-D1A6F1F85CCC}"/>
              </a:ext>
            </a:extLst>
          </p:cNvPr>
          <p:cNvSpPr/>
          <p:nvPr/>
        </p:nvSpPr>
        <p:spPr>
          <a:xfrm>
            <a:off x="1762404" y="4199467"/>
            <a:ext cx="8853180" cy="1136877"/>
          </a:xfrm>
          <a:prstGeom prst="roundRect">
            <a:avLst/>
          </a:prstGeom>
          <a:solidFill>
            <a:schemeClr val="tx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The PNG Relocation Impact was </a:t>
            </a:r>
            <a:r>
              <a:rPr lang="en-US" b="1" dirty="0">
                <a:solidFill>
                  <a:schemeClr val="accent6">
                    <a:lumMod val="75000"/>
                  </a:schemeClr>
                </a:solidFill>
                <a:latin typeface="+mj-lt"/>
              </a:rPr>
              <a:t>277 days </a:t>
            </a:r>
            <a:r>
              <a:rPr lang="en-US" b="1" dirty="0">
                <a:solidFill>
                  <a:schemeClr val="tx1"/>
                </a:solidFill>
                <a:latin typeface="+mj-lt"/>
              </a:rPr>
              <a:t>which is about </a:t>
            </a:r>
            <a:r>
              <a:rPr lang="en-US" b="1" dirty="0">
                <a:solidFill>
                  <a:schemeClr val="accent6">
                    <a:lumMod val="75000"/>
                  </a:schemeClr>
                </a:solidFill>
                <a:latin typeface="+mj-lt"/>
              </a:rPr>
              <a:t>36.8%</a:t>
            </a:r>
            <a:r>
              <a:rPr lang="en-US" b="1" dirty="0">
                <a:solidFill>
                  <a:schemeClr val="tx1"/>
                </a:solidFill>
                <a:latin typeface="+mj-lt"/>
              </a:rPr>
              <a:t> of the construction lost time. As the duration of the construction between completion of PNG relocation and functional interchange was </a:t>
            </a:r>
            <a:r>
              <a:rPr lang="en-US" b="1" dirty="0">
                <a:solidFill>
                  <a:schemeClr val="accent6">
                    <a:lumMod val="75000"/>
                  </a:schemeClr>
                </a:solidFill>
                <a:latin typeface="+mj-lt"/>
              </a:rPr>
              <a:t>752 days</a:t>
            </a:r>
            <a:r>
              <a:rPr lang="en-US" b="1" dirty="0">
                <a:solidFill>
                  <a:schemeClr val="tx1"/>
                </a:solidFill>
                <a:latin typeface="+mj-lt"/>
              </a:rPr>
              <a:t>.</a:t>
            </a:r>
          </a:p>
        </p:txBody>
      </p:sp>
      <p:sp>
        <p:nvSpPr>
          <p:cNvPr id="6" name="Rectangle 5">
            <a:extLst>
              <a:ext uri="{FF2B5EF4-FFF2-40B4-BE49-F238E27FC236}">
                <a16:creationId xmlns:a16="http://schemas.microsoft.com/office/drawing/2014/main" id="{6B585546-89FE-47BC-B5E5-7922AFEB0758}"/>
              </a:ext>
            </a:extLst>
          </p:cNvPr>
          <p:cNvSpPr/>
          <p:nvPr/>
        </p:nvSpPr>
        <p:spPr>
          <a:xfrm>
            <a:off x="3666067" y="2751667"/>
            <a:ext cx="2370666" cy="307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277 days</a:t>
            </a:r>
          </a:p>
        </p:txBody>
      </p:sp>
      <p:pic>
        <p:nvPicPr>
          <p:cNvPr id="42" name="Picture 41">
            <a:extLst>
              <a:ext uri="{FF2B5EF4-FFF2-40B4-BE49-F238E27FC236}">
                <a16:creationId xmlns:a16="http://schemas.microsoft.com/office/drawing/2014/main" id="{D6D3B789-E1EB-4405-92F3-489D676DC9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822569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3098918" y="258741"/>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053182" y="2857268"/>
            <a:ext cx="7595319" cy="830997"/>
          </a:xfrm>
          <a:prstGeom prst="rect">
            <a:avLst/>
          </a:prstGeom>
          <a:noFill/>
        </p:spPr>
        <p:txBody>
          <a:bodyPr wrap="square" rtlCol="0">
            <a:spAutoFit/>
          </a:bodyPr>
          <a:lstStyle/>
          <a:p>
            <a:r>
              <a:rPr lang="en-US" sz="2400" b="1" u="sng" dirty="0">
                <a:latin typeface="+mj-lt"/>
              </a:rPr>
              <a:t>Critical Paths </a:t>
            </a:r>
            <a:r>
              <a:rPr lang="en-US" sz="2400" b="1" u="sng" dirty="0">
                <a:solidFill>
                  <a:schemeClr val="accent1"/>
                </a:solidFill>
                <a:latin typeface="+mj-lt"/>
              </a:rPr>
              <a:t>Before &amp; After Impact</a:t>
            </a:r>
          </a:p>
          <a:p>
            <a:r>
              <a:rPr lang="en-US" sz="2400" b="1" u="sng" dirty="0">
                <a:solidFill>
                  <a:schemeClr val="accent1"/>
                </a:solidFill>
                <a:latin typeface="+mj-lt"/>
              </a:rPr>
              <a:t>AUGUST 2020 Vs. AUGUST 2020 impacted update </a:t>
            </a:r>
          </a:p>
        </p:txBody>
      </p:sp>
      <p:cxnSp>
        <p:nvCxnSpPr>
          <p:cNvPr id="6" name="Straight Connector 5">
            <a:extLst>
              <a:ext uri="{FF2B5EF4-FFF2-40B4-BE49-F238E27FC236}">
                <a16:creationId xmlns:a16="http://schemas.microsoft.com/office/drawing/2014/main" id="{EE431D1F-BE74-431A-857A-5083ADD48F7F}"/>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3B57D2-91BF-4DB8-AA61-75C0100B6164}"/>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B7D441C-988A-4F6F-8A2A-733695E62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957133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883870" y="241857"/>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AUGUST 2020</a:t>
            </a:r>
            <a:r>
              <a:rPr lang="en-US" b="1" u="sng" dirty="0">
                <a:latin typeface="+mj-lt"/>
              </a:rPr>
              <a:t> Critical Path </a:t>
            </a:r>
            <a:r>
              <a:rPr lang="en-US" sz="2000" b="1" u="sng" dirty="0">
                <a:solidFill>
                  <a:schemeClr val="accent1"/>
                </a:solidFill>
                <a:latin typeface="+mj-lt"/>
              </a:rPr>
              <a:t>Before Impact</a:t>
            </a:r>
          </a:p>
        </p:txBody>
      </p:sp>
      <p:cxnSp>
        <p:nvCxnSpPr>
          <p:cNvPr id="9" name="Straight Connector 8">
            <a:extLst>
              <a:ext uri="{FF2B5EF4-FFF2-40B4-BE49-F238E27FC236}">
                <a16:creationId xmlns:a16="http://schemas.microsoft.com/office/drawing/2014/main" id="{90A118BB-CAE6-4270-A87B-9F95F2CFE60E}"/>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8D5669-7052-4454-9CDD-1AC1D1051015}"/>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803CDF5-1EBB-4735-A951-F59F526AA557}"/>
              </a:ext>
            </a:extLst>
          </p:cNvPr>
          <p:cNvSpPr/>
          <p:nvPr/>
        </p:nvSpPr>
        <p:spPr>
          <a:xfrm>
            <a:off x="10220459" y="1803757"/>
            <a:ext cx="1987675" cy="4003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-259 CD delay</a:t>
            </a:r>
          </a:p>
        </p:txBody>
      </p:sp>
      <p:pic>
        <p:nvPicPr>
          <p:cNvPr id="4" name="Picture 3">
            <a:extLst>
              <a:ext uri="{FF2B5EF4-FFF2-40B4-BE49-F238E27FC236}">
                <a16:creationId xmlns:a16="http://schemas.microsoft.com/office/drawing/2014/main" id="{6DF85801-B01B-4EF4-BD1B-60F0CA468879}"/>
              </a:ext>
            </a:extLst>
          </p:cNvPr>
          <p:cNvPicPr>
            <a:picLocks noChangeAspect="1"/>
          </p:cNvPicPr>
          <p:nvPr/>
        </p:nvPicPr>
        <p:blipFill>
          <a:blip r:embed="rId3"/>
          <a:stretch>
            <a:fillRect/>
          </a:stretch>
        </p:blipFill>
        <p:spPr>
          <a:xfrm>
            <a:off x="1892227" y="892230"/>
            <a:ext cx="8407545" cy="5838048"/>
          </a:xfrm>
          <a:prstGeom prst="rect">
            <a:avLst/>
          </a:prstGeom>
        </p:spPr>
      </p:pic>
      <p:pic>
        <p:nvPicPr>
          <p:cNvPr id="11" name="Picture 10">
            <a:extLst>
              <a:ext uri="{FF2B5EF4-FFF2-40B4-BE49-F238E27FC236}">
                <a16:creationId xmlns:a16="http://schemas.microsoft.com/office/drawing/2014/main" id="{DA6FA1EF-2521-4D58-A0F5-948E3C085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57315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883870" y="241857"/>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AUGUST 2020</a:t>
            </a:r>
            <a:r>
              <a:rPr lang="en-US" b="1" u="sng" dirty="0">
                <a:latin typeface="+mj-lt"/>
              </a:rPr>
              <a:t> Critical Path </a:t>
            </a:r>
            <a:r>
              <a:rPr lang="en-US" sz="2000" b="1" u="sng" dirty="0">
                <a:solidFill>
                  <a:schemeClr val="accent1"/>
                </a:solidFill>
                <a:latin typeface="+mj-lt"/>
              </a:rPr>
              <a:t>Before Impact</a:t>
            </a:r>
          </a:p>
        </p:txBody>
      </p:sp>
      <p:cxnSp>
        <p:nvCxnSpPr>
          <p:cNvPr id="9" name="Straight Connector 8">
            <a:extLst>
              <a:ext uri="{FF2B5EF4-FFF2-40B4-BE49-F238E27FC236}">
                <a16:creationId xmlns:a16="http://schemas.microsoft.com/office/drawing/2014/main" id="{90A118BB-CAE6-4270-A87B-9F95F2CFE60E}"/>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8D5669-7052-4454-9CDD-1AC1D1051015}"/>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F15BB58-C870-4CD5-B6EC-4EB54CF88B02}"/>
              </a:ext>
            </a:extLst>
          </p:cNvPr>
          <p:cNvSpPr/>
          <p:nvPr/>
        </p:nvSpPr>
        <p:spPr>
          <a:xfrm>
            <a:off x="10220459" y="1803757"/>
            <a:ext cx="1987675" cy="4003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-259 CD delay</a:t>
            </a:r>
          </a:p>
        </p:txBody>
      </p:sp>
      <p:pic>
        <p:nvPicPr>
          <p:cNvPr id="4" name="Picture 3">
            <a:extLst>
              <a:ext uri="{FF2B5EF4-FFF2-40B4-BE49-F238E27FC236}">
                <a16:creationId xmlns:a16="http://schemas.microsoft.com/office/drawing/2014/main" id="{83DE9C36-1E13-45CC-82FB-8DD2F7193EDB}"/>
              </a:ext>
            </a:extLst>
          </p:cNvPr>
          <p:cNvPicPr>
            <a:picLocks noChangeAspect="1"/>
          </p:cNvPicPr>
          <p:nvPr/>
        </p:nvPicPr>
        <p:blipFill>
          <a:blip r:embed="rId3"/>
          <a:stretch>
            <a:fillRect/>
          </a:stretch>
        </p:blipFill>
        <p:spPr>
          <a:xfrm>
            <a:off x="1739171" y="959036"/>
            <a:ext cx="8385397" cy="5838254"/>
          </a:xfrm>
          <a:prstGeom prst="rect">
            <a:avLst/>
          </a:prstGeom>
        </p:spPr>
      </p:pic>
      <p:pic>
        <p:nvPicPr>
          <p:cNvPr id="11" name="Picture 10">
            <a:extLst>
              <a:ext uri="{FF2B5EF4-FFF2-40B4-BE49-F238E27FC236}">
                <a16:creationId xmlns:a16="http://schemas.microsoft.com/office/drawing/2014/main" id="{A474AAB6-A40C-4746-BDD0-C73EFD8D7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3958559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883870" y="241857"/>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AUGUST 2020</a:t>
            </a:r>
            <a:r>
              <a:rPr lang="en-US" b="1" u="sng" dirty="0">
                <a:latin typeface="+mj-lt"/>
              </a:rPr>
              <a:t> Critical Path </a:t>
            </a:r>
            <a:r>
              <a:rPr lang="en-US" sz="2000" b="1" u="sng" dirty="0">
                <a:solidFill>
                  <a:schemeClr val="accent1"/>
                </a:solidFill>
                <a:latin typeface="+mj-lt"/>
              </a:rPr>
              <a:t>Before Impact</a:t>
            </a:r>
          </a:p>
        </p:txBody>
      </p:sp>
      <p:cxnSp>
        <p:nvCxnSpPr>
          <p:cNvPr id="9" name="Straight Connector 8">
            <a:extLst>
              <a:ext uri="{FF2B5EF4-FFF2-40B4-BE49-F238E27FC236}">
                <a16:creationId xmlns:a16="http://schemas.microsoft.com/office/drawing/2014/main" id="{90A118BB-CAE6-4270-A87B-9F95F2CFE60E}"/>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8D5669-7052-4454-9CDD-1AC1D1051015}"/>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C876FE3-1382-43AC-86C1-5DED8ADA0011}"/>
              </a:ext>
            </a:extLst>
          </p:cNvPr>
          <p:cNvSpPr/>
          <p:nvPr/>
        </p:nvSpPr>
        <p:spPr>
          <a:xfrm>
            <a:off x="10220459" y="1803757"/>
            <a:ext cx="1987675" cy="4003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-259 CD delay</a:t>
            </a:r>
          </a:p>
        </p:txBody>
      </p:sp>
      <p:pic>
        <p:nvPicPr>
          <p:cNvPr id="4" name="Picture 3">
            <a:extLst>
              <a:ext uri="{FF2B5EF4-FFF2-40B4-BE49-F238E27FC236}">
                <a16:creationId xmlns:a16="http://schemas.microsoft.com/office/drawing/2014/main" id="{C17B9CE6-197C-4CFD-9AC6-CC1F22FDAFD9}"/>
              </a:ext>
            </a:extLst>
          </p:cNvPr>
          <p:cNvPicPr>
            <a:picLocks noChangeAspect="1"/>
          </p:cNvPicPr>
          <p:nvPr/>
        </p:nvPicPr>
        <p:blipFill>
          <a:blip r:embed="rId3"/>
          <a:stretch>
            <a:fillRect/>
          </a:stretch>
        </p:blipFill>
        <p:spPr>
          <a:xfrm>
            <a:off x="2066290" y="990897"/>
            <a:ext cx="8059420" cy="5625246"/>
          </a:xfrm>
          <a:prstGeom prst="rect">
            <a:avLst/>
          </a:prstGeom>
        </p:spPr>
      </p:pic>
      <p:pic>
        <p:nvPicPr>
          <p:cNvPr id="11" name="Picture 10">
            <a:extLst>
              <a:ext uri="{FF2B5EF4-FFF2-40B4-BE49-F238E27FC236}">
                <a16:creationId xmlns:a16="http://schemas.microsoft.com/office/drawing/2014/main" id="{6C7B2706-4FA4-497D-BBC8-1507267CD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4171399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870318" y="241857"/>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AUGUST 2020</a:t>
            </a:r>
            <a:r>
              <a:rPr lang="en-US" b="1" u="sng" dirty="0">
                <a:latin typeface="+mj-lt"/>
              </a:rPr>
              <a:t> Critical Path </a:t>
            </a:r>
            <a:r>
              <a:rPr lang="en-US" sz="2000" b="1" u="sng" dirty="0">
                <a:solidFill>
                  <a:schemeClr val="accent1"/>
                </a:solidFill>
                <a:latin typeface="+mj-lt"/>
              </a:rPr>
              <a:t>AFTER Impact</a:t>
            </a:r>
          </a:p>
        </p:txBody>
      </p:sp>
      <p:cxnSp>
        <p:nvCxnSpPr>
          <p:cNvPr id="5" name="Straight Connector 4">
            <a:extLst>
              <a:ext uri="{FF2B5EF4-FFF2-40B4-BE49-F238E27FC236}">
                <a16:creationId xmlns:a16="http://schemas.microsoft.com/office/drawing/2014/main" id="{B7FAB12E-D6CE-4500-BC5B-0254534F4DF9}"/>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78BB873-DBAB-4E49-9A5B-58FEEB4C53B7}"/>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89A9A4B-E5A6-43B8-AB7F-15A71E6D9A71}"/>
              </a:ext>
            </a:extLst>
          </p:cNvPr>
          <p:cNvSpPr/>
          <p:nvPr/>
        </p:nvSpPr>
        <p:spPr>
          <a:xfrm>
            <a:off x="10198868" y="3334874"/>
            <a:ext cx="1868395" cy="450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-410 CD delay</a:t>
            </a:r>
          </a:p>
        </p:txBody>
      </p:sp>
      <p:pic>
        <p:nvPicPr>
          <p:cNvPr id="3" name="Picture 2">
            <a:extLst>
              <a:ext uri="{FF2B5EF4-FFF2-40B4-BE49-F238E27FC236}">
                <a16:creationId xmlns:a16="http://schemas.microsoft.com/office/drawing/2014/main" id="{0B62F900-2FEE-461C-8F87-206745AA5E80}"/>
              </a:ext>
            </a:extLst>
          </p:cNvPr>
          <p:cNvPicPr>
            <a:picLocks noChangeAspect="1"/>
          </p:cNvPicPr>
          <p:nvPr/>
        </p:nvPicPr>
        <p:blipFill>
          <a:blip r:embed="rId3"/>
          <a:stretch>
            <a:fillRect/>
          </a:stretch>
        </p:blipFill>
        <p:spPr>
          <a:xfrm>
            <a:off x="1783975" y="923008"/>
            <a:ext cx="8225647" cy="5799019"/>
          </a:xfrm>
          <a:prstGeom prst="rect">
            <a:avLst/>
          </a:prstGeom>
        </p:spPr>
      </p:pic>
      <p:pic>
        <p:nvPicPr>
          <p:cNvPr id="10" name="Picture 9">
            <a:extLst>
              <a:ext uri="{FF2B5EF4-FFF2-40B4-BE49-F238E27FC236}">
                <a16:creationId xmlns:a16="http://schemas.microsoft.com/office/drawing/2014/main" id="{C457CB7C-7138-423D-A527-62171E72C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327688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870318" y="241857"/>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AUGUST 2020</a:t>
            </a:r>
            <a:r>
              <a:rPr lang="en-US" b="1" u="sng" dirty="0">
                <a:latin typeface="+mj-lt"/>
              </a:rPr>
              <a:t> Critical Path </a:t>
            </a:r>
            <a:r>
              <a:rPr lang="en-US" sz="2000" b="1" u="sng" dirty="0">
                <a:solidFill>
                  <a:schemeClr val="accent1"/>
                </a:solidFill>
                <a:latin typeface="+mj-lt"/>
              </a:rPr>
              <a:t>AFTER Impact</a:t>
            </a:r>
          </a:p>
        </p:txBody>
      </p:sp>
      <p:cxnSp>
        <p:nvCxnSpPr>
          <p:cNvPr id="5" name="Straight Connector 4">
            <a:extLst>
              <a:ext uri="{FF2B5EF4-FFF2-40B4-BE49-F238E27FC236}">
                <a16:creationId xmlns:a16="http://schemas.microsoft.com/office/drawing/2014/main" id="{B7FAB12E-D6CE-4500-BC5B-0254534F4DF9}"/>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78BB873-DBAB-4E49-9A5B-58FEEB4C53B7}"/>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2FC9D4D-A5A3-4CF2-8EBD-6A0EA5B15CB4}"/>
              </a:ext>
            </a:extLst>
          </p:cNvPr>
          <p:cNvSpPr/>
          <p:nvPr/>
        </p:nvSpPr>
        <p:spPr>
          <a:xfrm>
            <a:off x="10198868" y="3334874"/>
            <a:ext cx="1868395" cy="450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-410 CD delay</a:t>
            </a:r>
          </a:p>
        </p:txBody>
      </p:sp>
      <p:pic>
        <p:nvPicPr>
          <p:cNvPr id="4" name="Picture 3">
            <a:extLst>
              <a:ext uri="{FF2B5EF4-FFF2-40B4-BE49-F238E27FC236}">
                <a16:creationId xmlns:a16="http://schemas.microsoft.com/office/drawing/2014/main" id="{6D34B22A-AE72-4D18-9625-AB2173D31BC0}"/>
              </a:ext>
            </a:extLst>
          </p:cNvPr>
          <p:cNvPicPr>
            <a:picLocks noChangeAspect="1"/>
          </p:cNvPicPr>
          <p:nvPr/>
        </p:nvPicPr>
        <p:blipFill>
          <a:blip r:embed="rId3"/>
          <a:stretch>
            <a:fillRect/>
          </a:stretch>
        </p:blipFill>
        <p:spPr>
          <a:xfrm>
            <a:off x="1716417" y="923008"/>
            <a:ext cx="8403801" cy="5893410"/>
          </a:xfrm>
          <a:prstGeom prst="rect">
            <a:avLst/>
          </a:prstGeom>
        </p:spPr>
      </p:pic>
      <p:pic>
        <p:nvPicPr>
          <p:cNvPr id="9" name="Picture 8">
            <a:extLst>
              <a:ext uri="{FF2B5EF4-FFF2-40B4-BE49-F238E27FC236}">
                <a16:creationId xmlns:a16="http://schemas.microsoft.com/office/drawing/2014/main" id="{64F6E946-7DA5-4054-BAE4-A5D04350F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057716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08A455F0-4F31-46D8-A54A-54A13B334FD9}"/>
              </a:ext>
            </a:extLst>
          </p:cNvPr>
          <p:cNvSpPr txBox="1"/>
          <p:nvPr/>
        </p:nvSpPr>
        <p:spPr>
          <a:xfrm>
            <a:off x="2870318" y="241857"/>
            <a:ext cx="6096000" cy="369332"/>
          </a:xfrm>
          <a:prstGeom prst="rect">
            <a:avLst/>
          </a:prstGeom>
          <a:noFill/>
        </p:spPr>
        <p:txBody>
          <a:bodyPr wrap="square">
            <a:spAutoFit/>
          </a:bodyPr>
          <a:lstStyle/>
          <a:p>
            <a:pPr algn="ctr"/>
            <a:r>
              <a:rPr lang="en-US" b="1" u="sng" dirty="0">
                <a:latin typeface="+mj-lt"/>
              </a:rPr>
              <a:t>R-2247 EB Winston-Salem By-pass Schedule Logic</a:t>
            </a:r>
          </a:p>
        </p:txBody>
      </p:sp>
      <p:pic>
        <p:nvPicPr>
          <p:cNvPr id="79" name="Picture 78">
            <a:extLst>
              <a:ext uri="{FF2B5EF4-FFF2-40B4-BE49-F238E27FC236}">
                <a16:creationId xmlns:a16="http://schemas.microsoft.com/office/drawing/2014/main" id="{69D63187-93AD-4318-954C-290FE666706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F98F59B0-F643-436C-9DAE-338051A09FCC}"/>
              </a:ext>
            </a:extLst>
          </p:cNvPr>
          <p:cNvSpPr txBox="1"/>
          <p:nvPr/>
        </p:nvSpPr>
        <p:spPr>
          <a:xfrm>
            <a:off x="3533842" y="506382"/>
            <a:ext cx="5720343" cy="400110"/>
          </a:xfrm>
          <a:prstGeom prst="rect">
            <a:avLst/>
          </a:prstGeom>
          <a:noFill/>
        </p:spPr>
        <p:txBody>
          <a:bodyPr wrap="square" rtlCol="0">
            <a:spAutoFit/>
          </a:bodyPr>
          <a:lstStyle/>
          <a:p>
            <a:r>
              <a:rPr lang="en-US" b="1" u="sng" dirty="0">
                <a:solidFill>
                  <a:schemeClr val="accent1"/>
                </a:solidFill>
                <a:latin typeface="+mj-lt"/>
              </a:rPr>
              <a:t>AUGUST 2020</a:t>
            </a:r>
            <a:r>
              <a:rPr lang="en-US" b="1" u="sng" dirty="0">
                <a:latin typeface="+mj-lt"/>
              </a:rPr>
              <a:t> Critical Path </a:t>
            </a:r>
            <a:r>
              <a:rPr lang="en-US" sz="2000" b="1" u="sng" dirty="0">
                <a:solidFill>
                  <a:schemeClr val="accent1"/>
                </a:solidFill>
                <a:latin typeface="+mj-lt"/>
              </a:rPr>
              <a:t>AFTER Impact</a:t>
            </a:r>
          </a:p>
        </p:txBody>
      </p:sp>
      <p:cxnSp>
        <p:nvCxnSpPr>
          <p:cNvPr id="5" name="Straight Connector 4">
            <a:extLst>
              <a:ext uri="{FF2B5EF4-FFF2-40B4-BE49-F238E27FC236}">
                <a16:creationId xmlns:a16="http://schemas.microsoft.com/office/drawing/2014/main" id="{B7FAB12E-D6CE-4500-BC5B-0254534F4DF9}"/>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78BB873-DBAB-4E49-9A5B-58FEEB4C53B7}"/>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BE1FA8A-9A0A-4684-8F9C-9D17EA40BE6B}"/>
              </a:ext>
            </a:extLst>
          </p:cNvPr>
          <p:cNvSpPr/>
          <p:nvPr/>
        </p:nvSpPr>
        <p:spPr>
          <a:xfrm>
            <a:off x="10198868" y="3334874"/>
            <a:ext cx="1868395" cy="450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mj-lt"/>
              </a:rPr>
              <a:t>Variance =  -410 CD delay</a:t>
            </a:r>
          </a:p>
        </p:txBody>
      </p:sp>
      <p:pic>
        <p:nvPicPr>
          <p:cNvPr id="4" name="Picture 3">
            <a:extLst>
              <a:ext uri="{FF2B5EF4-FFF2-40B4-BE49-F238E27FC236}">
                <a16:creationId xmlns:a16="http://schemas.microsoft.com/office/drawing/2014/main" id="{531D9D28-273C-4220-8DA2-D35CF9862F36}"/>
              </a:ext>
            </a:extLst>
          </p:cNvPr>
          <p:cNvPicPr>
            <a:picLocks noChangeAspect="1"/>
          </p:cNvPicPr>
          <p:nvPr/>
        </p:nvPicPr>
        <p:blipFill>
          <a:blip r:embed="rId3"/>
          <a:stretch>
            <a:fillRect/>
          </a:stretch>
        </p:blipFill>
        <p:spPr>
          <a:xfrm>
            <a:off x="1882588" y="892374"/>
            <a:ext cx="8187436" cy="5785541"/>
          </a:xfrm>
          <a:prstGeom prst="rect">
            <a:avLst/>
          </a:prstGeom>
        </p:spPr>
      </p:pic>
      <p:pic>
        <p:nvPicPr>
          <p:cNvPr id="9" name="Picture 8">
            <a:extLst>
              <a:ext uri="{FF2B5EF4-FFF2-40B4-BE49-F238E27FC236}">
                <a16:creationId xmlns:a16="http://schemas.microsoft.com/office/drawing/2014/main" id="{C2865718-E2B5-4F9D-9B33-03C90DEBC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374194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599" y="32840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75000"/>
                  </a:schemeClr>
                </a:solidFill>
              </a:rPr>
              <a:t>Review of Last Presentation</a:t>
            </a:r>
            <a:endParaRPr lang="en-US" sz="3200" dirty="0">
              <a:solidFill>
                <a:schemeClr val="bg2">
                  <a:lumMod val="7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8" name="Rectangle 47">
            <a:extLst>
              <a:ext uri="{FF2B5EF4-FFF2-40B4-BE49-F238E27FC236}">
                <a16:creationId xmlns:a16="http://schemas.microsoft.com/office/drawing/2014/main" id="{FA4D735A-8F75-4E2A-8F1A-CC303B0718BA}"/>
              </a:ext>
            </a:extLst>
          </p:cNvPr>
          <p:cNvSpPr/>
          <p:nvPr/>
        </p:nvSpPr>
        <p:spPr>
          <a:xfrm>
            <a:off x="5410201" y="2886560"/>
            <a:ext cx="1371600" cy="492443"/>
          </a:xfrm>
          <a:prstGeom prst="rect">
            <a:avLst/>
          </a:prstGeom>
        </p:spPr>
        <p:txBody>
          <a:bodyPr wrap="square" lIns="0" tIns="0" rIns="0" bIns="0">
            <a:spAutoFit/>
          </a:bodyPr>
          <a:lstStyle/>
          <a:p>
            <a:pPr algn="ctr"/>
            <a:r>
              <a:rPr lang="en-US" sz="1600" b="1" dirty="0">
                <a:solidFill>
                  <a:schemeClr val="bg1"/>
                </a:solidFill>
              </a:rPr>
              <a:t>FINANCIAL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3" name="Rectangle 52">
            <a:extLst>
              <a:ext uri="{FF2B5EF4-FFF2-40B4-BE49-F238E27FC236}">
                <a16:creationId xmlns:a16="http://schemas.microsoft.com/office/drawing/2014/main" id="{E1535E1C-6EBC-45D8-BCE1-D5B947A61FB6}"/>
              </a:ext>
            </a:extLst>
          </p:cNvPr>
          <p:cNvSpPr/>
          <p:nvPr/>
        </p:nvSpPr>
        <p:spPr>
          <a:xfrm>
            <a:off x="52199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4344" descr="Icon of wrench. ">
            <a:extLst>
              <a:ext uri="{FF2B5EF4-FFF2-40B4-BE49-F238E27FC236}">
                <a16:creationId xmlns:a16="http://schemas.microsoft.com/office/drawing/2014/main" id="{C131659B-1A41-4821-9349-1E69BBBB560E}"/>
              </a:ext>
            </a:extLst>
          </p:cNvPr>
          <p:cNvSpPr>
            <a:spLocks/>
          </p:cNvSpPr>
          <p:nvPr/>
        </p:nvSpPr>
        <p:spPr bwMode="auto">
          <a:xfrm>
            <a:off x="3742205" y="2300343"/>
            <a:ext cx="373996" cy="373996"/>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8" name="Group 57" descr="Icon of money. ">
            <a:extLst>
              <a:ext uri="{FF2B5EF4-FFF2-40B4-BE49-F238E27FC236}">
                <a16:creationId xmlns:a16="http://schemas.microsoft.com/office/drawing/2014/main" id="{8FB81822-E09C-4A9F-BCD2-4BB20E38DA03}"/>
              </a:ext>
            </a:extLst>
          </p:cNvPr>
          <p:cNvGrpSpPr/>
          <p:nvPr/>
        </p:nvGrpSpPr>
        <p:grpSpPr>
          <a:xfrm>
            <a:off x="5905833" y="2296118"/>
            <a:ext cx="380334" cy="382447"/>
            <a:chOff x="3746500" y="1344613"/>
            <a:chExt cx="285750" cy="287338"/>
          </a:xfrm>
          <a:solidFill>
            <a:schemeClr val="bg1"/>
          </a:solidFill>
        </p:grpSpPr>
        <p:sp>
          <p:nvSpPr>
            <p:cNvPr id="59" name="Freeform 497">
              <a:extLst>
                <a:ext uri="{FF2B5EF4-FFF2-40B4-BE49-F238E27FC236}">
                  <a16:creationId xmlns:a16="http://schemas.microsoft.com/office/drawing/2014/main" id="{4325703C-49C2-4EC8-BBAF-CE488FCB0CE1}"/>
                </a:ext>
              </a:extLst>
            </p:cNvPr>
            <p:cNvSpPr>
              <a:spLocks/>
            </p:cNvSpPr>
            <p:nvPr/>
          </p:nvSpPr>
          <p:spPr bwMode="auto">
            <a:xfrm>
              <a:off x="3746500" y="1344613"/>
              <a:ext cx="285750" cy="182563"/>
            </a:xfrm>
            <a:custGeom>
              <a:avLst/>
              <a:gdLst>
                <a:gd name="T0" fmla="*/ 0 w 903"/>
                <a:gd name="T1" fmla="*/ 0 h 573"/>
                <a:gd name="T2" fmla="*/ 0 w 903"/>
                <a:gd name="T3" fmla="*/ 467 h 573"/>
                <a:gd name="T4" fmla="*/ 1 w 903"/>
                <a:gd name="T5" fmla="*/ 459 h 573"/>
                <a:gd name="T6" fmla="*/ 2 w 903"/>
                <a:gd name="T7" fmla="*/ 453 h 573"/>
                <a:gd name="T8" fmla="*/ 5 w 903"/>
                <a:gd name="T9" fmla="*/ 446 h 573"/>
                <a:gd name="T10" fmla="*/ 8 w 903"/>
                <a:gd name="T11" fmla="*/ 440 h 573"/>
                <a:gd name="T12" fmla="*/ 12 w 903"/>
                <a:gd name="T13" fmla="*/ 434 h 573"/>
                <a:gd name="T14" fmla="*/ 18 w 903"/>
                <a:gd name="T15" fmla="*/ 428 h 573"/>
                <a:gd name="T16" fmla="*/ 23 w 903"/>
                <a:gd name="T17" fmla="*/ 423 h 573"/>
                <a:gd name="T18" fmla="*/ 30 w 903"/>
                <a:gd name="T19" fmla="*/ 419 h 573"/>
                <a:gd name="T20" fmla="*/ 30 w 903"/>
                <a:gd name="T21" fmla="*/ 30 h 573"/>
                <a:gd name="T22" fmla="*/ 873 w 903"/>
                <a:gd name="T23" fmla="*/ 30 h 573"/>
                <a:gd name="T24" fmla="*/ 873 w 903"/>
                <a:gd name="T25" fmla="*/ 543 h 573"/>
                <a:gd name="T26" fmla="*/ 481 w 903"/>
                <a:gd name="T27" fmla="*/ 543 h 573"/>
                <a:gd name="T28" fmla="*/ 481 w 903"/>
                <a:gd name="T29" fmla="*/ 573 h 573"/>
                <a:gd name="T30" fmla="*/ 903 w 903"/>
                <a:gd name="T31" fmla="*/ 573 h 573"/>
                <a:gd name="T32" fmla="*/ 903 w 903"/>
                <a:gd name="T33" fmla="*/ 0 h 573"/>
                <a:gd name="T34" fmla="*/ 0 w 903"/>
                <a:gd name="T35"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3" h="573">
                  <a:moveTo>
                    <a:pt x="0" y="0"/>
                  </a:moveTo>
                  <a:lnTo>
                    <a:pt x="0" y="467"/>
                  </a:lnTo>
                  <a:lnTo>
                    <a:pt x="1" y="459"/>
                  </a:lnTo>
                  <a:lnTo>
                    <a:pt x="2" y="453"/>
                  </a:lnTo>
                  <a:lnTo>
                    <a:pt x="5" y="446"/>
                  </a:lnTo>
                  <a:lnTo>
                    <a:pt x="8" y="440"/>
                  </a:lnTo>
                  <a:lnTo>
                    <a:pt x="12" y="434"/>
                  </a:lnTo>
                  <a:lnTo>
                    <a:pt x="18" y="428"/>
                  </a:lnTo>
                  <a:lnTo>
                    <a:pt x="23" y="423"/>
                  </a:lnTo>
                  <a:lnTo>
                    <a:pt x="30" y="419"/>
                  </a:lnTo>
                  <a:lnTo>
                    <a:pt x="30" y="30"/>
                  </a:lnTo>
                  <a:lnTo>
                    <a:pt x="873" y="30"/>
                  </a:lnTo>
                  <a:lnTo>
                    <a:pt x="873" y="543"/>
                  </a:lnTo>
                  <a:lnTo>
                    <a:pt x="481" y="543"/>
                  </a:lnTo>
                  <a:lnTo>
                    <a:pt x="481" y="573"/>
                  </a:lnTo>
                  <a:lnTo>
                    <a:pt x="903" y="573"/>
                  </a:lnTo>
                  <a:lnTo>
                    <a:pt x="90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98">
              <a:extLst>
                <a:ext uri="{FF2B5EF4-FFF2-40B4-BE49-F238E27FC236}">
                  <a16:creationId xmlns:a16="http://schemas.microsoft.com/office/drawing/2014/main" id="{A721923B-8DD3-47E1-B174-6D9950E778E9}"/>
                </a:ext>
              </a:extLst>
            </p:cNvPr>
            <p:cNvSpPr>
              <a:spLocks noEditPoints="1"/>
            </p:cNvSpPr>
            <p:nvPr/>
          </p:nvSpPr>
          <p:spPr bwMode="auto">
            <a:xfrm>
              <a:off x="3775075" y="1373188"/>
              <a:ext cx="228600" cy="125413"/>
            </a:xfrm>
            <a:custGeom>
              <a:avLst/>
              <a:gdLst>
                <a:gd name="T0" fmla="*/ 330 w 723"/>
                <a:gd name="T1" fmla="*/ 283 h 392"/>
                <a:gd name="T2" fmla="*/ 295 w 723"/>
                <a:gd name="T3" fmla="*/ 263 h 392"/>
                <a:gd name="T4" fmla="*/ 269 w 723"/>
                <a:gd name="T5" fmla="*/ 232 h 392"/>
                <a:gd name="T6" fmla="*/ 257 w 723"/>
                <a:gd name="T7" fmla="*/ 192 h 392"/>
                <a:gd name="T8" fmla="*/ 260 w 723"/>
                <a:gd name="T9" fmla="*/ 151 h 392"/>
                <a:gd name="T10" fmla="*/ 281 w 723"/>
                <a:gd name="T11" fmla="*/ 115 h 392"/>
                <a:gd name="T12" fmla="*/ 312 w 723"/>
                <a:gd name="T13" fmla="*/ 90 h 392"/>
                <a:gd name="T14" fmla="*/ 350 w 723"/>
                <a:gd name="T15" fmla="*/ 77 h 392"/>
                <a:gd name="T16" fmla="*/ 392 w 723"/>
                <a:gd name="T17" fmla="*/ 81 h 392"/>
                <a:gd name="T18" fmla="*/ 429 w 723"/>
                <a:gd name="T19" fmla="*/ 100 h 392"/>
                <a:gd name="T20" fmla="*/ 454 w 723"/>
                <a:gd name="T21" fmla="*/ 131 h 392"/>
                <a:gd name="T22" fmla="*/ 466 w 723"/>
                <a:gd name="T23" fmla="*/ 171 h 392"/>
                <a:gd name="T24" fmla="*/ 462 w 723"/>
                <a:gd name="T25" fmla="*/ 213 h 392"/>
                <a:gd name="T26" fmla="*/ 443 w 723"/>
                <a:gd name="T27" fmla="*/ 248 h 392"/>
                <a:gd name="T28" fmla="*/ 412 w 723"/>
                <a:gd name="T29" fmla="*/ 274 h 392"/>
                <a:gd name="T30" fmla="*/ 372 w 723"/>
                <a:gd name="T31" fmla="*/ 287 h 392"/>
                <a:gd name="T32" fmla="*/ 96 w 723"/>
                <a:gd name="T33" fmla="*/ 151 h 392"/>
                <a:gd name="T34" fmla="*/ 68 w 723"/>
                <a:gd name="T35" fmla="*/ 131 h 392"/>
                <a:gd name="T36" fmla="*/ 61 w 723"/>
                <a:gd name="T37" fmla="*/ 97 h 392"/>
                <a:gd name="T38" fmla="*/ 80 w 723"/>
                <a:gd name="T39" fmla="*/ 69 h 392"/>
                <a:gd name="T40" fmla="*/ 114 w 723"/>
                <a:gd name="T41" fmla="*/ 63 h 392"/>
                <a:gd name="T42" fmla="*/ 143 w 723"/>
                <a:gd name="T43" fmla="*/ 81 h 392"/>
                <a:gd name="T44" fmla="*/ 150 w 723"/>
                <a:gd name="T45" fmla="*/ 115 h 392"/>
                <a:gd name="T46" fmla="*/ 131 w 723"/>
                <a:gd name="T47" fmla="*/ 144 h 392"/>
                <a:gd name="T48" fmla="*/ 106 w 723"/>
                <a:gd name="T49" fmla="*/ 152 h 392"/>
                <a:gd name="T50" fmla="*/ 642 w 723"/>
                <a:gd name="T51" fmla="*/ 249 h 392"/>
                <a:gd name="T52" fmla="*/ 661 w 723"/>
                <a:gd name="T53" fmla="*/ 278 h 392"/>
                <a:gd name="T54" fmla="*/ 655 w 723"/>
                <a:gd name="T55" fmla="*/ 313 h 392"/>
                <a:gd name="T56" fmla="*/ 626 w 723"/>
                <a:gd name="T57" fmla="*/ 331 h 392"/>
                <a:gd name="T58" fmla="*/ 592 w 723"/>
                <a:gd name="T59" fmla="*/ 324 h 392"/>
                <a:gd name="T60" fmla="*/ 573 w 723"/>
                <a:gd name="T61" fmla="*/ 297 h 392"/>
                <a:gd name="T62" fmla="*/ 580 w 723"/>
                <a:gd name="T63" fmla="*/ 262 h 392"/>
                <a:gd name="T64" fmla="*/ 608 w 723"/>
                <a:gd name="T65" fmla="*/ 243 h 392"/>
                <a:gd name="T66" fmla="*/ 669 w 723"/>
                <a:gd name="T67" fmla="*/ 392 h 392"/>
                <a:gd name="T68" fmla="*/ 691 w 723"/>
                <a:gd name="T69" fmla="*/ 386 h 392"/>
                <a:gd name="T70" fmla="*/ 709 w 723"/>
                <a:gd name="T71" fmla="*/ 371 h 392"/>
                <a:gd name="T72" fmla="*/ 720 w 723"/>
                <a:gd name="T73" fmla="*/ 350 h 392"/>
                <a:gd name="T74" fmla="*/ 723 w 723"/>
                <a:gd name="T75" fmla="*/ 62 h 392"/>
                <a:gd name="T76" fmla="*/ 718 w 723"/>
                <a:gd name="T77" fmla="*/ 38 h 392"/>
                <a:gd name="T78" fmla="*/ 705 w 723"/>
                <a:gd name="T79" fmla="*/ 19 h 392"/>
                <a:gd name="T80" fmla="*/ 686 w 723"/>
                <a:gd name="T81" fmla="*/ 6 h 392"/>
                <a:gd name="T82" fmla="*/ 663 w 723"/>
                <a:gd name="T83" fmla="*/ 2 h 392"/>
                <a:gd name="T84" fmla="*/ 43 w 723"/>
                <a:gd name="T85" fmla="*/ 4 h 392"/>
                <a:gd name="T86" fmla="*/ 22 w 723"/>
                <a:gd name="T87" fmla="*/ 14 h 392"/>
                <a:gd name="T88" fmla="*/ 7 w 723"/>
                <a:gd name="T89" fmla="*/ 33 h 392"/>
                <a:gd name="T90" fmla="*/ 1 w 723"/>
                <a:gd name="T91" fmla="*/ 55 h 392"/>
                <a:gd name="T92" fmla="*/ 46 w 723"/>
                <a:gd name="T93" fmla="*/ 294 h 392"/>
                <a:gd name="T94" fmla="*/ 151 w 723"/>
                <a:gd name="T95" fmla="*/ 287 h 392"/>
                <a:gd name="T96" fmla="*/ 244 w 723"/>
                <a:gd name="T97" fmla="*/ 293 h 392"/>
                <a:gd name="T98" fmla="*/ 326 w 723"/>
                <a:gd name="T99" fmla="*/ 312 h 392"/>
                <a:gd name="T100" fmla="*/ 373 w 723"/>
                <a:gd name="T101" fmla="*/ 337 h 392"/>
                <a:gd name="T102" fmla="*/ 389 w 723"/>
                <a:gd name="T103" fmla="*/ 36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3" h="392">
                  <a:moveTo>
                    <a:pt x="361" y="287"/>
                  </a:moveTo>
                  <a:lnTo>
                    <a:pt x="350" y="287"/>
                  </a:lnTo>
                  <a:lnTo>
                    <a:pt x="341" y="285"/>
                  </a:lnTo>
                  <a:lnTo>
                    <a:pt x="330" y="283"/>
                  </a:lnTo>
                  <a:lnTo>
                    <a:pt x="320" y="278"/>
                  </a:lnTo>
                  <a:lnTo>
                    <a:pt x="312" y="274"/>
                  </a:lnTo>
                  <a:lnTo>
                    <a:pt x="302" y="269"/>
                  </a:lnTo>
                  <a:lnTo>
                    <a:pt x="295" y="263"/>
                  </a:lnTo>
                  <a:lnTo>
                    <a:pt x="287" y="256"/>
                  </a:lnTo>
                  <a:lnTo>
                    <a:pt x="281" y="248"/>
                  </a:lnTo>
                  <a:lnTo>
                    <a:pt x="274" y="241"/>
                  </a:lnTo>
                  <a:lnTo>
                    <a:pt x="269" y="232"/>
                  </a:lnTo>
                  <a:lnTo>
                    <a:pt x="265" y="223"/>
                  </a:lnTo>
                  <a:lnTo>
                    <a:pt x="260" y="213"/>
                  </a:lnTo>
                  <a:lnTo>
                    <a:pt x="258" y="203"/>
                  </a:lnTo>
                  <a:lnTo>
                    <a:pt x="257" y="192"/>
                  </a:lnTo>
                  <a:lnTo>
                    <a:pt x="256" y="182"/>
                  </a:lnTo>
                  <a:lnTo>
                    <a:pt x="257" y="171"/>
                  </a:lnTo>
                  <a:lnTo>
                    <a:pt x="258" y="160"/>
                  </a:lnTo>
                  <a:lnTo>
                    <a:pt x="260" y="151"/>
                  </a:lnTo>
                  <a:lnTo>
                    <a:pt x="265" y="141"/>
                  </a:lnTo>
                  <a:lnTo>
                    <a:pt x="269" y="131"/>
                  </a:lnTo>
                  <a:lnTo>
                    <a:pt x="274" y="123"/>
                  </a:lnTo>
                  <a:lnTo>
                    <a:pt x="281" y="115"/>
                  </a:lnTo>
                  <a:lnTo>
                    <a:pt x="287" y="108"/>
                  </a:lnTo>
                  <a:lnTo>
                    <a:pt x="295" y="100"/>
                  </a:lnTo>
                  <a:lnTo>
                    <a:pt x="302" y="95"/>
                  </a:lnTo>
                  <a:lnTo>
                    <a:pt x="312" y="90"/>
                  </a:lnTo>
                  <a:lnTo>
                    <a:pt x="320" y="84"/>
                  </a:lnTo>
                  <a:lnTo>
                    <a:pt x="330" y="81"/>
                  </a:lnTo>
                  <a:lnTo>
                    <a:pt x="341" y="79"/>
                  </a:lnTo>
                  <a:lnTo>
                    <a:pt x="350" y="77"/>
                  </a:lnTo>
                  <a:lnTo>
                    <a:pt x="361" y="77"/>
                  </a:lnTo>
                  <a:lnTo>
                    <a:pt x="372" y="77"/>
                  </a:lnTo>
                  <a:lnTo>
                    <a:pt x="383" y="79"/>
                  </a:lnTo>
                  <a:lnTo>
                    <a:pt x="392" y="81"/>
                  </a:lnTo>
                  <a:lnTo>
                    <a:pt x="403" y="84"/>
                  </a:lnTo>
                  <a:lnTo>
                    <a:pt x="412" y="90"/>
                  </a:lnTo>
                  <a:lnTo>
                    <a:pt x="420" y="95"/>
                  </a:lnTo>
                  <a:lnTo>
                    <a:pt x="429" y="100"/>
                  </a:lnTo>
                  <a:lnTo>
                    <a:pt x="436" y="108"/>
                  </a:lnTo>
                  <a:lnTo>
                    <a:pt x="443" y="115"/>
                  </a:lnTo>
                  <a:lnTo>
                    <a:pt x="449" y="123"/>
                  </a:lnTo>
                  <a:lnTo>
                    <a:pt x="454" y="131"/>
                  </a:lnTo>
                  <a:lnTo>
                    <a:pt x="459" y="141"/>
                  </a:lnTo>
                  <a:lnTo>
                    <a:pt x="462" y="151"/>
                  </a:lnTo>
                  <a:lnTo>
                    <a:pt x="465" y="160"/>
                  </a:lnTo>
                  <a:lnTo>
                    <a:pt x="466" y="171"/>
                  </a:lnTo>
                  <a:lnTo>
                    <a:pt x="467" y="182"/>
                  </a:lnTo>
                  <a:lnTo>
                    <a:pt x="466" y="192"/>
                  </a:lnTo>
                  <a:lnTo>
                    <a:pt x="465" y="203"/>
                  </a:lnTo>
                  <a:lnTo>
                    <a:pt x="462" y="213"/>
                  </a:lnTo>
                  <a:lnTo>
                    <a:pt x="459" y="223"/>
                  </a:lnTo>
                  <a:lnTo>
                    <a:pt x="454" y="232"/>
                  </a:lnTo>
                  <a:lnTo>
                    <a:pt x="449" y="241"/>
                  </a:lnTo>
                  <a:lnTo>
                    <a:pt x="443" y="248"/>
                  </a:lnTo>
                  <a:lnTo>
                    <a:pt x="436" y="256"/>
                  </a:lnTo>
                  <a:lnTo>
                    <a:pt x="429" y="263"/>
                  </a:lnTo>
                  <a:lnTo>
                    <a:pt x="420" y="269"/>
                  </a:lnTo>
                  <a:lnTo>
                    <a:pt x="412" y="274"/>
                  </a:lnTo>
                  <a:lnTo>
                    <a:pt x="403" y="278"/>
                  </a:lnTo>
                  <a:lnTo>
                    <a:pt x="392" y="283"/>
                  </a:lnTo>
                  <a:lnTo>
                    <a:pt x="383" y="285"/>
                  </a:lnTo>
                  <a:lnTo>
                    <a:pt x="372" y="287"/>
                  </a:lnTo>
                  <a:lnTo>
                    <a:pt x="361" y="287"/>
                  </a:lnTo>
                  <a:lnTo>
                    <a:pt x="361" y="287"/>
                  </a:lnTo>
                  <a:close/>
                  <a:moveTo>
                    <a:pt x="106" y="152"/>
                  </a:moveTo>
                  <a:lnTo>
                    <a:pt x="96" y="151"/>
                  </a:lnTo>
                  <a:lnTo>
                    <a:pt x="88" y="149"/>
                  </a:lnTo>
                  <a:lnTo>
                    <a:pt x="80" y="144"/>
                  </a:lnTo>
                  <a:lnTo>
                    <a:pt x="74" y="139"/>
                  </a:lnTo>
                  <a:lnTo>
                    <a:pt x="68" y="131"/>
                  </a:lnTo>
                  <a:lnTo>
                    <a:pt x="64" y="124"/>
                  </a:lnTo>
                  <a:lnTo>
                    <a:pt x="61" y="115"/>
                  </a:lnTo>
                  <a:lnTo>
                    <a:pt x="61" y="107"/>
                  </a:lnTo>
                  <a:lnTo>
                    <a:pt x="61" y="97"/>
                  </a:lnTo>
                  <a:lnTo>
                    <a:pt x="64" y="88"/>
                  </a:lnTo>
                  <a:lnTo>
                    <a:pt x="68" y="81"/>
                  </a:lnTo>
                  <a:lnTo>
                    <a:pt x="74" y="74"/>
                  </a:lnTo>
                  <a:lnTo>
                    <a:pt x="80" y="69"/>
                  </a:lnTo>
                  <a:lnTo>
                    <a:pt x="88" y="65"/>
                  </a:lnTo>
                  <a:lnTo>
                    <a:pt x="96" y="63"/>
                  </a:lnTo>
                  <a:lnTo>
                    <a:pt x="106" y="62"/>
                  </a:lnTo>
                  <a:lnTo>
                    <a:pt x="114" y="63"/>
                  </a:lnTo>
                  <a:lnTo>
                    <a:pt x="123" y="65"/>
                  </a:lnTo>
                  <a:lnTo>
                    <a:pt x="131" y="69"/>
                  </a:lnTo>
                  <a:lnTo>
                    <a:pt x="137" y="74"/>
                  </a:lnTo>
                  <a:lnTo>
                    <a:pt x="143" y="81"/>
                  </a:lnTo>
                  <a:lnTo>
                    <a:pt x="147" y="88"/>
                  </a:lnTo>
                  <a:lnTo>
                    <a:pt x="150" y="97"/>
                  </a:lnTo>
                  <a:lnTo>
                    <a:pt x="151" y="107"/>
                  </a:lnTo>
                  <a:lnTo>
                    <a:pt x="150" y="115"/>
                  </a:lnTo>
                  <a:lnTo>
                    <a:pt x="148" y="124"/>
                  </a:lnTo>
                  <a:lnTo>
                    <a:pt x="143" y="131"/>
                  </a:lnTo>
                  <a:lnTo>
                    <a:pt x="137" y="139"/>
                  </a:lnTo>
                  <a:lnTo>
                    <a:pt x="131" y="144"/>
                  </a:lnTo>
                  <a:lnTo>
                    <a:pt x="123" y="149"/>
                  </a:lnTo>
                  <a:lnTo>
                    <a:pt x="114" y="151"/>
                  </a:lnTo>
                  <a:lnTo>
                    <a:pt x="106" y="152"/>
                  </a:lnTo>
                  <a:lnTo>
                    <a:pt x="106" y="152"/>
                  </a:lnTo>
                  <a:close/>
                  <a:moveTo>
                    <a:pt x="617" y="242"/>
                  </a:moveTo>
                  <a:lnTo>
                    <a:pt x="626" y="243"/>
                  </a:lnTo>
                  <a:lnTo>
                    <a:pt x="635" y="245"/>
                  </a:lnTo>
                  <a:lnTo>
                    <a:pt x="642" y="249"/>
                  </a:lnTo>
                  <a:lnTo>
                    <a:pt x="650" y="255"/>
                  </a:lnTo>
                  <a:lnTo>
                    <a:pt x="655" y="262"/>
                  </a:lnTo>
                  <a:lnTo>
                    <a:pt x="659" y="270"/>
                  </a:lnTo>
                  <a:lnTo>
                    <a:pt x="661" y="278"/>
                  </a:lnTo>
                  <a:lnTo>
                    <a:pt x="663" y="287"/>
                  </a:lnTo>
                  <a:lnTo>
                    <a:pt x="661" y="297"/>
                  </a:lnTo>
                  <a:lnTo>
                    <a:pt x="659" y="305"/>
                  </a:lnTo>
                  <a:lnTo>
                    <a:pt x="655" y="313"/>
                  </a:lnTo>
                  <a:lnTo>
                    <a:pt x="650" y="319"/>
                  </a:lnTo>
                  <a:lnTo>
                    <a:pt x="642" y="324"/>
                  </a:lnTo>
                  <a:lnTo>
                    <a:pt x="635" y="329"/>
                  </a:lnTo>
                  <a:lnTo>
                    <a:pt x="626" y="331"/>
                  </a:lnTo>
                  <a:lnTo>
                    <a:pt x="617" y="332"/>
                  </a:lnTo>
                  <a:lnTo>
                    <a:pt x="608" y="331"/>
                  </a:lnTo>
                  <a:lnTo>
                    <a:pt x="600" y="329"/>
                  </a:lnTo>
                  <a:lnTo>
                    <a:pt x="592" y="324"/>
                  </a:lnTo>
                  <a:lnTo>
                    <a:pt x="585" y="319"/>
                  </a:lnTo>
                  <a:lnTo>
                    <a:pt x="580" y="313"/>
                  </a:lnTo>
                  <a:lnTo>
                    <a:pt x="576" y="305"/>
                  </a:lnTo>
                  <a:lnTo>
                    <a:pt x="573" y="297"/>
                  </a:lnTo>
                  <a:lnTo>
                    <a:pt x="572" y="287"/>
                  </a:lnTo>
                  <a:lnTo>
                    <a:pt x="573" y="278"/>
                  </a:lnTo>
                  <a:lnTo>
                    <a:pt x="576" y="270"/>
                  </a:lnTo>
                  <a:lnTo>
                    <a:pt x="580" y="262"/>
                  </a:lnTo>
                  <a:lnTo>
                    <a:pt x="585" y="255"/>
                  </a:lnTo>
                  <a:lnTo>
                    <a:pt x="592" y="249"/>
                  </a:lnTo>
                  <a:lnTo>
                    <a:pt x="600" y="245"/>
                  </a:lnTo>
                  <a:lnTo>
                    <a:pt x="608" y="243"/>
                  </a:lnTo>
                  <a:lnTo>
                    <a:pt x="617" y="242"/>
                  </a:lnTo>
                  <a:close/>
                  <a:moveTo>
                    <a:pt x="391" y="392"/>
                  </a:moveTo>
                  <a:lnTo>
                    <a:pt x="663" y="392"/>
                  </a:lnTo>
                  <a:lnTo>
                    <a:pt x="669" y="392"/>
                  </a:lnTo>
                  <a:lnTo>
                    <a:pt x="674" y="391"/>
                  </a:lnTo>
                  <a:lnTo>
                    <a:pt x="681" y="390"/>
                  </a:lnTo>
                  <a:lnTo>
                    <a:pt x="686" y="388"/>
                  </a:lnTo>
                  <a:lnTo>
                    <a:pt x="691" y="386"/>
                  </a:lnTo>
                  <a:lnTo>
                    <a:pt x="697" y="382"/>
                  </a:lnTo>
                  <a:lnTo>
                    <a:pt x="701" y="379"/>
                  </a:lnTo>
                  <a:lnTo>
                    <a:pt x="705" y="375"/>
                  </a:lnTo>
                  <a:lnTo>
                    <a:pt x="709" y="371"/>
                  </a:lnTo>
                  <a:lnTo>
                    <a:pt x="713" y="366"/>
                  </a:lnTo>
                  <a:lnTo>
                    <a:pt x="715" y="361"/>
                  </a:lnTo>
                  <a:lnTo>
                    <a:pt x="718" y="356"/>
                  </a:lnTo>
                  <a:lnTo>
                    <a:pt x="720" y="350"/>
                  </a:lnTo>
                  <a:lnTo>
                    <a:pt x="721" y="345"/>
                  </a:lnTo>
                  <a:lnTo>
                    <a:pt x="723" y="338"/>
                  </a:lnTo>
                  <a:lnTo>
                    <a:pt x="723" y="332"/>
                  </a:lnTo>
                  <a:lnTo>
                    <a:pt x="723" y="62"/>
                  </a:lnTo>
                  <a:lnTo>
                    <a:pt x="723" y="55"/>
                  </a:lnTo>
                  <a:lnTo>
                    <a:pt x="721" y="49"/>
                  </a:lnTo>
                  <a:lnTo>
                    <a:pt x="720" y="43"/>
                  </a:lnTo>
                  <a:lnTo>
                    <a:pt x="718" y="38"/>
                  </a:lnTo>
                  <a:lnTo>
                    <a:pt x="715" y="33"/>
                  </a:lnTo>
                  <a:lnTo>
                    <a:pt x="713" y="27"/>
                  </a:lnTo>
                  <a:lnTo>
                    <a:pt x="709" y="23"/>
                  </a:lnTo>
                  <a:lnTo>
                    <a:pt x="705" y="19"/>
                  </a:lnTo>
                  <a:lnTo>
                    <a:pt x="701" y="14"/>
                  </a:lnTo>
                  <a:lnTo>
                    <a:pt x="697" y="11"/>
                  </a:lnTo>
                  <a:lnTo>
                    <a:pt x="691" y="8"/>
                  </a:lnTo>
                  <a:lnTo>
                    <a:pt x="686" y="6"/>
                  </a:lnTo>
                  <a:lnTo>
                    <a:pt x="681" y="4"/>
                  </a:lnTo>
                  <a:lnTo>
                    <a:pt x="674" y="3"/>
                  </a:lnTo>
                  <a:lnTo>
                    <a:pt x="669" y="2"/>
                  </a:lnTo>
                  <a:lnTo>
                    <a:pt x="663" y="2"/>
                  </a:lnTo>
                  <a:lnTo>
                    <a:pt x="61" y="0"/>
                  </a:lnTo>
                  <a:lnTo>
                    <a:pt x="54" y="2"/>
                  </a:lnTo>
                  <a:lnTo>
                    <a:pt x="48" y="3"/>
                  </a:lnTo>
                  <a:lnTo>
                    <a:pt x="43" y="4"/>
                  </a:lnTo>
                  <a:lnTo>
                    <a:pt x="37" y="6"/>
                  </a:lnTo>
                  <a:lnTo>
                    <a:pt x="32" y="8"/>
                  </a:lnTo>
                  <a:lnTo>
                    <a:pt x="27" y="11"/>
                  </a:lnTo>
                  <a:lnTo>
                    <a:pt x="22" y="14"/>
                  </a:lnTo>
                  <a:lnTo>
                    <a:pt x="18" y="19"/>
                  </a:lnTo>
                  <a:lnTo>
                    <a:pt x="14" y="23"/>
                  </a:lnTo>
                  <a:lnTo>
                    <a:pt x="10" y="27"/>
                  </a:lnTo>
                  <a:lnTo>
                    <a:pt x="7" y="33"/>
                  </a:lnTo>
                  <a:lnTo>
                    <a:pt x="5" y="38"/>
                  </a:lnTo>
                  <a:lnTo>
                    <a:pt x="3" y="43"/>
                  </a:lnTo>
                  <a:lnTo>
                    <a:pt x="2" y="49"/>
                  </a:lnTo>
                  <a:lnTo>
                    <a:pt x="1" y="55"/>
                  </a:lnTo>
                  <a:lnTo>
                    <a:pt x="0" y="62"/>
                  </a:lnTo>
                  <a:lnTo>
                    <a:pt x="0" y="304"/>
                  </a:lnTo>
                  <a:lnTo>
                    <a:pt x="22" y="299"/>
                  </a:lnTo>
                  <a:lnTo>
                    <a:pt x="46" y="294"/>
                  </a:lnTo>
                  <a:lnTo>
                    <a:pt x="68" y="291"/>
                  </a:lnTo>
                  <a:lnTo>
                    <a:pt x="90" y="290"/>
                  </a:lnTo>
                  <a:lnTo>
                    <a:pt x="126" y="288"/>
                  </a:lnTo>
                  <a:lnTo>
                    <a:pt x="151" y="287"/>
                  </a:lnTo>
                  <a:lnTo>
                    <a:pt x="172" y="288"/>
                  </a:lnTo>
                  <a:lnTo>
                    <a:pt x="206" y="289"/>
                  </a:lnTo>
                  <a:lnTo>
                    <a:pt x="225" y="291"/>
                  </a:lnTo>
                  <a:lnTo>
                    <a:pt x="244" y="293"/>
                  </a:lnTo>
                  <a:lnTo>
                    <a:pt x="266" y="297"/>
                  </a:lnTo>
                  <a:lnTo>
                    <a:pt x="286" y="300"/>
                  </a:lnTo>
                  <a:lnTo>
                    <a:pt x="306" y="305"/>
                  </a:lnTo>
                  <a:lnTo>
                    <a:pt x="326" y="312"/>
                  </a:lnTo>
                  <a:lnTo>
                    <a:pt x="344" y="318"/>
                  </a:lnTo>
                  <a:lnTo>
                    <a:pt x="360" y="327"/>
                  </a:lnTo>
                  <a:lnTo>
                    <a:pt x="366" y="332"/>
                  </a:lnTo>
                  <a:lnTo>
                    <a:pt x="373" y="337"/>
                  </a:lnTo>
                  <a:lnTo>
                    <a:pt x="378" y="343"/>
                  </a:lnTo>
                  <a:lnTo>
                    <a:pt x="383" y="349"/>
                  </a:lnTo>
                  <a:lnTo>
                    <a:pt x="387" y="356"/>
                  </a:lnTo>
                  <a:lnTo>
                    <a:pt x="389" y="362"/>
                  </a:lnTo>
                  <a:lnTo>
                    <a:pt x="391" y="369"/>
                  </a:lnTo>
                  <a:lnTo>
                    <a:pt x="391" y="377"/>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499">
              <a:extLst>
                <a:ext uri="{FF2B5EF4-FFF2-40B4-BE49-F238E27FC236}">
                  <a16:creationId xmlns:a16="http://schemas.microsoft.com/office/drawing/2014/main" id="{A8E6691B-D48E-4F27-BFB8-39275098B1B8}"/>
                </a:ext>
              </a:extLst>
            </p:cNvPr>
            <p:cNvSpPr>
              <a:spLocks/>
            </p:cNvSpPr>
            <p:nvPr/>
          </p:nvSpPr>
          <p:spPr bwMode="auto">
            <a:xfrm>
              <a:off x="3756025" y="1598613"/>
              <a:ext cx="133350" cy="33338"/>
            </a:xfrm>
            <a:custGeom>
              <a:avLst/>
              <a:gdLst>
                <a:gd name="T0" fmla="*/ 0 w 421"/>
                <a:gd name="T1" fmla="*/ 44 h 104"/>
                <a:gd name="T2" fmla="*/ 2 w 421"/>
                <a:gd name="T3" fmla="*/ 52 h 104"/>
                <a:gd name="T4" fmla="*/ 5 w 421"/>
                <a:gd name="T5" fmla="*/ 56 h 104"/>
                <a:gd name="T6" fmla="*/ 6 w 421"/>
                <a:gd name="T7" fmla="*/ 59 h 104"/>
                <a:gd name="T8" fmla="*/ 11 w 421"/>
                <a:gd name="T9" fmla="*/ 65 h 104"/>
                <a:gd name="T10" fmla="*/ 13 w 421"/>
                <a:gd name="T11" fmla="*/ 65 h 104"/>
                <a:gd name="T12" fmla="*/ 31 w 421"/>
                <a:gd name="T13" fmla="*/ 76 h 104"/>
                <a:gd name="T14" fmla="*/ 32 w 421"/>
                <a:gd name="T15" fmla="*/ 77 h 104"/>
                <a:gd name="T16" fmla="*/ 41 w 421"/>
                <a:gd name="T17" fmla="*/ 80 h 104"/>
                <a:gd name="T18" fmla="*/ 45 w 421"/>
                <a:gd name="T19" fmla="*/ 81 h 104"/>
                <a:gd name="T20" fmla="*/ 53 w 421"/>
                <a:gd name="T21" fmla="*/ 84 h 104"/>
                <a:gd name="T22" fmla="*/ 61 w 421"/>
                <a:gd name="T23" fmla="*/ 86 h 104"/>
                <a:gd name="T24" fmla="*/ 66 w 421"/>
                <a:gd name="T25" fmla="*/ 87 h 104"/>
                <a:gd name="T26" fmla="*/ 98 w 421"/>
                <a:gd name="T27" fmla="*/ 95 h 104"/>
                <a:gd name="T28" fmla="*/ 133 w 421"/>
                <a:gd name="T29" fmla="*/ 99 h 104"/>
                <a:gd name="T30" fmla="*/ 197 w 421"/>
                <a:gd name="T31" fmla="*/ 104 h 104"/>
                <a:gd name="T32" fmla="*/ 211 w 421"/>
                <a:gd name="T33" fmla="*/ 104 h 104"/>
                <a:gd name="T34" fmla="*/ 225 w 421"/>
                <a:gd name="T35" fmla="*/ 104 h 104"/>
                <a:gd name="T36" fmla="*/ 289 w 421"/>
                <a:gd name="T37" fmla="*/ 99 h 104"/>
                <a:gd name="T38" fmla="*/ 322 w 421"/>
                <a:gd name="T39" fmla="*/ 95 h 104"/>
                <a:gd name="T40" fmla="*/ 356 w 421"/>
                <a:gd name="T41" fmla="*/ 87 h 104"/>
                <a:gd name="T42" fmla="*/ 360 w 421"/>
                <a:gd name="T43" fmla="*/ 86 h 104"/>
                <a:gd name="T44" fmla="*/ 368 w 421"/>
                <a:gd name="T45" fmla="*/ 84 h 104"/>
                <a:gd name="T46" fmla="*/ 376 w 421"/>
                <a:gd name="T47" fmla="*/ 81 h 104"/>
                <a:gd name="T48" fmla="*/ 379 w 421"/>
                <a:gd name="T49" fmla="*/ 80 h 104"/>
                <a:gd name="T50" fmla="*/ 390 w 421"/>
                <a:gd name="T51" fmla="*/ 77 h 104"/>
                <a:gd name="T52" fmla="*/ 391 w 421"/>
                <a:gd name="T53" fmla="*/ 76 h 104"/>
                <a:gd name="T54" fmla="*/ 409 w 421"/>
                <a:gd name="T55" fmla="*/ 65 h 104"/>
                <a:gd name="T56" fmla="*/ 409 w 421"/>
                <a:gd name="T57" fmla="*/ 65 h 104"/>
                <a:gd name="T58" fmla="*/ 416 w 421"/>
                <a:gd name="T59" fmla="*/ 59 h 104"/>
                <a:gd name="T60" fmla="*/ 417 w 421"/>
                <a:gd name="T61" fmla="*/ 56 h 104"/>
                <a:gd name="T62" fmla="*/ 420 w 421"/>
                <a:gd name="T63" fmla="*/ 52 h 104"/>
                <a:gd name="T64" fmla="*/ 421 w 421"/>
                <a:gd name="T65" fmla="*/ 44 h 104"/>
                <a:gd name="T66" fmla="*/ 410 w 421"/>
                <a:gd name="T67" fmla="*/ 4 h 104"/>
                <a:gd name="T68" fmla="*/ 386 w 421"/>
                <a:gd name="T69" fmla="*/ 10 h 104"/>
                <a:gd name="T70" fmla="*/ 344 w 421"/>
                <a:gd name="T71" fmla="*/ 19 h 104"/>
                <a:gd name="T72" fmla="*/ 284 w 421"/>
                <a:gd name="T73" fmla="*/ 25 h 104"/>
                <a:gd name="T74" fmla="*/ 231 w 421"/>
                <a:gd name="T75" fmla="*/ 28 h 104"/>
                <a:gd name="T76" fmla="*/ 191 w 421"/>
                <a:gd name="T77" fmla="*/ 28 h 104"/>
                <a:gd name="T78" fmla="*/ 138 w 421"/>
                <a:gd name="T79" fmla="*/ 25 h 104"/>
                <a:gd name="T80" fmla="*/ 78 w 421"/>
                <a:gd name="T81" fmla="*/ 19 h 104"/>
                <a:gd name="T82" fmla="*/ 35 w 421"/>
                <a:gd name="T83" fmla="*/ 10 h 104"/>
                <a:gd name="T84" fmla="*/ 10 w 421"/>
                <a:gd name="T85"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104">
                  <a:moveTo>
                    <a:pt x="0" y="0"/>
                  </a:moveTo>
                  <a:lnTo>
                    <a:pt x="0" y="44"/>
                  </a:lnTo>
                  <a:lnTo>
                    <a:pt x="1" y="48"/>
                  </a:lnTo>
                  <a:lnTo>
                    <a:pt x="2" y="52"/>
                  </a:lnTo>
                  <a:lnTo>
                    <a:pt x="3" y="54"/>
                  </a:lnTo>
                  <a:lnTo>
                    <a:pt x="5" y="56"/>
                  </a:lnTo>
                  <a:lnTo>
                    <a:pt x="5" y="57"/>
                  </a:lnTo>
                  <a:lnTo>
                    <a:pt x="6" y="59"/>
                  </a:lnTo>
                  <a:lnTo>
                    <a:pt x="8" y="62"/>
                  </a:lnTo>
                  <a:lnTo>
                    <a:pt x="11" y="65"/>
                  </a:lnTo>
                  <a:lnTo>
                    <a:pt x="11" y="65"/>
                  </a:lnTo>
                  <a:lnTo>
                    <a:pt x="13" y="65"/>
                  </a:lnTo>
                  <a:lnTo>
                    <a:pt x="20" y="70"/>
                  </a:lnTo>
                  <a:lnTo>
                    <a:pt x="31" y="76"/>
                  </a:lnTo>
                  <a:lnTo>
                    <a:pt x="31" y="76"/>
                  </a:lnTo>
                  <a:lnTo>
                    <a:pt x="32" y="77"/>
                  </a:lnTo>
                  <a:lnTo>
                    <a:pt x="36" y="79"/>
                  </a:lnTo>
                  <a:lnTo>
                    <a:pt x="41" y="80"/>
                  </a:lnTo>
                  <a:lnTo>
                    <a:pt x="44" y="81"/>
                  </a:lnTo>
                  <a:lnTo>
                    <a:pt x="45" y="81"/>
                  </a:lnTo>
                  <a:lnTo>
                    <a:pt x="49" y="83"/>
                  </a:lnTo>
                  <a:lnTo>
                    <a:pt x="53" y="84"/>
                  </a:lnTo>
                  <a:lnTo>
                    <a:pt x="58" y="85"/>
                  </a:lnTo>
                  <a:lnTo>
                    <a:pt x="61" y="86"/>
                  </a:lnTo>
                  <a:lnTo>
                    <a:pt x="64" y="87"/>
                  </a:lnTo>
                  <a:lnTo>
                    <a:pt x="66" y="87"/>
                  </a:lnTo>
                  <a:lnTo>
                    <a:pt x="82" y="92"/>
                  </a:lnTo>
                  <a:lnTo>
                    <a:pt x="98" y="95"/>
                  </a:lnTo>
                  <a:lnTo>
                    <a:pt x="115" y="97"/>
                  </a:lnTo>
                  <a:lnTo>
                    <a:pt x="133" y="99"/>
                  </a:lnTo>
                  <a:lnTo>
                    <a:pt x="166" y="102"/>
                  </a:lnTo>
                  <a:lnTo>
                    <a:pt x="197" y="104"/>
                  </a:lnTo>
                  <a:lnTo>
                    <a:pt x="203" y="104"/>
                  </a:lnTo>
                  <a:lnTo>
                    <a:pt x="211" y="104"/>
                  </a:lnTo>
                  <a:lnTo>
                    <a:pt x="217" y="104"/>
                  </a:lnTo>
                  <a:lnTo>
                    <a:pt x="225" y="104"/>
                  </a:lnTo>
                  <a:lnTo>
                    <a:pt x="255" y="102"/>
                  </a:lnTo>
                  <a:lnTo>
                    <a:pt x="289" y="99"/>
                  </a:lnTo>
                  <a:lnTo>
                    <a:pt x="306" y="97"/>
                  </a:lnTo>
                  <a:lnTo>
                    <a:pt x="322" y="95"/>
                  </a:lnTo>
                  <a:lnTo>
                    <a:pt x="340" y="92"/>
                  </a:lnTo>
                  <a:lnTo>
                    <a:pt x="356" y="87"/>
                  </a:lnTo>
                  <a:lnTo>
                    <a:pt x="358" y="87"/>
                  </a:lnTo>
                  <a:lnTo>
                    <a:pt x="360" y="86"/>
                  </a:lnTo>
                  <a:lnTo>
                    <a:pt x="364" y="85"/>
                  </a:lnTo>
                  <a:lnTo>
                    <a:pt x="368" y="84"/>
                  </a:lnTo>
                  <a:lnTo>
                    <a:pt x="372" y="83"/>
                  </a:lnTo>
                  <a:lnTo>
                    <a:pt x="376" y="81"/>
                  </a:lnTo>
                  <a:lnTo>
                    <a:pt x="378" y="81"/>
                  </a:lnTo>
                  <a:lnTo>
                    <a:pt x="379" y="80"/>
                  </a:lnTo>
                  <a:lnTo>
                    <a:pt x="385" y="79"/>
                  </a:lnTo>
                  <a:lnTo>
                    <a:pt x="390" y="77"/>
                  </a:lnTo>
                  <a:lnTo>
                    <a:pt x="390" y="76"/>
                  </a:lnTo>
                  <a:lnTo>
                    <a:pt x="391" y="76"/>
                  </a:lnTo>
                  <a:lnTo>
                    <a:pt x="401" y="70"/>
                  </a:lnTo>
                  <a:lnTo>
                    <a:pt x="409" y="65"/>
                  </a:lnTo>
                  <a:lnTo>
                    <a:pt x="409" y="65"/>
                  </a:lnTo>
                  <a:lnTo>
                    <a:pt x="409" y="65"/>
                  </a:lnTo>
                  <a:lnTo>
                    <a:pt x="413" y="62"/>
                  </a:lnTo>
                  <a:lnTo>
                    <a:pt x="416" y="59"/>
                  </a:lnTo>
                  <a:lnTo>
                    <a:pt x="417" y="57"/>
                  </a:lnTo>
                  <a:lnTo>
                    <a:pt x="417" y="56"/>
                  </a:lnTo>
                  <a:lnTo>
                    <a:pt x="419" y="54"/>
                  </a:lnTo>
                  <a:lnTo>
                    <a:pt x="420" y="52"/>
                  </a:lnTo>
                  <a:lnTo>
                    <a:pt x="421" y="48"/>
                  </a:lnTo>
                  <a:lnTo>
                    <a:pt x="421" y="44"/>
                  </a:lnTo>
                  <a:lnTo>
                    <a:pt x="421" y="0"/>
                  </a:lnTo>
                  <a:lnTo>
                    <a:pt x="410" y="4"/>
                  </a:lnTo>
                  <a:lnTo>
                    <a:pt x="399" y="7"/>
                  </a:lnTo>
                  <a:lnTo>
                    <a:pt x="386" y="10"/>
                  </a:lnTo>
                  <a:lnTo>
                    <a:pt x="373" y="13"/>
                  </a:lnTo>
                  <a:lnTo>
                    <a:pt x="344" y="19"/>
                  </a:lnTo>
                  <a:lnTo>
                    <a:pt x="314" y="23"/>
                  </a:lnTo>
                  <a:lnTo>
                    <a:pt x="284" y="25"/>
                  </a:lnTo>
                  <a:lnTo>
                    <a:pt x="256" y="27"/>
                  </a:lnTo>
                  <a:lnTo>
                    <a:pt x="231" y="28"/>
                  </a:lnTo>
                  <a:lnTo>
                    <a:pt x="211" y="28"/>
                  </a:lnTo>
                  <a:lnTo>
                    <a:pt x="191" y="28"/>
                  </a:lnTo>
                  <a:lnTo>
                    <a:pt x="166" y="27"/>
                  </a:lnTo>
                  <a:lnTo>
                    <a:pt x="138" y="25"/>
                  </a:lnTo>
                  <a:lnTo>
                    <a:pt x="108" y="23"/>
                  </a:lnTo>
                  <a:lnTo>
                    <a:pt x="78" y="19"/>
                  </a:lnTo>
                  <a:lnTo>
                    <a:pt x="49" y="13"/>
                  </a:lnTo>
                  <a:lnTo>
                    <a:pt x="35" y="10"/>
                  </a:lnTo>
                  <a:lnTo>
                    <a:pt x="22" y="7"/>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00">
              <a:extLst>
                <a:ext uri="{FF2B5EF4-FFF2-40B4-BE49-F238E27FC236}">
                  <a16:creationId xmlns:a16="http://schemas.microsoft.com/office/drawing/2014/main" id="{5839F0C0-A423-4156-855A-E09BBC0F1685}"/>
                </a:ext>
              </a:extLst>
            </p:cNvPr>
            <p:cNvSpPr>
              <a:spLocks/>
            </p:cNvSpPr>
            <p:nvPr/>
          </p:nvSpPr>
          <p:spPr bwMode="auto">
            <a:xfrm>
              <a:off x="3756025" y="1474788"/>
              <a:ext cx="133350" cy="28575"/>
            </a:xfrm>
            <a:custGeom>
              <a:avLst/>
              <a:gdLst>
                <a:gd name="T0" fmla="*/ 420 w 420"/>
                <a:gd name="T1" fmla="*/ 58 h 90"/>
                <a:gd name="T2" fmla="*/ 419 w 420"/>
                <a:gd name="T3" fmla="*/ 55 h 90"/>
                <a:gd name="T4" fmla="*/ 418 w 420"/>
                <a:gd name="T5" fmla="*/ 50 h 90"/>
                <a:gd name="T6" fmla="*/ 416 w 420"/>
                <a:gd name="T7" fmla="*/ 47 h 90"/>
                <a:gd name="T8" fmla="*/ 413 w 420"/>
                <a:gd name="T9" fmla="*/ 44 h 90"/>
                <a:gd name="T10" fmla="*/ 406 w 420"/>
                <a:gd name="T11" fmla="*/ 37 h 90"/>
                <a:gd name="T12" fmla="*/ 397 w 420"/>
                <a:gd name="T13" fmla="*/ 32 h 90"/>
                <a:gd name="T14" fmla="*/ 386 w 420"/>
                <a:gd name="T15" fmla="*/ 27 h 90"/>
                <a:gd name="T16" fmla="*/ 374 w 420"/>
                <a:gd name="T17" fmla="*/ 22 h 90"/>
                <a:gd name="T18" fmla="*/ 360 w 420"/>
                <a:gd name="T19" fmla="*/ 18 h 90"/>
                <a:gd name="T20" fmla="*/ 345 w 420"/>
                <a:gd name="T21" fmla="*/ 14 h 90"/>
                <a:gd name="T22" fmla="*/ 313 w 420"/>
                <a:gd name="T23" fmla="*/ 9 h 90"/>
                <a:gd name="T24" fmla="*/ 277 w 420"/>
                <a:gd name="T25" fmla="*/ 3 h 90"/>
                <a:gd name="T26" fmla="*/ 243 w 420"/>
                <a:gd name="T27" fmla="*/ 1 h 90"/>
                <a:gd name="T28" fmla="*/ 210 w 420"/>
                <a:gd name="T29" fmla="*/ 0 h 90"/>
                <a:gd name="T30" fmla="*/ 172 w 420"/>
                <a:gd name="T31" fmla="*/ 1 h 90"/>
                <a:gd name="T32" fmla="*/ 133 w 420"/>
                <a:gd name="T33" fmla="*/ 4 h 90"/>
                <a:gd name="T34" fmla="*/ 113 w 420"/>
                <a:gd name="T35" fmla="*/ 7 h 90"/>
                <a:gd name="T36" fmla="*/ 94 w 420"/>
                <a:gd name="T37" fmla="*/ 11 h 90"/>
                <a:gd name="T38" fmla="*/ 76 w 420"/>
                <a:gd name="T39" fmla="*/ 14 h 90"/>
                <a:gd name="T40" fmla="*/ 59 w 420"/>
                <a:gd name="T41" fmla="*/ 18 h 90"/>
                <a:gd name="T42" fmla="*/ 59 w 420"/>
                <a:gd name="T43" fmla="*/ 18 h 90"/>
                <a:gd name="T44" fmla="*/ 55 w 420"/>
                <a:gd name="T45" fmla="*/ 19 h 90"/>
                <a:gd name="T46" fmla="*/ 52 w 420"/>
                <a:gd name="T47" fmla="*/ 20 h 90"/>
                <a:gd name="T48" fmla="*/ 48 w 420"/>
                <a:gd name="T49" fmla="*/ 21 h 90"/>
                <a:gd name="T50" fmla="*/ 44 w 420"/>
                <a:gd name="T51" fmla="*/ 22 h 90"/>
                <a:gd name="T52" fmla="*/ 43 w 420"/>
                <a:gd name="T53" fmla="*/ 24 h 90"/>
                <a:gd name="T54" fmla="*/ 40 w 420"/>
                <a:gd name="T55" fmla="*/ 24 h 90"/>
                <a:gd name="T56" fmla="*/ 35 w 420"/>
                <a:gd name="T57" fmla="*/ 26 h 90"/>
                <a:gd name="T58" fmla="*/ 31 w 420"/>
                <a:gd name="T59" fmla="*/ 28 h 90"/>
                <a:gd name="T60" fmla="*/ 30 w 420"/>
                <a:gd name="T61" fmla="*/ 28 h 90"/>
                <a:gd name="T62" fmla="*/ 30 w 420"/>
                <a:gd name="T63" fmla="*/ 28 h 90"/>
                <a:gd name="T64" fmla="*/ 19 w 420"/>
                <a:gd name="T65" fmla="*/ 33 h 90"/>
                <a:gd name="T66" fmla="*/ 12 w 420"/>
                <a:gd name="T67" fmla="*/ 40 h 90"/>
                <a:gd name="T68" fmla="*/ 10 w 420"/>
                <a:gd name="T69" fmla="*/ 40 h 90"/>
                <a:gd name="T70" fmla="*/ 10 w 420"/>
                <a:gd name="T71" fmla="*/ 40 h 90"/>
                <a:gd name="T72" fmla="*/ 7 w 420"/>
                <a:gd name="T73" fmla="*/ 43 h 90"/>
                <a:gd name="T74" fmla="*/ 5 w 420"/>
                <a:gd name="T75" fmla="*/ 46 h 90"/>
                <a:gd name="T76" fmla="*/ 4 w 420"/>
                <a:gd name="T77" fmla="*/ 47 h 90"/>
                <a:gd name="T78" fmla="*/ 4 w 420"/>
                <a:gd name="T79" fmla="*/ 48 h 90"/>
                <a:gd name="T80" fmla="*/ 2 w 420"/>
                <a:gd name="T81" fmla="*/ 50 h 90"/>
                <a:gd name="T82" fmla="*/ 1 w 420"/>
                <a:gd name="T83" fmla="*/ 52 h 90"/>
                <a:gd name="T84" fmla="*/ 0 w 420"/>
                <a:gd name="T85" fmla="*/ 56 h 90"/>
                <a:gd name="T86" fmla="*/ 0 w 420"/>
                <a:gd name="T87" fmla="*/ 58 h 90"/>
                <a:gd name="T88" fmla="*/ 8 w 420"/>
                <a:gd name="T89" fmla="*/ 63 h 90"/>
                <a:gd name="T90" fmla="*/ 22 w 420"/>
                <a:gd name="T91" fmla="*/ 68 h 90"/>
                <a:gd name="T92" fmla="*/ 43 w 420"/>
                <a:gd name="T93" fmla="*/ 74 h 90"/>
                <a:gd name="T94" fmla="*/ 67 w 420"/>
                <a:gd name="T95" fmla="*/ 78 h 90"/>
                <a:gd name="T96" fmla="*/ 96 w 420"/>
                <a:gd name="T97" fmla="*/ 84 h 90"/>
                <a:gd name="T98" fmla="*/ 131 w 420"/>
                <a:gd name="T99" fmla="*/ 87 h 90"/>
                <a:gd name="T100" fmla="*/ 168 w 420"/>
                <a:gd name="T101" fmla="*/ 90 h 90"/>
                <a:gd name="T102" fmla="*/ 210 w 420"/>
                <a:gd name="T103" fmla="*/ 90 h 90"/>
                <a:gd name="T104" fmla="*/ 251 w 420"/>
                <a:gd name="T105" fmla="*/ 90 h 90"/>
                <a:gd name="T106" fmla="*/ 289 w 420"/>
                <a:gd name="T107" fmla="*/ 87 h 90"/>
                <a:gd name="T108" fmla="*/ 323 w 420"/>
                <a:gd name="T109" fmla="*/ 84 h 90"/>
                <a:gd name="T110" fmla="*/ 353 w 420"/>
                <a:gd name="T111" fmla="*/ 78 h 90"/>
                <a:gd name="T112" fmla="*/ 377 w 420"/>
                <a:gd name="T113" fmla="*/ 74 h 90"/>
                <a:gd name="T114" fmla="*/ 398 w 420"/>
                <a:gd name="T115" fmla="*/ 68 h 90"/>
                <a:gd name="T116" fmla="*/ 412 w 420"/>
                <a:gd name="T117" fmla="*/ 62 h 90"/>
                <a:gd name="T118" fmla="*/ 420 w 420"/>
                <a:gd name="T11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90">
                  <a:moveTo>
                    <a:pt x="420" y="58"/>
                  </a:moveTo>
                  <a:lnTo>
                    <a:pt x="419" y="55"/>
                  </a:lnTo>
                  <a:lnTo>
                    <a:pt x="418" y="50"/>
                  </a:lnTo>
                  <a:lnTo>
                    <a:pt x="416" y="47"/>
                  </a:lnTo>
                  <a:lnTo>
                    <a:pt x="413" y="44"/>
                  </a:lnTo>
                  <a:lnTo>
                    <a:pt x="406" y="37"/>
                  </a:lnTo>
                  <a:lnTo>
                    <a:pt x="397" y="32"/>
                  </a:lnTo>
                  <a:lnTo>
                    <a:pt x="386" y="27"/>
                  </a:lnTo>
                  <a:lnTo>
                    <a:pt x="374" y="22"/>
                  </a:lnTo>
                  <a:lnTo>
                    <a:pt x="360" y="18"/>
                  </a:lnTo>
                  <a:lnTo>
                    <a:pt x="345" y="14"/>
                  </a:lnTo>
                  <a:lnTo>
                    <a:pt x="313" y="9"/>
                  </a:lnTo>
                  <a:lnTo>
                    <a:pt x="277" y="3"/>
                  </a:lnTo>
                  <a:lnTo>
                    <a:pt x="243" y="1"/>
                  </a:lnTo>
                  <a:lnTo>
                    <a:pt x="210" y="0"/>
                  </a:lnTo>
                  <a:lnTo>
                    <a:pt x="172" y="1"/>
                  </a:lnTo>
                  <a:lnTo>
                    <a:pt x="133" y="4"/>
                  </a:lnTo>
                  <a:lnTo>
                    <a:pt x="113" y="7"/>
                  </a:lnTo>
                  <a:lnTo>
                    <a:pt x="94" y="11"/>
                  </a:lnTo>
                  <a:lnTo>
                    <a:pt x="76" y="14"/>
                  </a:lnTo>
                  <a:lnTo>
                    <a:pt x="59" y="18"/>
                  </a:lnTo>
                  <a:lnTo>
                    <a:pt x="59" y="18"/>
                  </a:lnTo>
                  <a:lnTo>
                    <a:pt x="55" y="19"/>
                  </a:lnTo>
                  <a:lnTo>
                    <a:pt x="52" y="20"/>
                  </a:lnTo>
                  <a:lnTo>
                    <a:pt x="48" y="21"/>
                  </a:lnTo>
                  <a:lnTo>
                    <a:pt x="44" y="22"/>
                  </a:lnTo>
                  <a:lnTo>
                    <a:pt x="43" y="24"/>
                  </a:lnTo>
                  <a:lnTo>
                    <a:pt x="40" y="24"/>
                  </a:lnTo>
                  <a:lnTo>
                    <a:pt x="35" y="26"/>
                  </a:lnTo>
                  <a:lnTo>
                    <a:pt x="31" y="28"/>
                  </a:lnTo>
                  <a:lnTo>
                    <a:pt x="30" y="28"/>
                  </a:lnTo>
                  <a:lnTo>
                    <a:pt x="30" y="28"/>
                  </a:lnTo>
                  <a:lnTo>
                    <a:pt x="19" y="33"/>
                  </a:lnTo>
                  <a:lnTo>
                    <a:pt x="12" y="40"/>
                  </a:lnTo>
                  <a:lnTo>
                    <a:pt x="10" y="40"/>
                  </a:lnTo>
                  <a:lnTo>
                    <a:pt x="10" y="40"/>
                  </a:lnTo>
                  <a:lnTo>
                    <a:pt x="7" y="43"/>
                  </a:lnTo>
                  <a:lnTo>
                    <a:pt x="5" y="46"/>
                  </a:lnTo>
                  <a:lnTo>
                    <a:pt x="4" y="47"/>
                  </a:lnTo>
                  <a:lnTo>
                    <a:pt x="4" y="48"/>
                  </a:lnTo>
                  <a:lnTo>
                    <a:pt x="2" y="50"/>
                  </a:lnTo>
                  <a:lnTo>
                    <a:pt x="1" y="52"/>
                  </a:lnTo>
                  <a:lnTo>
                    <a:pt x="0" y="56"/>
                  </a:lnTo>
                  <a:lnTo>
                    <a:pt x="0" y="58"/>
                  </a:lnTo>
                  <a:lnTo>
                    <a:pt x="8" y="63"/>
                  </a:lnTo>
                  <a:lnTo>
                    <a:pt x="22" y="68"/>
                  </a:lnTo>
                  <a:lnTo>
                    <a:pt x="43" y="74"/>
                  </a:lnTo>
                  <a:lnTo>
                    <a:pt x="67" y="78"/>
                  </a:lnTo>
                  <a:lnTo>
                    <a:pt x="96" y="84"/>
                  </a:lnTo>
                  <a:lnTo>
                    <a:pt x="131" y="87"/>
                  </a:lnTo>
                  <a:lnTo>
                    <a:pt x="168" y="90"/>
                  </a:lnTo>
                  <a:lnTo>
                    <a:pt x="210" y="90"/>
                  </a:lnTo>
                  <a:lnTo>
                    <a:pt x="251" y="90"/>
                  </a:lnTo>
                  <a:lnTo>
                    <a:pt x="289" y="87"/>
                  </a:lnTo>
                  <a:lnTo>
                    <a:pt x="323" y="84"/>
                  </a:lnTo>
                  <a:lnTo>
                    <a:pt x="353" y="78"/>
                  </a:lnTo>
                  <a:lnTo>
                    <a:pt x="377" y="74"/>
                  </a:lnTo>
                  <a:lnTo>
                    <a:pt x="398" y="68"/>
                  </a:lnTo>
                  <a:lnTo>
                    <a:pt x="412" y="62"/>
                  </a:lnTo>
                  <a:lnTo>
                    <a:pt x="4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01">
              <a:extLst>
                <a:ext uri="{FF2B5EF4-FFF2-40B4-BE49-F238E27FC236}">
                  <a16:creationId xmlns:a16="http://schemas.microsoft.com/office/drawing/2014/main" id="{DBE218E2-EA47-43F9-AF50-BC58701E5EAE}"/>
                </a:ext>
              </a:extLst>
            </p:cNvPr>
            <p:cNvSpPr>
              <a:spLocks/>
            </p:cNvSpPr>
            <p:nvPr/>
          </p:nvSpPr>
          <p:spPr bwMode="auto">
            <a:xfrm>
              <a:off x="3756025" y="1503363"/>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7 h 75"/>
                <a:gd name="T10" fmla="*/ 67 w 421"/>
                <a:gd name="T11" fmla="*/ 62 h 75"/>
                <a:gd name="T12" fmla="*/ 97 w 421"/>
                <a:gd name="T13" fmla="*/ 68 h 75"/>
                <a:gd name="T14" fmla="*/ 130 w 421"/>
                <a:gd name="T15" fmla="*/ 71 h 75"/>
                <a:gd name="T16" fmla="*/ 169 w 421"/>
                <a:gd name="T17" fmla="*/ 74 h 75"/>
                <a:gd name="T18" fmla="*/ 211 w 421"/>
                <a:gd name="T19" fmla="*/ 75 h 75"/>
                <a:gd name="T20" fmla="*/ 253 w 421"/>
                <a:gd name="T21" fmla="*/ 74 h 75"/>
                <a:gd name="T22" fmla="*/ 290 w 421"/>
                <a:gd name="T23" fmla="*/ 71 h 75"/>
                <a:gd name="T24" fmla="*/ 325 w 421"/>
                <a:gd name="T25" fmla="*/ 68 h 75"/>
                <a:gd name="T26" fmla="*/ 355 w 421"/>
                <a:gd name="T27" fmla="*/ 62 h 75"/>
                <a:gd name="T28" fmla="*/ 379 w 421"/>
                <a:gd name="T29" fmla="*/ 57 h 75"/>
                <a:gd name="T30" fmla="*/ 399 w 421"/>
                <a:gd name="T31" fmla="*/ 52 h 75"/>
                <a:gd name="T32" fmla="*/ 414 w 421"/>
                <a:gd name="T33" fmla="*/ 46 h 75"/>
                <a:gd name="T34" fmla="*/ 421 w 421"/>
                <a:gd name="T35" fmla="*/ 42 h 75"/>
                <a:gd name="T36" fmla="*/ 421 w 421"/>
                <a:gd name="T37" fmla="*/ 0 h 75"/>
                <a:gd name="T38" fmla="*/ 410 w 421"/>
                <a:gd name="T39" fmla="*/ 4 h 75"/>
                <a:gd name="T40" fmla="*/ 399 w 421"/>
                <a:gd name="T41" fmla="*/ 8 h 75"/>
                <a:gd name="T42" fmla="*/ 386 w 421"/>
                <a:gd name="T43" fmla="*/ 12 h 75"/>
                <a:gd name="T44" fmla="*/ 373 w 421"/>
                <a:gd name="T45" fmla="*/ 14 h 75"/>
                <a:gd name="T46" fmla="*/ 344 w 421"/>
                <a:gd name="T47" fmla="*/ 19 h 75"/>
                <a:gd name="T48" fmla="*/ 314 w 421"/>
                <a:gd name="T49" fmla="*/ 24 h 75"/>
                <a:gd name="T50" fmla="*/ 284 w 421"/>
                <a:gd name="T51" fmla="*/ 27 h 75"/>
                <a:gd name="T52" fmla="*/ 256 w 421"/>
                <a:gd name="T53" fmla="*/ 28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8 h 75"/>
                <a:gd name="T74" fmla="*/ 10 w 421"/>
                <a:gd name="T75" fmla="*/ 4 h 75"/>
                <a:gd name="T76" fmla="*/ 0 w 421"/>
                <a:gd name="T77" fmla="*/ 0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6"/>
                  </a:lnTo>
                  <a:lnTo>
                    <a:pt x="22" y="52"/>
                  </a:lnTo>
                  <a:lnTo>
                    <a:pt x="43" y="57"/>
                  </a:lnTo>
                  <a:lnTo>
                    <a:pt x="67" y="62"/>
                  </a:lnTo>
                  <a:lnTo>
                    <a:pt x="97" y="68"/>
                  </a:lnTo>
                  <a:lnTo>
                    <a:pt x="130" y="71"/>
                  </a:lnTo>
                  <a:lnTo>
                    <a:pt x="169" y="74"/>
                  </a:lnTo>
                  <a:lnTo>
                    <a:pt x="211" y="75"/>
                  </a:lnTo>
                  <a:lnTo>
                    <a:pt x="253" y="74"/>
                  </a:lnTo>
                  <a:lnTo>
                    <a:pt x="290" y="71"/>
                  </a:lnTo>
                  <a:lnTo>
                    <a:pt x="325" y="68"/>
                  </a:lnTo>
                  <a:lnTo>
                    <a:pt x="355" y="62"/>
                  </a:lnTo>
                  <a:lnTo>
                    <a:pt x="379" y="57"/>
                  </a:lnTo>
                  <a:lnTo>
                    <a:pt x="399" y="52"/>
                  </a:lnTo>
                  <a:lnTo>
                    <a:pt x="414" y="46"/>
                  </a:lnTo>
                  <a:lnTo>
                    <a:pt x="421" y="42"/>
                  </a:lnTo>
                  <a:lnTo>
                    <a:pt x="421" y="0"/>
                  </a:lnTo>
                  <a:lnTo>
                    <a:pt x="410" y="4"/>
                  </a:lnTo>
                  <a:lnTo>
                    <a:pt x="399" y="8"/>
                  </a:lnTo>
                  <a:lnTo>
                    <a:pt x="386" y="12"/>
                  </a:lnTo>
                  <a:lnTo>
                    <a:pt x="373" y="14"/>
                  </a:lnTo>
                  <a:lnTo>
                    <a:pt x="344" y="19"/>
                  </a:lnTo>
                  <a:lnTo>
                    <a:pt x="314" y="24"/>
                  </a:lnTo>
                  <a:lnTo>
                    <a:pt x="284" y="27"/>
                  </a:lnTo>
                  <a:lnTo>
                    <a:pt x="256" y="28"/>
                  </a:lnTo>
                  <a:lnTo>
                    <a:pt x="231" y="29"/>
                  </a:lnTo>
                  <a:lnTo>
                    <a:pt x="211" y="30"/>
                  </a:lnTo>
                  <a:lnTo>
                    <a:pt x="191" y="29"/>
                  </a:lnTo>
                  <a:lnTo>
                    <a:pt x="166" y="28"/>
                  </a:lnTo>
                  <a:lnTo>
                    <a:pt x="138" y="27"/>
                  </a:lnTo>
                  <a:lnTo>
                    <a:pt x="108" y="24"/>
                  </a:lnTo>
                  <a:lnTo>
                    <a:pt x="78" y="19"/>
                  </a:lnTo>
                  <a:lnTo>
                    <a:pt x="49" y="15"/>
                  </a:lnTo>
                  <a:lnTo>
                    <a:pt x="35" y="12"/>
                  </a:lnTo>
                  <a:lnTo>
                    <a:pt x="22" y="8"/>
                  </a:lnTo>
                  <a:lnTo>
                    <a:pt x="1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02">
              <a:extLst>
                <a:ext uri="{FF2B5EF4-FFF2-40B4-BE49-F238E27FC236}">
                  <a16:creationId xmlns:a16="http://schemas.microsoft.com/office/drawing/2014/main" id="{FB53FF3C-7C81-42D7-820B-328F83511B89}"/>
                </a:ext>
              </a:extLst>
            </p:cNvPr>
            <p:cNvSpPr>
              <a:spLocks/>
            </p:cNvSpPr>
            <p:nvPr/>
          </p:nvSpPr>
          <p:spPr bwMode="auto">
            <a:xfrm>
              <a:off x="3756025" y="1574800"/>
              <a:ext cx="133350" cy="23813"/>
            </a:xfrm>
            <a:custGeom>
              <a:avLst/>
              <a:gdLst>
                <a:gd name="T0" fmla="*/ 0 w 421"/>
                <a:gd name="T1" fmla="*/ 0 h 75"/>
                <a:gd name="T2" fmla="*/ 0 w 421"/>
                <a:gd name="T3" fmla="*/ 42 h 75"/>
                <a:gd name="T4" fmla="*/ 8 w 421"/>
                <a:gd name="T5" fmla="*/ 48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8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1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8"/>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8"/>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03">
              <a:extLst>
                <a:ext uri="{FF2B5EF4-FFF2-40B4-BE49-F238E27FC236}">
                  <a16:creationId xmlns:a16="http://schemas.microsoft.com/office/drawing/2014/main" id="{B2AFC166-3690-491C-BE8E-D33917F47E78}"/>
                </a:ext>
              </a:extLst>
            </p:cNvPr>
            <p:cNvSpPr>
              <a:spLocks/>
            </p:cNvSpPr>
            <p:nvPr/>
          </p:nvSpPr>
          <p:spPr bwMode="auto">
            <a:xfrm>
              <a:off x="3756025" y="1550988"/>
              <a:ext cx="133350" cy="23813"/>
            </a:xfrm>
            <a:custGeom>
              <a:avLst/>
              <a:gdLst>
                <a:gd name="T0" fmla="*/ 0 w 421"/>
                <a:gd name="T1" fmla="*/ 0 h 75"/>
                <a:gd name="T2" fmla="*/ 0 w 421"/>
                <a:gd name="T3" fmla="*/ 42 h 75"/>
                <a:gd name="T4" fmla="*/ 8 w 421"/>
                <a:gd name="T5" fmla="*/ 47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7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7"/>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7"/>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04">
              <a:extLst>
                <a:ext uri="{FF2B5EF4-FFF2-40B4-BE49-F238E27FC236}">
                  <a16:creationId xmlns:a16="http://schemas.microsoft.com/office/drawing/2014/main" id="{9740A41F-89FD-44D8-9D1F-332E7D538EDA}"/>
                </a:ext>
              </a:extLst>
            </p:cNvPr>
            <p:cNvSpPr>
              <a:spLocks/>
            </p:cNvSpPr>
            <p:nvPr/>
          </p:nvSpPr>
          <p:spPr bwMode="auto">
            <a:xfrm>
              <a:off x="3756025" y="1527175"/>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8 h 75"/>
                <a:gd name="T10" fmla="*/ 67 w 421"/>
                <a:gd name="T11" fmla="*/ 63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3 h 75"/>
                <a:gd name="T28" fmla="*/ 379 w 421"/>
                <a:gd name="T29" fmla="*/ 58 h 75"/>
                <a:gd name="T30" fmla="*/ 399 w 421"/>
                <a:gd name="T31" fmla="*/ 52 h 75"/>
                <a:gd name="T32" fmla="*/ 414 w 421"/>
                <a:gd name="T33" fmla="*/ 47 h 75"/>
                <a:gd name="T34" fmla="*/ 421 w 421"/>
                <a:gd name="T35" fmla="*/ 42 h 75"/>
                <a:gd name="T36" fmla="*/ 421 w 421"/>
                <a:gd name="T37" fmla="*/ 0 h 75"/>
                <a:gd name="T38" fmla="*/ 410 w 421"/>
                <a:gd name="T39" fmla="*/ 4 h 75"/>
                <a:gd name="T40" fmla="*/ 399 w 421"/>
                <a:gd name="T41" fmla="*/ 9 h 75"/>
                <a:gd name="T42" fmla="*/ 386 w 421"/>
                <a:gd name="T43" fmla="*/ 12 h 75"/>
                <a:gd name="T44" fmla="*/ 373 w 421"/>
                <a:gd name="T45" fmla="*/ 15 h 75"/>
                <a:gd name="T46" fmla="*/ 344 w 421"/>
                <a:gd name="T47" fmla="*/ 19 h 75"/>
                <a:gd name="T48" fmla="*/ 314 w 421"/>
                <a:gd name="T49" fmla="*/ 24 h 75"/>
                <a:gd name="T50" fmla="*/ 284 w 421"/>
                <a:gd name="T51" fmla="*/ 27 h 75"/>
                <a:gd name="T52" fmla="*/ 256 w 421"/>
                <a:gd name="T53" fmla="*/ 29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9 h 75"/>
                <a:gd name="T74" fmla="*/ 10 w 421"/>
                <a:gd name="T75" fmla="*/ 4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6"/>
                  </a:lnTo>
                  <a:lnTo>
                    <a:pt x="22" y="52"/>
                  </a:lnTo>
                  <a:lnTo>
                    <a:pt x="43" y="58"/>
                  </a:lnTo>
                  <a:lnTo>
                    <a:pt x="67" y="63"/>
                  </a:lnTo>
                  <a:lnTo>
                    <a:pt x="97" y="68"/>
                  </a:lnTo>
                  <a:lnTo>
                    <a:pt x="130" y="72"/>
                  </a:lnTo>
                  <a:lnTo>
                    <a:pt x="169" y="74"/>
                  </a:lnTo>
                  <a:lnTo>
                    <a:pt x="211" y="75"/>
                  </a:lnTo>
                  <a:lnTo>
                    <a:pt x="253" y="74"/>
                  </a:lnTo>
                  <a:lnTo>
                    <a:pt x="290" y="72"/>
                  </a:lnTo>
                  <a:lnTo>
                    <a:pt x="325" y="68"/>
                  </a:lnTo>
                  <a:lnTo>
                    <a:pt x="355" y="63"/>
                  </a:lnTo>
                  <a:lnTo>
                    <a:pt x="379" y="58"/>
                  </a:lnTo>
                  <a:lnTo>
                    <a:pt x="399" y="52"/>
                  </a:lnTo>
                  <a:lnTo>
                    <a:pt x="414" y="47"/>
                  </a:lnTo>
                  <a:lnTo>
                    <a:pt x="421" y="42"/>
                  </a:lnTo>
                  <a:lnTo>
                    <a:pt x="421" y="0"/>
                  </a:lnTo>
                  <a:lnTo>
                    <a:pt x="410" y="4"/>
                  </a:lnTo>
                  <a:lnTo>
                    <a:pt x="399" y="9"/>
                  </a:lnTo>
                  <a:lnTo>
                    <a:pt x="386" y="12"/>
                  </a:lnTo>
                  <a:lnTo>
                    <a:pt x="373" y="15"/>
                  </a:lnTo>
                  <a:lnTo>
                    <a:pt x="344" y="19"/>
                  </a:lnTo>
                  <a:lnTo>
                    <a:pt x="314" y="24"/>
                  </a:lnTo>
                  <a:lnTo>
                    <a:pt x="284" y="27"/>
                  </a:lnTo>
                  <a:lnTo>
                    <a:pt x="256" y="29"/>
                  </a:lnTo>
                  <a:lnTo>
                    <a:pt x="231" y="29"/>
                  </a:lnTo>
                  <a:lnTo>
                    <a:pt x="211" y="30"/>
                  </a:lnTo>
                  <a:lnTo>
                    <a:pt x="191" y="29"/>
                  </a:lnTo>
                  <a:lnTo>
                    <a:pt x="166" y="28"/>
                  </a:lnTo>
                  <a:lnTo>
                    <a:pt x="138" y="27"/>
                  </a:lnTo>
                  <a:lnTo>
                    <a:pt x="108" y="24"/>
                  </a:lnTo>
                  <a:lnTo>
                    <a:pt x="78" y="19"/>
                  </a:lnTo>
                  <a:lnTo>
                    <a:pt x="49" y="15"/>
                  </a:lnTo>
                  <a:lnTo>
                    <a:pt x="35" y="12"/>
                  </a:lnTo>
                  <a:lnTo>
                    <a:pt x="22" y="9"/>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47</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8" name="Title 1">
            <a:extLst>
              <a:ext uri="{FF2B5EF4-FFF2-40B4-BE49-F238E27FC236}">
                <a16:creationId xmlns:a16="http://schemas.microsoft.com/office/drawing/2014/main" id="{13370763-2624-42DB-8AFE-2BF0F7D96002}"/>
              </a:ext>
            </a:extLst>
          </p:cNvPr>
          <p:cNvSpPr>
            <a:spLocks noGrp="1"/>
          </p:cNvSpPr>
          <p:nvPr/>
        </p:nvSpPr>
        <p:spPr>
          <a:xfrm>
            <a:off x="838200" y="1484746"/>
            <a:ext cx="10515600" cy="388850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Key Milestones and Contract Duration</a:t>
            </a:r>
          </a:p>
          <a:p>
            <a:br>
              <a:rPr lang="en-US" sz="2800" b="1" dirty="0"/>
            </a:br>
            <a:r>
              <a:rPr lang="en-US" sz="2800" b="1" dirty="0"/>
              <a:t>Phasing</a:t>
            </a:r>
          </a:p>
          <a:p>
            <a:br>
              <a:rPr lang="en-US" sz="2800" b="1" dirty="0"/>
            </a:br>
            <a:r>
              <a:rPr lang="en-US" sz="2800" b="1" dirty="0"/>
              <a:t>Technical Proposal – Recognition of Utility Conflicts</a:t>
            </a:r>
          </a:p>
          <a:p>
            <a:br>
              <a:rPr lang="en-US" sz="2800" b="1" dirty="0"/>
            </a:br>
            <a:r>
              <a:rPr lang="en-US" sz="2800" b="1" dirty="0"/>
              <a:t>Technical Proposal - Considerations for Mitigation of PNG Conflict</a:t>
            </a:r>
          </a:p>
          <a:p>
            <a:br>
              <a:rPr lang="en-US" sz="2800" b="1" dirty="0"/>
            </a:br>
            <a:r>
              <a:rPr lang="en-US" sz="2800" b="1" dirty="0"/>
              <a:t>Events Materially Affecting the Work</a:t>
            </a:r>
          </a:p>
          <a:p>
            <a:br>
              <a:rPr lang="en-US" sz="2800" b="1" dirty="0"/>
            </a:br>
            <a:r>
              <a:rPr lang="en-US" sz="2800" b="1" dirty="0"/>
              <a:t>Contractual Basis of Claim</a:t>
            </a:r>
          </a:p>
          <a:p>
            <a:br>
              <a:rPr lang="en-US" sz="2800" b="1" dirty="0"/>
            </a:br>
            <a:r>
              <a:rPr lang="en-US" sz="2800" b="1" dirty="0"/>
              <a:t>Cost Impact </a:t>
            </a:r>
            <a:br>
              <a:rPr lang="en-US" sz="2800" b="1" dirty="0"/>
            </a:br>
            <a:endParaRPr lang="en-US" sz="6600" b="1" dirty="0"/>
          </a:p>
        </p:txBody>
      </p:sp>
      <p:pic>
        <p:nvPicPr>
          <p:cNvPr id="37" name="Picture 36">
            <a:extLst>
              <a:ext uri="{FF2B5EF4-FFF2-40B4-BE49-F238E27FC236}">
                <a16:creationId xmlns:a16="http://schemas.microsoft.com/office/drawing/2014/main" id="{CAB7CA38-5077-4C44-933B-A99BAF131C7E}"/>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3B80E78D-8026-4894-9A9D-C47C4F5E0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833944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914467" y="522898"/>
            <a:ext cx="2277533"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599" y="404527"/>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75000"/>
                  </a:schemeClr>
                </a:solidFill>
                <a:cs typeface="Calibri Light"/>
              </a:rPr>
              <a:t>Key Milestones and Contract Duration</a:t>
            </a:r>
            <a:endParaRPr lang="en-US" sz="3200" b="1" dirty="0">
              <a:solidFill>
                <a:schemeClr val="bg2">
                  <a:lumMod val="7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184400"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8" name="Rectangle 47">
            <a:extLst>
              <a:ext uri="{FF2B5EF4-FFF2-40B4-BE49-F238E27FC236}">
                <a16:creationId xmlns:a16="http://schemas.microsoft.com/office/drawing/2014/main" id="{FA4D735A-8F75-4E2A-8F1A-CC303B0718BA}"/>
              </a:ext>
            </a:extLst>
          </p:cNvPr>
          <p:cNvSpPr/>
          <p:nvPr/>
        </p:nvSpPr>
        <p:spPr>
          <a:xfrm>
            <a:off x="5410201" y="2886560"/>
            <a:ext cx="1371600" cy="492443"/>
          </a:xfrm>
          <a:prstGeom prst="rect">
            <a:avLst/>
          </a:prstGeom>
        </p:spPr>
        <p:txBody>
          <a:bodyPr wrap="square" lIns="0" tIns="0" rIns="0" bIns="0">
            <a:spAutoFit/>
          </a:bodyPr>
          <a:lstStyle/>
          <a:p>
            <a:pPr algn="ctr"/>
            <a:r>
              <a:rPr lang="en-US" sz="1600" b="1" dirty="0">
                <a:solidFill>
                  <a:schemeClr val="bg1"/>
                </a:solidFill>
              </a:rPr>
              <a:t>FINANCIAL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3" name="Rectangle 52">
            <a:extLst>
              <a:ext uri="{FF2B5EF4-FFF2-40B4-BE49-F238E27FC236}">
                <a16:creationId xmlns:a16="http://schemas.microsoft.com/office/drawing/2014/main" id="{E1535E1C-6EBC-45D8-BCE1-D5B947A61FB6}"/>
              </a:ext>
            </a:extLst>
          </p:cNvPr>
          <p:cNvSpPr/>
          <p:nvPr/>
        </p:nvSpPr>
        <p:spPr>
          <a:xfrm>
            <a:off x="52199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4344" descr="Icon of wrench. ">
            <a:extLst>
              <a:ext uri="{FF2B5EF4-FFF2-40B4-BE49-F238E27FC236}">
                <a16:creationId xmlns:a16="http://schemas.microsoft.com/office/drawing/2014/main" id="{C131659B-1A41-4821-9349-1E69BBBB560E}"/>
              </a:ext>
            </a:extLst>
          </p:cNvPr>
          <p:cNvSpPr>
            <a:spLocks/>
          </p:cNvSpPr>
          <p:nvPr/>
        </p:nvSpPr>
        <p:spPr bwMode="auto">
          <a:xfrm>
            <a:off x="3742205" y="2300343"/>
            <a:ext cx="373996" cy="373996"/>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8" name="Group 57" descr="Icon of money. ">
            <a:extLst>
              <a:ext uri="{FF2B5EF4-FFF2-40B4-BE49-F238E27FC236}">
                <a16:creationId xmlns:a16="http://schemas.microsoft.com/office/drawing/2014/main" id="{8FB81822-E09C-4A9F-BCD2-4BB20E38DA03}"/>
              </a:ext>
            </a:extLst>
          </p:cNvPr>
          <p:cNvGrpSpPr/>
          <p:nvPr/>
        </p:nvGrpSpPr>
        <p:grpSpPr>
          <a:xfrm>
            <a:off x="5905833" y="2296118"/>
            <a:ext cx="380334" cy="382447"/>
            <a:chOff x="3746500" y="1344613"/>
            <a:chExt cx="285750" cy="287338"/>
          </a:xfrm>
          <a:solidFill>
            <a:schemeClr val="bg1"/>
          </a:solidFill>
        </p:grpSpPr>
        <p:sp>
          <p:nvSpPr>
            <p:cNvPr id="59" name="Freeform 497">
              <a:extLst>
                <a:ext uri="{FF2B5EF4-FFF2-40B4-BE49-F238E27FC236}">
                  <a16:creationId xmlns:a16="http://schemas.microsoft.com/office/drawing/2014/main" id="{4325703C-49C2-4EC8-BBAF-CE488FCB0CE1}"/>
                </a:ext>
              </a:extLst>
            </p:cNvPr>
            <p:cNvSpPr>
              <a:spLocks/>
            </p:cNvSpPr>
            <p:nvPr/>
          </p:nvSpPr>
          <p:spPr bwMode="auto">
            <a:xfrm>
              <a:off x="3746500" y="1344613"/>
              <a:ext cx="285750" cy="182563"/>
            </a:xfrm>
            <a:custGeom>
              <a:avLst/>
              <a:gdLst>
                <a:gd name="T0" fmla="*/ 0 w 903"/>
                <a:gd name="T1" fmla="*/ 0 h 573"/>
                <a:gd name="T2" fmla="*/ 0 w 903"/>
                <a:gd name="T3" fmla="*/ 467 h 573"/>
                <a:gd name="T4" fmla="*/ 1 w 903"/>
                <a:gd name="T5" fmla="*/ 459 h 573"/>
                <a:gd name="T6" fmla="*/ 2 w 903"/>
                <a:gd name="T7" fmla="*/ 453 h 573"/>
                <a:gd name="T8" fmla="*/ 5 w 903"/>
                <a:gd name="T9" fmla="*/ 446 h 573"/>
                <a:gd name="T10" fmla="*/ 8 w 903"/>
                <a:gd name="T11" fmla="*/ 440 h 573"/>
                <a:gd name="T12" fmla="*/ 12 w 903"/>
                <a:gd name="T13" fmla="*/ 434 h 573"/>
                <a:gd name="T14" fmla="*/ 18 w 903"/>
                <a:gd name="T15" fmla="*/ 428 h 573"/>
                <a:gd name="T16" fmla="*/ 23 w 903"/>
                <a:gd name="T17" fmla="*/ 423 h 573"/>
                <a:gd name="T18" fmla="*/ 30 w 903"/>
                <a:gd name="T19" fmla="*/ 419 h 573"/>
                <a:gd name="T20" fmla="*/ 30 w 903"/>
                <a:gd name="T21" fmla="*/ 30 h 573"/>
                <a:gd name="T22" fmla="*/ 873 w 903"/>
                <a:gd name="T23" fmla="*/ 30 h 573"/>
                <a:gd name="T24" fmla="*/ 873 w 903"/>
                <a:gd name="T25" fmla="*/ 543 h 573"/>
                <a:gd name="T26" fmla="*/ 481 w 903"/>
                <a:gd name="T27" fmla="*/ 543 h 573"/>
                <a:gd name="T28" fmla="*/ 481 w 903"/>
                <a:gd name="T29" fmla="*/ 573 h 573"/>
                <a:gd name="T30" fmla="*/ 903 w 903"/>
                <a:gd name="T31" fmla="*/ 573 h 573"/>
                <a:gd name="T32" fmla="*/ 903 w 903"/>
                <a:gd name="T33" fmla="*/ 0 h 573"/>
                <a:gd name="T34" fmla="*/ 0 w 903"/>
                <a:gd name="T35"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3" h="573">
                  <a:moveTo>
                    <a:pt x="0" y="0"/>
                  </a:moveTo>
                  <a:lnTo>
                    <a:pt x="0" y="467"/>
                  </a:lnTo>
                  <a:lnTo>
                    <a:pt x="1" y="459"/>
                  </a:lnTo>
                  <a:lnTo>
                    <a:pt x="2" y="453"/>
                  </a:lnTo>
                  <a:lnTo>
                    <a:pt x="5" y="446"/>
                  </a:lnTo>
                  <a:lnTo>
                    <a:pt x="8" y="440"/>
                  </a:lnTo>
                  <a:lnTo>
                    <a:pt x="12" y="434"/>
                  </a:lnTo>
                  <a:lnTo>
                    <a:pt x="18" y="428"/>
                  </a:lnTo>
                  <a:lnTo>
                    <a:pt x="23" y="423"/>
                  </a:lnTo>
                  <a:lnTo>
                    <a:pt x="30" y="419"/>
                  </a:lnTo>
                  <a:lnTo>
                    <a:pt x="30" y="30"/>
                  </a:lnTo>
                  <a:lnTo>
                    <a:pt x="873" y="30"/>
                  </a:lnTo>
                  <a:lnTo>
                    <a:pt x="873" y="543"/>
                  </a:lnTo>
                  <a:lnTo>
                    <a:pt x="481" y="543"/>
                  </a:lnTo>
                  <a:lnTo>
                    <a:pt x="481" y="573"/>
                  </a:lnTo>
                  <a:lnTo>
                    <a:pt x="903" y="573"/>
                  </a:lnTo>
                  <a:lnTo>
                    <a:pt x="90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98">
              <a:extLst>
                <a:ext uri="{FF2B5EF4-FFF2-40B4-BE49-F238E27FC236}">
                  <a16:creationId xmlns:a16="http://schemas.microsoft.com/office/drawing/2014/main" id="{A721923B-8DD3-47E1-B174-6D9950E778E9}"/>
                </a:ext>
              </a:extLst>
            </p:cNvPr>
            <p:cNvSpPr>
              <a:spLocks noEditPoints="1"/>
            </p:cNvSpPr>
            <p:nvPr/>
          </p:nvSpPr>
          <p:spPr bwMode="auto">
            <a:xfrm>
              <a:off x="3775075" y="1373188"/>
              <a:ext cx="228600" cy="125413"/>
            </a:xfrm>
            <a:custGeom>
              <a:avLst/>
              <a:gdLst>
                <a:gd name="T0" fmla="*/ 330 w 723"/>
                <a:gd name="T1" fmla="*/ 283 h 392"/>
                <a:gd name="T2" fmla="*/ 295 w 723"/>
                <a:gd name="T3" fmla="*/ 263 h 392"/>
                <a:gd name="T4" fmla="*/ 269 w 723"/>
                <a:gd name="T5" fmla="*/ 232 h 392"/>
                <a:gd name="T6" fmla="*/ 257 w 723"/>
                <a:gd name="T7" fmla="*/ 192 h 392"/>
                <a:gd name="T8" fmla="*/ 260 w 723"/>
                <a:gd name="T9" fmla="*/ 151 h 392"/>
                <a:gd name="T10" fmla="*/ 281 w 723"/>
                <a:gd name="T11" fmla="*/ 115 h 392"/>
                <a:gd name="T12" fmla="*/ 312 w 723"/>
                <a:gd name="T13" fmla="*/ 90 h 392"/>
                <a:gd name="T14" fmla="*/ 350 w 723"/>
                <a:gd name="T15" fmla="*/ 77 h 392"/>
                <a:gd name="T16" fmla="*/ 392 w 723"/>
                <a:gd name="T17" fmla="*/ 81 h 392"/>
                <a:gd name="T18" fmla="*/ 429 w 723"/>
                <a:gd name="T19" fmla="*/ 100 h 392"/>
                <a:gd name="T20" fmla="*/ 454 w 723"/>
                <a:gd name="T21" fmla="*/ 131 h 392"/>
                <a:gd name="T22" fmla="*/ 466 w 723"/>
                <a:gd name="T23" fmla="*/ 171 h 392"/>
                <a:gd name="T24" fmla="*/ 462 w 723"/>
                <a:gd name="T25" fmla="*/ 213 h 392"/>
                <a:gd name="T26" fmla="*/ 443 w 723"/>
                <a:gd name="T27" fmla="*/ 248 h 392"/>
                <a:gd name="T28" fmla="*/ 412 w 723"/>
                <a:gd name="T29" fmla="*/ 274 h 392"/>
                <a:gd name="T30" fmla="*/ 372 w 723"/>
                <a:gd name="T31" fmla="*/ 287 h 392"/>
                <a:gd name="T32" fmla="*/ 96 w 723"/>
                <a:gd name="T33" fmla="*/ 151 h 392"/>
                <a:gd name="T34" fmla="*/ 68 w 723"/>
                <a:gd name="T35" fmla="*/ 131 h 392"/>
                <a:gd name="T36" fmla="*/ 61 w 723"/>
                <a:gd name="T37" fmla="*/ 97 h 392"/>
                <a:gd name="T38" fmla="*/ 80 w 723"/>
                <a:gd name="T39" fmla="*/ 69 h 392"/>
                <a:gd name="T40" fmla="*/ 114 w 723"/>
                <a:gd name="T41" fmla="*/ 63 h 392"/>
                <a:gd name="T42" fmla="*/ 143 w 723"/>
                <a:gd name="T43" fmla="*/ 81 h 392"/>
                <a:gd name="T44" fmla="*/ 150 w 723"/>
                <a:gd name="T45" fmla="*/ 115 h 392"/>
                <a:gd name="T46" fmla="*/ 131 w 723"/>
                <a:gd name="T47" fmla="*/ 144 h 392"/>
                <a:gd name="T48" fmla="*/ 106 w 723"/>
                <a:gd name="T49" fmla="*/ 152 h 392"/>
                <a:gd name="T50" fmla="*/ 642 w 723"/>
                <a:gd name="T51" fmla="*/ 249 h 392"/>
                <a:gd name="T52" fmla="*/ 661 w 723"/>
                <a:gd name="T53" fmla="*/ 278 h 392"/>
                <a:gd name="T54" fmla="*/ 655 w 723"/>
                <a:gd name="T55" fmla="*/ 313 h 392"/>
                <a:gd name="T56" fmla="*/ 626 w 723"/>
                <a:gd name="T57" fmla="*/ 331 h 392"/>
                <a:gd name="T58" fmla="*/ 592 w 723"/>
                <a:gd name="T59" fmla="*/ 324 h 392"/>
                <a:gd name="T60" fmla="*/ 573 w 723"/>
                <a:gd name="T61" fmla="*/ 297 h 392"/>
                <a:gd name="T62" fmla="*/ 580 w 723"/>
                <a:gd name="T63" fmla="*/ 262 h 392"/>
                <a:gd name="T64" fmla="*/ 608 w 723"/>
                <a:gd name="T65" fmla="*/ 243 h 392"/>
                <a:gd name="T66" fmla="*/ 669 w 723"/>
                <a:gd name="T67" fmla="*/ 392 h 392"/>
                <a:gd name="T68" fmla="*/ 691 w 723"/>
                <a:gd name="T69" fmla="*/ 386 h 392"/>
                <a:gd name="T70" fmla="*/ 709 w 723"/>
                <a:gd name="T71" fmla="*/ 371 h 392"/>
                <a:gd name="T72" fmla="*/ 720 w 723"/>
                <a:gd name="T73" fmla="*/ 350 h 392"/>
                <a:gd name="T74" fmla="*/ 723 w 723"/>
                <a:gd name="T75" fmla="*/ 62 h 392"/>
                <a:gd name="T76" fmla="*/ 718 w 723"/>
                <a:gd name="T77" fmla="*/ 38 h 392"/>
                <a:gd name="T78" fmla="*/ 705 w 723"/>
                <a:gd name="T79" fmla="*/ 19 h 392"/>
                <a:gd name="T80" fmla="*/ 686 w 723"/>
                <a:gd name="T81" fmla="*/ 6 h 392"/>
                <a:gd name="T82" fmla="*/ 663 w 723"/>
                <a:gd name="T83" fmla="*/ 2 h 392"/>
                <a:gd name="T84" fmla="*/ 43 w 723"/>
                <a:gd name="T85" fmla="*/ 4 h 392"/>
                <a:gd name="T86" fmla="*/ 22 w 723"/>
                <a:gd name="T87" fmla="*/ 14 h 392"/>
                <a:gd name="T88" fmla="*/ 7 w 723"/>
                <a:gd name="T89" fmla="*/ 33 h 392"/>
                <a:gd name="T90" fmla="*/ 1 w 723"/>
                <a:gd name="T91" fmla="*/ 55 h 392"/>
                <a:gd name="T92" fmla="*/ 46 w 723"/>
                <a:gd name="T93" fmla="*/ 294 h 392"/>
                <a:gd name="T94" fmla="*/ 151 w 723"/>
                <a:gd name="T95" fmla="*/ 287 h 392"/>
                <a:gd name="T96" fmla="*/ 244 w 723"/>
                <a:gd name="T97" fmla="*/ 293 h 392"/>
                <a:gd name="T98" fmla="*/ 326 w 723"/>
                <a:gd name="T99" fmla="*/ 312 h 392"/>
                <a:gd name="T100" fmla="*/ 373 w 723"/>
                <a:gd name="T101" fmla="*/ 337 h 392"/>
                <a:gd name="T102" fmla="*/ 389 w 723"/>
                <a:gd name="T103" fmla="*/ 36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3" h="392">
                  <a:moveTo>
                    <a:pt x="361" y="287"/>
                  </a:moveTo>
                  <a:lnTo>
                    <a:pt x="350" y="287"/>
                  </a:lnTo>
                  <a:lnTo>
                    <a:pt x="341" y="285"/>
                  </a:lnTo>
                  <a:lnTo>
                    <a:pt x="330" y="283"/>
                  </a:lnTo>
                  <a:lnTo>
                    <a:pt x="320" y="278"/>
                  </a:lnTo>
                  <a:lnTo>
                    <a:pt x="312" y="274"/>
                  </a:lnTo>
                  <a:lnTo>
                    <a:pt x="302" y="269"/>
                  </a:lnTo>
                  <a:lnTo>
                    <a:pt x="295" y="263"/>
                  </a:lnTo>
                  <a:lnTo>
                    <a:pt x="287" y="256"/>
                  </a:lnTo>
                  <a:lnTo>
                    <a:pt x="281" y="248"/>
                  </a:lnTo>
                  <a:lnTo>
                    <a:pt x="274" y="241"/>
                  </a:lnTo>
                  <a:lnTo>
                    <a:pt x="269" y="232"/>
                  </a:lnTo>
                  <a:lnTo>
                    <a:pt x="265" y="223"/>
                  </a:lnTo>
                  <a:lnTo>
                    <a:pt x="260" y="213"/>
                  </a:lnTo>
                  <a:lnTo>
                    <a:pt x="258" y="203"/>
                  </a:lnTo>
                  <a:lnTo>
                    <a:pt x="257" y="192"/>
                  </a:lnTo>
                  <a:lnTo>
                    <a:pt x="256" y="182"/>
                  </a:lnTo>
                  <a:lnTo>
                    <a:pt x="257" y="171"/>
                  </a:lnTo>
                  <a:lnTo>
                    <a:pt x="258" y="160"/>
                  </a:lnTo>
                  <a:lnTo>
                    <a:pt x="260" y="151"/>
                  </a:lnTo>
                  <a:lnTo>
                    <a:pt x="265" y="141"/>
                  </a:lnTo>
                  <a:lnTo>
                    <a:pt x="269" y="131"/>
                  </a:lnTo>
                  <a:lnTo>
                    <a:pt x="274" y="123"/>
                  </a:lnTo>
                  <a:lnTo>
                    <a:pt x="281" y="115"/>
                  </a:lnTo>
                  <a:lnTo>
                    <a:pt x="287" y="108"/>
                  </a:lnTo>
                  <a:lnTo>
                    <a:pt x="295" y="100"/>
                  </a:lnTo>
                  <a:lnTo>
                    <a:pt x="302" y="95"/>
                  </a:lnTo>
                  <a:lnTo>
                    <a:pt x="312" y="90"/>
                  </a:lnTo>
                  <a:lnTo>
                    <a:pt x="320" y="84"/>
                  </a:lnTo>
                  <a:lnTo>
                    <a:pt x="330" y="81"/>
                  </a:lnTo>
                  <a:lnTo>
                    <a:pt x="341" y="79"/>
                  </a:lnTo>
                  <a:lnTo>
                    <a:pt x="350" y="77"/>
                  </a:lnTo>
                  <a:lnTo>
                    <a:pt x="361" y="77"/>
                  </a:lnTo>
                  <a:lnTo>
                    <a:pt x="372" y="77"/>
                  </a:lnTo>
                  <a:lnTo>
                    <a:pt x="383" y="79"/>
                  </a:lnTo>
                  <a:lnTo>
                    <a:pt x="392" y="81"/>
                  </a:lnTo>
                  <a:lnTo>
                    <a:pt x="403" y="84"/>
                  </a:lnTo>
                  <a:lnTo>
                    <a:pt x="412" y="90"/>
                  </a:lnTo>
                  <a:lnTo>
                    <a:pt x="420" y="95"/>
                  </a:lnTo>
                  <a:lnTo>
                    <a:pt x="429" y="100"/>
                  </a:lnTo>
                  <a:lnTo>
                    <a:pt x="436" y="108"/>
                  </a:lnTo>
                  <a:lnTo>
                    <a:pt x="443" y="115"/>
                  </a:lnTo>
                  <a:lnTo>
                    <a:pt x="449" y="123"/>
                  </a:lnTo>
                  <a:lnTo>
                    <a:pt x="454" y="131"/>
                  </a:lnTo>
                  <a:lnTo>
                    <a:pt x="459" y="141"/>
                  </a:lnTo>
                  <a:lnTo>
                    <a:pt x="462" y="151"/>
                  </a:lnTo>
                  <a:lnTo>
                    <a:pt x="465" y="160"/>
                  </a:lnTo>
                  <a:lnTo>
                    <a:pt x="466" y="171"/>
                  </a:lnTo>
                  <a:lnTo>
                    <a:pt x="467" y="182"/>
                  </a:lnTo>
                  <a:lnTo>
                    <a:pt x="466" y="192"/>
                  </a:lnTo>
                  <a:lnTo>
                    <a:pt x="465" y="203"/>
                  </a:lnTo>
                  <a:lnTo>
                    <a:pt x="462" y="213"/>
                  </a:lnTo>
                  <a:lnTo>
                    <a:pt x="459" y="223"/>
                  </a:lnTo>
                  <a:lnTo>
                    <a:pt x="454" y="232"/>
                  </a:lnTo>
                  <a:lnTo>
                    <a:pt x="449" y="241"/>
                  </a:lnTo>
                  <a:lnTo>
                    <a:pt x="443" y="248"/>
                  </a:lnTo>
                  <a:lnTo>
                    <a:pt x="436" y="256"/>
                  </a:lnTo>
                  <a:lnTo>
                    <a:pt x="429" y="263"/>
                  </a:lnTo>
                  <a:lnTo>
                    <a:pt x="420" y="269"/>
                  </a:lnTo>
                  <a:lnTo>
                    <a:pt x="412" y="274"/>
                  </a:lnTo>
                  <a:lnTo>
                    <a:pt x="403" y="278"/>
                  </a:lnTo>
                  <a:lnTo>
                    <a:pt x="392" y="283"/>
                  </a:lnTo>
                  <a:lnTo>
                    <a:pt x="383" y="285"/>
                  </a:lnTo>
                  <a:lnTo>
                    <a:pt x="372" y="287"/>
                  </a:lnTo>
                  <a:lnTo>
                    <a:pt x="361" y="287"/>
                  </a:lnTo>
                  <a:lnTo>
                    <a:pt x="361" y="287"/>
                  </a:lnTo>
                  <a:close/>
                  <a:moveTo>
                    <a:pt x="106" y="152"/>
                  </a:moveTo>
                  <a:lnTo>
                    <a:pt x="96" y="151"/>
                  </a:lnTo>
                  <a:lnTo>
                    <a:pt x="88" y="149"/>
                  </a:lnTo>
                  <a:lnTo>
                    <a:pt x="80" y="144"/>
                  </a:lnTo>
                  <a:lnTo>
                    <a:pt x="74" y="139"/>
                  </a:lnTo>
                  <a:lnTo>
                    <a:pt x="68" y="131"/>
                  </a:lnTo>
                  <a:lnTo>
                    <a:pt x="64" y="124"/>
                  </a:lnTo>
                  <a:lnTo>
                    <a:pt x="61" y="115"/>
                  </a:lnTo>
                  <a:lnTo>
                    <a:pt x="61" y="107"/>
                  </a:lnTo>
                  <a:lnTo>
                    <a:pt x="61" y="97"/>
                  </a:lnTo>
                  <a:lnTo>
                    <a:pt x="64" y="88"/>
                  </a:lnTo>
                  <a:lnTo>
                    <a:pt x="68" y="81"/>
                  </a:lnTo>
                  <a:lnTo>
                    <a:pt x="74" y="74"/>
                  </a:lnTo>
                  <a:lnTo>
                    <a:pt x="80" y="69"/>
                  </a:lnTo>
                  <a:lnTo>
                    <a:pt x="88" y="65"/>
                  </a:lnTo>
                  <a:lnTo>
                    <a:pt x="96" y="63"/>
                  </a:lnTo>
                  <a:lnTo>
                    <a:pt x="106" y="62"/>
                  </a:lnTo>
                  <a:lnTo>
                    <a:pt x="114" y="63"/>
                  </a:lnTo>
                  <a:lnTo>
                    <a:pt x="123" y="65"/>
                  </a:lnTo>
                  <a:lnTo>
                    <a:pt x="131" y="69"/>
                  </a:lnTo>
                  <a:lnTo>
                    <a:pt x="137" y="74"/>
                  </a:lnTo>
                  <a:lnTo>
                    <a:pt x="143" y="81"/>
                  </a:lnTo>
                  <a:lnTo>
                    <a:pt x="147" y="88"/>
                  </a:lnTo>
                  <a:lnTo>
                    <a:pt x="150" y="97"/>
                  </a:lnTo>
                  <a:lnTo>
                    <a:pt x="151" y="107"/>
                  </a:lnTo>
                  <a:lnTo>
                    <a:pt x="150" y="115"/>
                  </a:lnTo>
                  <a:lnTo>
                    <a:pt x="148" y="124"/>
                  </a:lnTo>
                  <a:lnTo>
                    <a:pt x="143" y="131"/>
                  </a:lnTo>
                  <a:lnTo>
                    <a:pt x="137" y="139"/>
                  </a:lnTo>
                  <a:lnTo>
                    <a:pt x="131" y="144"/>
                  </a:lnTo>
                  <a:lnTo>
                    <a:pt x="123" y="149"/>
                  </a:lnTo>
                  <a:lnTo>
                    <a:pt x="114" y="151"/>
                  </a:lnTo>
                  <a:lnTo>
                    <a:pt x="106" y="152"/>
                  </a:lnTo>
                  <a:lnTo>
                    <a:pt x="106" y="152"/>
                  </a:lnTo>
                  <a:close/>
                  <a:moveTo>
                    <a:pt x="617" y="242"/>
                  </a:moveTo>
                  <a:lnTo>
                    <a:pt x="626" y="243"/>
                  </a:lnTo>
                  <a:lnTo>
                    <a:pt x="635" y="245"/>
                  </a:lnTo>
                  <a:lnTo>
                    <a:pt x="642" y="249"/>
                  </a:lnTo>
                  <a:lnTo>
                    <a:pt x="650" y="255"/>
                  </a:lnTo>
                  <a:lnTo>
                    <a:pt x="655" y="262"/>
                  </a:lnTo>
                  <a:lnTo>
                    <a:pt x="659" y="270"/>
                  </a:lnTo>
                  <a:lnTo>
                    <a:pt x="661" y="278"/>
                  </a:lnTo>
                  <a:lnTo>
                    <a:pt x="663" y="287"/>
                  </a:lnTo>
                  <a:lnTo>
                    <a:pt x="661" y="297"/>
                  </a:lnTo>
                  <a:lnTo>
                    <a:pt x="659" y="305"/>
                  </a:lnTo>
                  <a:lnTo>
                    <a:pt x="655" y="313"/>
                  </a:lnTo>
                  <a:lnTo>
                    <a:pt x="650" y="319"/>
                  </a:lnTo>
                  <a:lnTo>
                    <a:pt x="642" y="324"/>
                  </a:lnTo>
                  <a:lnTo>
                    <a:pt x="635" y="329"/>
                  </a:lnTo>
                  <a:lnTo>
                    <a:pt x="626" y="331"/>
                  </a:lnTo>
                  <a:lnTo>
                    <a:pt x="617" y="332"/>
                  </a:lnTo>
                  <a:lnTo>
                    <a:pt x="608" y="331"/>
                  </a:lnTo>
                  <a:lnTo>
                    <a:pt x="600" y="329"/>
                  </a:lnTo>
                  <a:lnTo>
                    <a:pt x="592" y="324"/>
                  </a:lnTo>
                  <a:lnTo>
                    <a:pt x="585" y="319"/>
                  </a:lnTo>
                  <a:lnTo>
                    <a:pt x="580" y="313"/>
                  </a:lnTo>
                  <a:lnTo>
                    <a:pt x="576" y="305"/>
                  </a:lnTo>
                  <a:lnTo>
                    <a:pt x="573" y="297"/>
                  </a:lnTo>
                  <a:lnTo>
                    <a:pt x="572" y="287"/>
                  </a:lnTo>
                  <a:lnTo>
                    <a:pt x="573" y="278"/>
                  </a:lnTo>
                  <a:lnTo>
                    <a:pt x="576" y="270"/>
                  </a:lnTo>
                  <a:lnTo>
                    <a:pt x="580" y="262"/>
                  </a:lnTo>
                  <a:lnTo>
                    <a:pt x="585" y="255"/>
                  </a:lnTo>
                  <a:lnTo>
                    <a:pt x="592" y="249"/>
                  </a:lnTo>
                  <a:lnTo>
                    <a:pt x="600" y="245"/>
                  </a:lnTo>
                  <a:lnTo>
                    <a:pt x="608" y="243"/>
                  </a:lnTo>
                  <a:lnTo>
                    <a:pt x="617" y="242"/>
                  </a:lnTo>
                  <a:close/>
                  <a:moveTo>
                    <a:pt x="391" y="392"/>
                  </a:moveTo>
                  <a:lnTo>
                    <a:pt x="663" y="392"/>
                  </a:lnTo>
                  <a:lnTo>
                    <a:pt x="669" y="392"/>
                  </a:lnTo>
                  <a:lnTo>
                    <a:pt x="674" y="391"/>
                  </a:lnTo>
                  <a:lnTo>
                    <a:pt x="681" y="390"/>
                  </a:lnTo>
                  <a:lnTo>
                    <a:pt x="686" y="388"/>
                  </a:lnTo>
                  <a:lnTo>
                    <a:pt x="691" y="386"/>
                  </a:lnTo>
                  <a:lnTo>
                    <a:pt x="697" y="382"/>
                  </a:lnTo>
                  <a:lnTo>
                    <a:pt x="701" y="379"/>
                  </a:lnTo>
                  <a:lnTo>
                    <a:pt x="705" y="375"/>
                  </a:lnTo>
                  <a:lnTo>
                    <a:pt x="709" y="371"/>
                  </a:lnTo>
                  <a:lnTo>
                    <a:pt x="713" y="366"/>
                  </a:lnTo>
                  <a:lnTo>
                    <a:pt x="715" y="361"/>
                  </a:lnTo>
                  <a:lnTo>
                    <a:pt x="718" y="356"/>
                  </a:lnTo>
                  <a:lnTo>
                    <a:pt x="720" y="350"/>
                  </a:lnTo>
                  <a:lnTo>
                    <a:pt x="721" y="345"/>
                  </a:lnTo>
                  <a:lnTo>
                    <a:pt x="723" y="338"/>
                  </a:lnTo>
                  <a:lnTo>
                    <a:pt x="723" y="332"/>
                  </a:lnTo>
                  <a:lnTo>
                    <a:pt x="723" y="62"/>
                  </a:lnTo>
                  <a:lnTo>
                    <a:pt x="723" y="55"/>
                  </a:lnTo>
                  <a:lnTo>
                    <a:pt x="721" y="49"/>
                  </a:lnTo>
                  <a:lnTo>
                    <a:pt x="720" y="43"/>
                  </a:lnTo>
                  <a:lnTo>
                    <a:pt x="718" y="38"/>
                  </a:lnTo>
                  <a:lnTo>
                    <a:pt x="715" y="33"/>
                  </a:lnTo>
                  <a:lnTo>
                    <a:pt x="713" y="27"/>
                  </a:lnTo>
                  <a:lnTo>
                    <a:pt x="709" y="23"/>
                  </a:lnTo>
                  <a:lnTo>
                    <a:pt x="705" y="19"/>
                  </a:lnTo>
                  <a:lnTo>
                    <a:pt x="701" y="14"/>
                  </a:lnTo>
                  <a:lnTo>
                    <a:pt x="697" y="11"/>
                  </a:lnTo>
                  <a:lnTo>
                    <a:pt x="691" y="8"/>
                  </a:lnTo>
                  <a:lnTo>
                    <a:pt x="686" y="6"/>
                  </a:lnTo>
                  <a:lnTo>
                    <a:pt x="681" y="4"/>
                  </a:lnTo>
                  <a:lnTo>
                    <a:pt x="674" y="3"/>
                  </a:lnTo>
                  <a:lnTo>
                    <a:pt x="669" y="2"/>
                  </a:lnTo>
                  <a:lnTo>
                    <a:pt x="663" y="2"/>
                  </a:lnTo>
                  <a:lnTo>
                    <a:pt x="61" y="0"/>
                  </a:lnTo>
                  <a:lnTo>
                    <a:pt x="54" y="2"/>
                  </a:lnTo>
                  <a:lnTo>
                    <a:pt x="48" y="3"/>
                  </a:lnTo>
                  <a:lnTo>
                    <a:pt x="43" y="4"/>
                  </a:lnTo>
                  <a:lnTo>
                    <a:pt x="37" y="6"/>
                  </a:lnTo>
                  <a:lnTo>
                    <a:pt x="32" y="8"/>
                  </a:lnTo>
                  <a:lnTo>
                    <a:pt x="27" y="11"/>
                  </a:lnTo>
                  <a:lnTo>
                    <a:pt x="22" y="14"/>
                  </a:lnTo>
                  <a:lnTo>
                    <a:pt x="18" y="19"/>
                  </a:lnTo>
                  <a:lnTo>
                    <a:pt x="14" y="23"/>
                  </a:lnTo>
                  <a:lnTo>
                    <a:pt x="10" y="27"/>
                  </a:lnTo>
                  <a:lnTo>
                    <a:pt x="7" y="33"/>
                  </a:lnTo>
                  <a:lnTo>
                    <a:pt x="5" y="38"/>
                  </a:lnTo>
                  <a:lnTo>
                    <a:pt x="3" y="43"/>
                  </a:lnTo>
                  <a:lnTo>
                    <a:pt x="2" y="49"/>
                  </a:lnTo>
                  <a:lnTo>
                    <a:pt x="1" y="55"/>
                  </a:lnTo>
                  <a:lnTo>
                    <a:pt x="0" y="62"/>
                  </a:lnTo>
                  <a:lnTo>
                    <a:pt x="0" y="304"/>
                  </a:lnTo>
                  <a:lnTo>
                    <a:pt x="22" y="299"/>
                  </a:lnTo>
                  <a:lnTo>
                    <a:pt x="46" y="294"/>
                  </a:lnTo>
                  <a:lnTo>
                    <a:pt x="68" y="291"/>
                  </a:lnTo>
                  <a:lnTo>
                    <a:pt x="90" y="290"/>
                  </a:lnTo>
                  <a:lnTo>
                    <a:pt x="126" y="288"/>
                  </a:lnTo>
                  <a:lnTo>
                    <a:pt x="151" y="287"/>
                  </a:lnTo>
                  <a:lnTo>
                    <a:pt x="172" y="288"/>
                  </a:lnTo>
                  <a:lnTo>
                    <a:pt x="206" y="289"/>
                  </a:lnTo>
                  <a:lnTo>
                    <a:pt x="225" y="291"/>
                  </a:lnTo>
                  <a:lnTo>
                    <a:pt x="244" y="293"/>
                  </a:lnTo>
                  <a:lnTo>
                    <a:pt x="266" y="297"/>
                  </a:lnTo>
                  <a:lnTo>
                    <a:pt x="286" y="300"/>
                  </a:lnTo>
                  <a:lnTo>
                    <a:pt x="306" y="305"/>
                  </a:lnTo>
                  <a:lnTo>
                    <a:pt x="326" y="312"/>
                  </a:lnTo>
                  <a:lnTo>
                    <a:pt x="344" y="318"/>
                  </a:lnTo>
                  <a:lnTo>
                    <a:pt x="360" y="327"/>
                  </a:lnTo>
                  <a:lnTo>
                    <a:pt x="366" y="332"/>
                  </a:lnTo>
                  <a:lnTo>
                    <a:pt x="373" y="337"/>
                  </a:lnTo>
                  <a:lnTo>
                    <a:pt x="378" y="343"/>
                  </a:lnTo>
                  <a:lnTo>
                    <a:pt x="383" y="349"/>
                  </a:lnTo>
                  <a:lnTo>
                    <a:pt x="387" y="356"/>
                  </a:lnTo>
                  <a:lnTo>
                    <a:pt x="389" y="362"/>
                  </a:lnTo>
                  <a:lnTo>
                    <a:pt x="391" y="369"/>
                  </a:lnTo>
                  <a:lnTo>
                    <a:pt x="391" y="377"/>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499">
              <a:extLst>
                <a:ext uri="{FF2B5EF4-FFF2-40B4-BE49-F238E27FC236}">
                  <a16:creationId xmlns:a16="http://schemas.microsoft.com/office/drawing/2014/main" id="{A8E6691B-D48E-4F27-BFB8-39275098B1B8}"/>
                </a:ext>
              </a:extLst>
            </p:cNvPr>
            <p:cNvSpPr>
              <a:spLocks/>
            </p:cNvSpPr>
            <p:nvPr/>
          </p:nvSpPr>
          <p:spPr bwMode="auto">
            <a:xfrm>
              <a:off x="3756025" y="1598613"/>
              <a:ext cx="133350" cy="33338"/>
            </a:xfrm>
            <a:custGeom>
              <a:avLst/>
              <a:gdLst>
                <a:gd name="T0" fmla="*/ 0 w 421"/>
                <a:gd name="T1" fmla="*/ 44 h 104"/>
                <a:gd name="T2" fmla="*/ 2 w 421"/>
                <a:gd name="T3" fmla="*/ 52 h 104"/>
                <a:gd name="T4" fmla="*/ 5 w 421"/>
                <a:gd name="T5" fmla="*/ 56 h 104"/>
                <a:gd name="T6" fmla="*/ 6 w 421"/>
                <a:gd name="T7" fmla="*/ 59 h 104"/>
                <a:gd name="T8" fmla="*/ 11 w 421"/>
                <a:gd name="T9" fmla="*/ 65 h 104"/>
                <a:gd name="T10" fmla="*/ 13 w 421"/>
                <a:gd name="T11" fmla="*/ 65 h 104"/>
                <a:gd name="T12" fmla="*/ 31 w 421"/>
                <a:gd name="T13" fmla="*/ 76 h 104"/>
                <a:gd name="T14" fmla="*/ 32 w 421"/>
                <a:gd name="T15" fmla="*/ 77 h 104"/>
                <a:gd name="T16" fmla="*/ 41 w 421"/>
                <a:gd name="T17" fmla="*/ 80 h 104"/>
                <a:gd name="T18" fmla="*/ 45 w 421"/>
                <a:gd name="T19" fmla="*/ 81 h 104"/>
                <a:gd name="T20" fmla="*/ 53 w 421"/>
                <a:gd name="T21" fmla="*/ 84 h 104"/>
                <a:gd name="T22" fmla="*/ 61 w 421"/>
                <a:gd name="T23" fmla="*/ 86 h 104"/>
                <a:gd name="T24" fmla="*/ 66 w 421"/>
                <a:gd name="T25" fmla="*/ 87 h 104"/>
                <a:gd name="T26" fmla="*/ 98 w 421"/>
                <a:gd name="T27" fmla="*/ 95 h 104"/>
                <a:gd name="T28" fmla="*/ 133 w 421"/>
                <a:gd name="T29" fmla="*/ 99 h 104"/>
                <a:gd name="T30" fmla="*/ 197 w 421"/>
                <a:gd name="T31" fmla="*/ 104 h 104"/>
                <a:gd name="T32" fmla="*/ 211 w 421"/>
                <a:gd name="T33" fmla="*/ 104 h 104"/>
                <a:gd name="T34" fmla="*/ 225 w 421"/>
                <a:gd name="T35" fmla="*/ 104 h 104"/>
                <a:gd name="T36" fmla="*/ 289 w 421"/>
                <a:gd name="T37" fmla="*/ 99 h 104"/>
                <a:gd name="T38" fmla="*/ 322 w 421"/>
                <a:gd name="T39" fmla="*/ 95 h 104"/>
                <a:gd name="T40" fmla="*/ 356 w 421"/>
                <a:gd name="T41" fmla="*/ 87 h 104"/>
                <a:gd name="T42" fmla="*/ 360 w 421"/>
                <a:gd name="T43" fmla="*/ 86 h 104"/>
                <a:gd name="T44" fmla="*/ 368 w 421"/>
                <a:gd name="T45" fmla="*/ 84 h 104"/>
                <a:gd name="T46" fmla="*/ 376 w 421"/>
                <a:gd name="T47" fmla="*/ 81 h 104"/>
                <a:gd name="T48" fmla="*/ 379 w 421"/>
                <a:gd name="T49" fmla="*/ 80 h 104"/>
                <a:gd name="T50" fmla="*/ 390 w 421"/>
                <a:gd name="T51" fmla="*/ 77 h 104"/>
                <a:gd name="T52" fmla="*/ 391 w 421"/>
                <a:gd name="T53" fmla="*/ 76 h 104"/>
                <a:gd name="T54" fmla="*/ 409 w 421"/>
                <a:gd name="T55" fmla="*/ 65 h 104"/>
                <a:gd name="T56" fmla="*/ 409 w 421"/>
                <a:gd name="T57" fmla="*/ 65 h 104"/>
                <a:gd name="T58" fmla="*/ 416 w 421"/>
                <a:gd name="T59" fmla="*/ 59 h 104"/>
                <a:gd name="T60" fmla="*/ 417 w 421"/>
                <a:gd name="T61" fmla="*/ 56 h 104"/>
                <a:gd name="T62" fmla="*/ 420 w 421"/>
                <a:gd name="T63" fmla="*/ 52 h 104"/>
                <a:gd name="T64" fmla="*/ 421 w 421"/>
                <a:gd name="T65" fmla="*/ 44 h 104"/>
                <a:gd name="T66" fmla="*/ 410 w 421"/>
                <a:gd name="T67" fmla="*/ 4 h 104"/>
                <a:gd name="T68" fmla="*/ 386 w 421"/>
                <a:gd name="T69" fmla="*/ 10 h 104"/>
                <a:gd name="T70" fmla="*/ 344 w 421"/>
                <a:gd name="T71" fmla="*/ 19 h 104"/>
                <a:gd name="T72" fmla="*/ 284 w 421"/>
                <a:gd name="T73" fmla="*/ 25 h 104"/>
                <a:gd name="T74" fmla="*/ 231 w 421"/>
                <a:gd name="T75" fmla="*/ 28 h 104"/>
                <a:gd name="T76" fmla="*/ 191 w 421"/>
                <a:gd name="T77" fmla="*/ 28 h 104"/>
                <a:gd name="T78" fmla="*/ 138 w 421"/>
                <a:gd name="T79" fmla="*/ 25 h 104"/>
                <a:gd name="T80" fmla="*/ 78 w 421"/>
                <a:gd name="T81" fmla="*/ 19 h 104"/>
                <a:gd name="T82" fmla="*/ 35 w 421"/>
                <a:gd name="T83" fmla="*/ 10 h 104"/>
                <a:gd name="T84" fmla="*/ 10 w 421"/>
                <a:gd name="T85"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104">
                  <a:moveTo>
                    <a:pt x="0" y="0"/>
                  </a:moveTo>
                  <a:lnTo>
                    <a:pt x="0" y="44"/>
                  </a:lnTo>
                  <a:lnTo>
                    <a:pt x="1" y="48"/>
                  </a:lnTo>
                  <a:lnTo>
                    <a:pt x="2" y="52"/>
                  </a:lnTo>
                  <a:lnTo>
                    <a:pt x="3" y="54"/>
                  </a:lnTo>
                  <a:lnTo>
                    <a:pt x="5" y="56"/>
                  </a:lnTo>
                  <a:lnTo>
                    <a:pt x="5" y="57"/>
                  </a:lnTo>
                  <a:lnTo>
                    <a:pt x="6" y="59"/>
                  </a:lnTo>
                  <a:lnTo>
                    <a:pt x="8" y="62"/>
                  </a:lnTo>
                  <a:lnTo>
                    <a:pt x="11" y="65"/>
                  </a:lnTo>
                  <a:lnTo>
                    <a:pt x="11" y="65"/>
                  </a:lnTo>
                  <a:lnTo>
                    <a:pt x="13" y="65"/>
                  </a:lnTo>
                  <a:lnTo>
                    <a:pt x="20" y="70"/>
                  </a:lnTo>
                  <a:lnTo>
                    <a:pt x="31" y="76"/>
                  </a:lnTo>
                  <a:lnTo>
                    <a:pt x="31" y="76"/>
                  </a:lnTo>
                  <a:lnTo>
                    <a:pt x="32" y="77"/>
                  </a:lnTo>
                  <a:lnTo>
                    <a:pt x="36" y="79"/>
                  </a:lnTo>
                  <a:lnTo>
                    <a:pt x="41" y="80"/>
                  </a:lnTo>
                  <a:lnTo>
                    <a:pt x="44" y="81"/>
                  </a:lnTo>
                  <a:lnTo>
                    <a:pt x="45" y="81"/>
                  </a:lnTo>
                  <a:lnTo>
                    <a:pt x="49" y="83"/>
                  </a:lnTo>
                  <a:lnTo>
                    <a:pt x="53" y="84"/>
                  </a:lnTo>
                  <a:lnTo>
                    <a:pt x="58" y="85"/>
                  </a:lnTo>
                  <a:lnTo>
                    <a:pt x="61" y="86"/>
                  </a:lnTo>
                  <a:lnTo>
                    <a:pt x="64" y="87"/>
                  </a:lnTo>
                  <a:lnTo>
                    <a:pt x="66" y="87"/>
                  </a:lnTo>
                  <a:lnTo>
                    <a:pt x="82" y="92"/>
                  </a:lnTo>
                  <a:lnTo>
                    <a:pt x="98" y="95"/>
                  </a:lnTo>
                  <a:lnTo>
                    <a:pt x="115" y="97"/>
                  </a:lnTo>
                  <a:lnTo>
                    <a:pt x="133" y="99"/>
                  </a:lnTo>
                  <a:lnTo>
                    <a:pt x="166" y="102"/>
                  </a:lnTo>
                  <a:lnTo>
                    <a:pt x="197" y="104"/>
                  </a:lnTo>
                  <a:lnTo>
                    <a:pt x="203" y="104"/>
                  </a:lnTo>
                  <a:lnTo>
                    <a:pt x="211" y="104"/>
                  </a:lnTo>
                  <a:lnTo>
                    <a:pt x="217" y="104"/>
                  </a:lnTo>
                  <a:lnTo>
                    <a:pt x="225" y="104"/>
                  </a:lnTo>
                  <a:lnTo>
                    <a:pt x="255" y="102"/>
                  </a:lnTo>
                  <a:lnTo>
                    <a:pt x="289" y="99"/>
                  </a:lnTo>
                  <a:lnTo>
                    <a:pt x="306" y="97"/>
                  </a:lnTo>
                  <a:lnTo>
                    <a:pt x="322" y="95"/>
                  </a:lnTo>
                  <a:lnTo>
                    <a:pt x="340" y="92"/>
                  </a:lnTo>
                  <a:lnTo>
                    <a:pt x="356" y="87"/>
                  </a:lnTo>
                  <a:lnTo>
                    <a:pt x="358" y="87"/>
                  </a:lnTo>
                  <a:lnTo>
                    <a:pt x="360" y="86"/>
                  </a:lnTo>
                  <a:lnTo>
                    <a:pt x="364" y="85"/>
                  </a:lnTo>
                  <a:lnTo>
                    <a:pt x="368" y="84"/>
                  </a:lnTo>
                  <a:lnTo>
                    <a:pt x="372" y="83"/>
                  </a:lnTo>
                  <a:lnTo>
                    <a:pt x="376" y="81"/>
                  </a:lnTo>
                  <a:lnTo>
                    <a:pt x="378" y="81"/>
                  </a:lnTo>
                  <a:lnTo>
                    <a:pt x="379" y="80"/>
                  </a:lnTo>
                  <a:lnTo>
                    <a:pt x="385" y="79"/>
                  </a:lnTo>
                  <a:lnTo>
                    <a:pt x="390" y="77"/>
                  </a:lnTo>
                  <a:lnTo>
                    <a:pt x="390" y="76"/>
                  </a:lnTo>
                  <a:lnTo>
                    <a:pt x="391" y="76"/>
                  </a:lnTo>
                  <a:lnTo>
                    <a:pt x="401" y="70"/>
                  </a:lnTo>
                  <a:lnTo>
                    <a:pt x="409" y="65"/>
                  </a:lnTo>
                  <a:lnTo>
                    <a:pt x="409" y="65"/>
                  </a:lnTo>
                  <a:lnTo>
                    <a:pt x="409" y="65"/>
                  </a:lnTo>
                  <a:lnTo>
                    <a:pt x="413" y="62"/>
                  </a:lnTo>
                  <a:lnTo>
                    <a:pt x="416" y="59"/>
                  </a:lnTo>
                  <a:lnTo>
                    <a:pt x="417" y="57"/>
                  </a:lnTo>
                  <a:lnTo>
                    <a:pt x="417" y="56"/>
                  </a:lnTo>
                  <a:lnTo>
                    <a:pt x="419" y="54"/>
                  </a:lnTo>
                  <a:lnTo>
                    <a:pt x="420" y="52"/>
                  </a:lnTo>
                  <a:lnTo>
                    <a:pt x="421" y="48"/>
                  </a:lnTo>
                  <a:lnTo>
                    <a:pt x="421" y="44"/>
                  </a:lnTo>
                  <a:lnTo>
                    <a:pt x="421" y="0"/>
                  </a:lnTo>
                  <a:lnTo>
                    <a:pt x="410" y="4"/>
                  </a:lnTo>
                  <a:lnTo>
                    <a:pt x="399" y="7"/>
                  </a:lnTo>
                  <a:lnTo>
                    <a:pt x="386" y="10"/>
                  </a:lnTo>
                  <a:lnTo>
                    <a:pt x="373" y="13"/>
                  </a:lnTo>
                  <a:lnTo>
                    <a:pt x="344" y="19"/>
                  </a:lnTo>
                  <a:lnTo>
                    <a:pt x="314" y="23"/>
                  </a:lnTo>
                  <a:lnTo>
                    <a:pt x="284" y="25"/>
                  </a:lnTo>
                  <a:lnTo>
                    <a:pt x="256" y="27"/>
                  </a:lnTo>
                  <a:lnTo>
                    <a:pt x="231" y="28"/>
                  </a:lnTo>
                  <a:lnTo>
                    <a:pt x="211" y="28"/>
                  </a:lnTo>
                  <a:lnTo>
                    <a:pt x="191" y="28"/>
                  </a:lnTo>
                  <a:lnTo>
                    <a:pt x="166" y="27"/>
                  </a:lnTo>
                  <a:lnTo>
                    <a:pt x="138" y="25"/>
                  </a:lnTo>
                  <a:lnTo>
                    <a:pt x="108" y="23"/>
                  </a:lnTo>
                  <a:lnTo>
                    <a:pt x="78" y="19"/>
                  </a:lnTo>
                  <a:lnTo>
                    <a:pt x="49" y="13"/>
                  </a:lnTo>
                  <a:lnTo>
                    <a:pt x="35" y="10"/>
                  </a:lnTo>
                  <a:lnTo>
                    <a:pt x="22" y="7"/>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00">
              <a:extLst>
                <a:ext uri="{FF2B5EF4-FFF2-40B4-BE49-F238E27FC236}">
                  <a16:creationId xmlns:a16="http://schemas.microsoft.com/office/drawing/2014/main" id="{5839F0C0-A423-4156-855A-E09BBC0F1685}"/>
                </a:ext>
              </a:extLst>
            </p:cNvPr>
            <p:cNvSpPr>
              <a:spLocks/>
            </p:cNvSpPr>
            <p:nvPr/>
          </p:nvSpPr>
          <p:spPr bwMode="auto">
            <a:xfrm>
              <a:off x="3756025" y="1474788"/>
              <a:ext cx="133350" cy="28575"/>
            </a:xfrm>
            <a:custGeom>
              <a:avLst/>
              <a:gdLst>
                <a:gd name="T0" fmla="*/ 420 w 420"/>
                <a:gd name="T1" fmla="*/ 58 h 90"/>
                <a:gd name="T2" fmla="*/ 419 w 420"/>
                <a:gd name="T3" fmla="*/ 55 h 90"/>
                <a:gd name="T4" fmla="*/ 418 w 420"/>
                <a:gd name="T5" fmla="*/ 50 h 90"/>
                <a:gd name="T6" fmla="*/ 416 w 420"/>
                <a:gd name="T7" fmla="*/ 47 h 90"/>
                <a:gd name="T8" fmla="*/ 413 w 420"/>
                <a:gd name="T9" fmla="*/ 44 h 90"/>
                <a:gd name="T10" fmla="*/ 406 w 420"/>
                <a:gd name="T11" fmla="*/ 37 h 90"/>
                <a:gd name="T12" fmla="*/ 397 w 420"/>
                <a:gd name="T13" fmla="*/ 32 h 90"/>
                <a:gd name="T14" fmla="*/ 386 w 420"/>
                <a:gd name="T15" fmla="*/ 27 h 90"/>
                <a:gd name="T16" fmla="*/ 374 w 420"/>
                <a:gd name="T17" fmla="*/ 22 h 90"/>
                <a:gd name="T18" fmla="*/ 360 w 420"/>
                <a:gd name="T19" fmla="*/ 18 h 90"/>
                <a:gd name="T20" fmla="*/ 345 w 420"/>
                <a:gd name="T21" fmla="*/ 14 h 90"/>
                <a:gd name="T22" fmla="*/ 313 w 420"/>
                <a:gd name="T23" fmla="*/ 9 h 90"/>
                <a:gd name="T24" fmla="*/ 277 w 420"/>
                <a:gd name="T25" fmla="*/ 3 h 90"/>
                <a:gd name="T26" fmla="*/ 243 w 420"/>
                <a:gd name="T27" fmla="*/ 1 h 90"/>
                <a:gd name="T28" fmla="*/ 210 w 420"/>
                <a:gd name="T29" fmla="*/ 0 h 90"/>
                <a:gd name="T30" fmla="*/ 172 w 420"/>
                <a:gd name="T31" fmla="*/ 1 h 90"/>
                <a:gd name="T32" fmla="*/ 133 w 420"/>
                <a:gd name="T33" fmla="*/ 4 h 90"/>
                <a:gd name="T34" fmla="*/ 113 w 420"/>
                <a:gd name="T35" fmla="*/ 7 h 90"/>
                <a:gd name="T36" fmla="*/ 94 w 420"/>
                <a:gd name="T37" fmla="*/ 11 h 90"/>
                <a:gd name="T38" fmla="*/ 76 w 420"/>
                <a:gd name="T39" fmla="*/ 14 h 90"/>
                <a:gd name="T40" fmla="*/ 59 w 420"/>
                <a:gd name="T41" fmla="*/ 18 h 90"/>
                <a:gd name="T42" fmla="*/ 59 w 420"/>
                <a:gd name="T43" fmla="*/ 18 h 90"/>
                <a:gd name="T44" fmla="*/ 55 w 420"/>
                <a:gd name="T45" fmla="*/ 19 h 90"/>
                <a:gd name="T46" fmla="*/ 52 w 420"/>
                <a:gd name="T47" fmla="*/ 20 h 90"/>
                <a:gd name="T48" fmla="*/ 48 w 420"/>
                <a:gd name="T49" fmla="*/ 21 h 90"/>
                <a:gd name="T50" fmla="*/ 44 w 420"/>
                <a:gd name="T51" fmla="*/ 22 h 90"/>
                <a:gd name="T52" fmla="*/ 43 w 420"/>
                <a:gd name="T53" fmla="*/ 24 h 90"/>
                <a:gd name="T54" fmla="*/ 40 w 420"/>
                <a:gd name="T55" fmla="*/ 24 h 90"/>
                <a:gd name="T56" fmla="*/ 35 w 420"/>
                <a:gd name="T57" fmla="*/ 26 h 90"/>
                <a:gd name="T58" fmla="*/ 31 w 420"/>
                <a:gd name="T59" fmla="*/ 28 h 90"/>
                <a:gd name="T60" fmla="*/ 30 w 420"/>
                <a:gd name="T61" fmla="*/ 28 h 90"/>
                <a:gd name="T62" fmla="*/ 30 w 420"/>
                <a:gd name="T63" fmla="*/ 28 h 90"/>
                <a:gd name="T64" fmla="*/ 19 w 420"/>
                <a:gd name="T65" fmla="*/ 33 h 90"/>
                <a:gd name="T66" fmla="*/ 12 w 420"/>
                <a:gd name="T67" fmla="*/ 40 h 90"/>
                <a:gd name="T68" fmla="*/ 10 w 420"/>
                <a:gd name="T69" fmla="*/ 40 h 90"/>
                <a:gd name="T70" fmla="*/ 10 w 420"/>
                <a:gd name="T71" fmla="*/ 40 h 90"/>
                <a:gd name="T72" fmla="*/ 7 w 420"/>
                <a:gd name="T73" fmla="*/ 43 h 90"/>
                <a:gd name="T74" fmla="*/ 5 w 420"/>
                <a:gd name="T75" fmla="*/ 46 h 90"/>
                <a:gd name="T76" fmla="*/ 4 w 420"/>
                <a:gd name="T77" fmla="*/ 47 h 90"/>
                <a:gd name="T78" fmla="*/ 4 w 420"/>
                <a:gd name="T79" fmla="*/ 48 h 90"/>
                <a:gd name="T80" fmla="*/ 2 w 420"/>
                <a:gd name="T81" fmla="*/ 50 h 90"/>
                <a:gd name="T82" fmla="*/ 1 w 420"/>
                <a:gd name="T83" fmla="*/ 52 h 90"/>
                <a:gd name="T84" fmla="*/ 0 w 420"/>
                <a:gd name="T85" fmla="*/ 56 h 90"/>
                <a:gd name="T86" fmla="*/ 0 w 420"/>
                <a:gd name="T87" fmla="*/ 58 h 90"/>
                <a:gd name="T88" fmla="*/ 8 w 420"/>
                <a:gd name="T89" fmla="*/ 63 h 90"/>
                <a:gd name="T90" fmla="*/ 22 w 420"/>
                <a:gd name="T91" fmla="*/ 68 h 90"/>
                <a:gd name="T92" fmla="*/ 43 w 420"/>
                <a:gd name="T93" fmla="*/ 74 h 90"/>
                <a:gd name="T94" fmla="*/ 67 w 420"/>
                <a:gd name="T95" fmla="*/ 78 h 90"/>
                <a:gd name="T96" fmla="*/ 96 w 420"/>
                <a:gd name="T97" fmla="*/ 84 h 90"/>
                <a:gd name="T98" fmla="*/ 131 w 420"/>
                <a:gd name="T99" fmla="*/ 87 h 90"/>
                <a:gd name="T100" fmla="*/ 168 w 420"/>
                <a:gd name="T101" fmla="*/ 90 h 90"/>
                <a:gd name="T102" fmla="*/ 210 w 420"/>
                <a:gd name="T103" fmla="*/ 90 h 90"/>
                <a:gd name="T104" fmla="*/ 251 w 420"/>
                <a:gd name="T105" fmla="*/ 90 h 90"/>
                <a:gd name="T106" fmla="*/ 289 w 420"/>
                <a:gd name="T107" fmla="*/ 87 h 90"/>
                <a:gd name="T108" fmla="*/ 323 w 420"/>
                <a:gd name="T109" fmla="*/ 84 h 90"/>
                <a:gd name="T110" fmla="*/ 353 w 420"/>
                <a:gd name="T111" fmla="*/ 78 h 90"/>
                <a:gd name="T112" fmla="*/ 377 w 420"/>
                <a:gd name="T113" fmla="*/ 74 h 90"/>
                <a:gd name="T114" fmla="*/ 398 w 420"/>
                <a:gd name="T115" fmla="*/ 68 h 90"/>
                <a:gd name="T116" fmla="*/ 412 w 420"/>
                <a:gd name="T117" fmla="*/ 62 h 90"/>
                <a:gd name="T118" fmla="*/ 420 w 420"/>
                <a:gd name="T11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90">
                  <a:moveTo>
                    <a:pt x="420" y="58"/>
                  </a:moveTo>
                  <a:lnTo>
                    <a:pt x="419" y="55"/>
                  </a:lnTo>
                  <a:lnTo>
                    <a:pt x="418" y="50"/>
                  </a:lnTo>
                  <a:lnTo>
                    <a:pt x="416" y="47"/>
                  </a:lnTo>
                  <a:lnTo>
                    <a:pt x="413" y="44"/>
                  </a:lnTo>
                  <a:lnTo>
                    <a:pt x="406" y="37"/>
                  </a:lnTo>
                  <a:lnTo>
                    <a:pt x="397" y="32"/>
                  </a:lnTo>
                  <a:lnTo>
                    <a:pt x="386" y="27"/>
                  </a:lnTo>
                  <a:lnTo>
                    <a:pt x="374" y="22"/>
                  </a:lnTo>
                  <a:lnTo>
                    <a:pt x="360" y="18"/>
                  </a:lnTo>
                  <a:lnTo>
                    <a:pt x="345" y="14"/>
                  </a:lnTo>
                  <a:lnTo>
                    <a:pt x="313" y="9"/>
                  </a:lnTo>
                  <a:lnTo>
                    <a:pt x="277" y="3"/>
                  </a:lnTo>
                  <a:lnTo>
                    <a:pt x="243" y="1"/>
                  </a:lnTo>
                  <a:lnTo>
                    <a:pt x="210" y="0"/>
                  </a:lnTo>
                  <a:lnTo>
                    <a:pt x="172" y="1"/>
                  </a:lnTo>
                  <a:lnTo>
                    <a:pt x="133" y="4"/>
                  </a:lnTo>
                  <a:lnTo>
                    <a:pt x="113" y="7"/>
                  </a:lnTo>
                  <a:lnTo>
                    <a:pt x="94" y="11"/>
                  </a:lnTo>
                  <a:lnTo>
                    <a:pt x="76" y="14"/>
                  </a:lnTo>
                  <a:lnTo>
                    <a:pt x="59" y="18"/>
                  </a:lnTo>
                  <a:lnTo>
                    <a:pt x="59" y="18"/>
                  </a:lnTo>
                  <a:lnTo>
                    <a:pt x="55" y="19"/>
                  </a:lnTo>
                  <a:lnTo>
                    <a:pt x="52" y="20"/>
                  </a:lnTo>
                  <a:lnTo>
                    <a:pt x="48" y="21"/>
                  </a:lnTo>
                  <a:lnTo>
                    <a:pt x="44" y="22"/>
                  </a:lnTo>
                  <a:lnTo>
                    <a:pt x="43" y="24"/>
                  </a:lnTo>
                  <a:lnTo>
                    <a:pt x="40" y="24"/>
                  </a:lnTo>
                  <a:lnTo>
                    <a:pt x="35" y="26"/>
                  </a:lnTo>
                  <a:lnTo>
                    <a:pt x="31" y="28"/>
                  </a:lnTo>
                  <a:lnTo>
                    <a:pt x="30" y="28"/>
                  </a:lnTo>
                  <a:lnTo>
                    <a:pt x="30" y="28"/>
                  </a:lnTo>
                  <a:lnTo>
                    <a:pt x="19" y="33"/>
                  </a:lnTo>
                  <a:lnTo>
                    <a:pt x="12" y="40"/>
                  </a:lnTo>
                  <a:lnTo>
                    <a:pt x="10" y="40"/>
                  </a:lnTo>
                  <a:lnTo>
                    <a:pt x="10" y="40"/>
                  </a:lnTo>
                  <a:lnTo>
                    <a:pt x="7" y="43"/>
                  </a:lnTo>
                  <a:lnTo>
                    <a:pt x="5" y="46"/>
                  </a:lnTo>
                  <a:lnTo>
                    <a:pt x="4" y="47"/>
                  </a:lnTo>
                  <a:lnTo>
                    <a:pt x="4" y="48"/>
                  </a:lnTo>
                  <a:lnTo>
                    <a:pt x="2" y="50"/>
                  </a:lnTo>
                  <a:lnTo>
                    <a:pt x="1" y="52"/>
                  </a:lnTo>
                  <a:lnTo>
                    <a:pt x="0" y="56"/>
                  </a:lnTo>
                  <a:lnTo>
                    <a:pt x="0" y="58"/>
                  </a:lnTo>
                  <a:lnTo>
                    <a:pt x="8" y="63"/>
                  </a:lnTo>
                  <a:lnTo>
                    <a:pt x="22" y="68"/>
                  </a:lnTo>
                  <a:lnTo>
                    <a:pt x="43" y="74"/>
                  </a:lnTo>
                  <a:lnTo>
                    <a:pt x="67" y="78"/>
                  </a:lnTo>
                  <a:lnTo>
                    <a:pt x="96" y="84"/>
                  </a:lnTo>
                  <a:lnTo>
                    <a:pt x="131" y="87"/>
                  </a:lnTo>
                  <a:lnTo>
                    <a:pt x="168" y="90"/>
                  </a:lnTo>
                  <a:lnTo>
                    <a:pt x="210" y="90"/>
                  </a:lnTo>
                  <a:lnTo>
                    <a:pt x="251" y="90"/>
                  </a:lnTo>
                  <a:lnTo>
                    <a:pt x="289" y="87"/>
                  </a:lnTo>
                  <a:lnTo>
                    <a:pt x="323" y="84"/>
                  </a:lnTo>
                  <a:lnTo>
                    <a:pt x="353" y="78"/>
                  </a:lnTo>
                  <a:lnTo>
                    <a:pt x="377" y="74"/>
                  </a:lnTo>
                  <a:lnTo>
                    <a:pt x="398" y="68"/>
                  </a:lnTo>
                  <a:lnTo>
                    <a:pt x="412" y="62"/>
                  </a:lnTo>
                  <a:lnTo>
                    <a:pt x="4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01">
              <a:extLst>
                <a:ext uri="{FF2B5EF4-FFF2-40B4-BE49-F238E27FC236}">
                  <a16:creationId xmlns:a16="http://schemas.microsoft.com/office/drawing/2014/main" id="{DBE218E2-EA47-43F9-AF50-BC58701E5EAE}"/>
                </a:ext>
              </a:extLst>
            </p:cNvPr>
            <p:cNvSpPr>
              <a:spLocks/>
            </p:cNvSpPr>
            <p:nvPr/>
          </p:nvSpPr>
          <p:spPr bwMode="auto">
            <a:xfrm>
              <a:off x="3756025" y="1503363"/>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7 h 75"/>
                <a:gd name="T10" fmla="*/ 67 w 421"/>
                <a:gd name="T11" fmla="*/ 62 h 75"/>
                <a:gd name="T12" fmla="*/ 97 w 421"/>
                <a:gd name="T13" fmla="*/ 68 h 75"/>
                <a:gd name="T14" fmla="*/ 130 w 421"/>
                <a:gd name="T15" fmla="*/ 71 h 75"/>
                <a:gd name="T16" fmla="*/ 169 w 421"/>
                <a:gd name="T17" fmla="*/ 74 h 75"/>
                <a:gd name="T18" fmla="*/ 211 w 421"/>
                <a:gd name="T19" fmla="*/ 75 h 75"/>
                <a:gd name="T20" fmla="*/ 253 w 421"/>
                <a:gd name="T21" fmla="*/ 74 h 75"/>
                <a:gd name="T22" fmla="*/ 290 w 421"/>
                <a:gd name="T23" fmla="*/ 71 h 75"/>
                <a:gd name="T24" fmla="*/ 325 w 421"/>
                <a:gd name="T25" fmla="*/ 68 h 75"/>
                <a:gd name="T26" fmla="*/ 355 w 421"/>
                <a:gd name="T27" fmla="*/ 62 h 75"/>
                <a:gd name="T28" fmla="*/ 379 w 421"/>
                <a:gd name="T29" fmla="*/ 57 h 75"/>
                <a:gd name="T30" fmla="*/ 399 w 421"/>
                <a:gd name="T31" fmla="*/ 52 h 75"/>
                <a:gd name="T32" fmla="*/ 414 w 421"/>
                <a:gd name="T33" fmla="*/ 46 h 75"/>
                <a:gd name="T34" fmla="*/ 421 w 421"/>
                <a:gd name="T35" fmla="*/ 42 h 75"/>
                <a:gd name="T36" fmla="*/ 421 w 421"/>
                <a:gd name="T37" fmla="*/ 0 h 75"/>
                <a:gd name="T38" fmla="*/ 410 w 421"/>
                <a:gd name="T39" fmla="*/ 4 h 75"/>
                <a:gd name="T40" fmla="*/ 399 w 421"/>
                <a:gd name="T41" fmla="*/ 8 h 75"/>
                <a:gd name="T42" fmla="*/ 386 w 421"/>
                <a:gd name="T43" fmla="*/ 12 h 75"/>
                <a:gd name="T44" fmla="*/ 373 w 421"/>
                <a:gd name="T45" fmla="*/ 14 h 75"/>
                <a:gd name="T46" fmla="*/ 344 w 421"/>
                <a:gd name="T47" fmla="*/ 19 h 75"/>
                <a:gd name="T48" fmla="*/ 314 w 421"/>
                <a:gd name="T49" fmla="*/ 24 h 75"/>
                <a:gd name="T50" fmla="*/ 284 w 421"/>
                <a:gd name="T51" fmla="*/ 27 h 75"/>
                <a:gd name="T52" fmla="*/ 256 w 421"/>
                <a:gd name="T53" fmla="*/ 28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8 h 75"/>
                <a:gd name="T74" fmla="*/ 10 w 421"/>
                <a:gd name="T75" fmla="*/ 4 h 75"/>
                <a:gd name="T76" fmla="*/ 0 w 421"/>
                <a:gd name="T77" fmla="*/ 0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6"/>
                  </a:lnTo>
                  <a:lnTo>
                    <a:pt x="22" y="52"/>
                  </a:lnTo>
                  <a:lnTo>
                    <a:pt x="43" y="57"/>
                  </a:lnTo>
                  <a:lnTo>
                    <a:pt x="67" y="62"/>
                  </a:lnTo>
                  <a:lnTo>
                    <a:pt x="97" y="68"/>
                  </a:lnTo>
                  <a:lnTo>
                    <a:pt x="130" y="71"/>
                  </a:lnTo>
                  <a:lnTo>
                    <a:pt x="169" y="74"/>
                  </a:lnTo>
                  <a:lnTo>
                    <a:pt x="211" y="75"/>
                  </a:lnTo>
                  <a:lnTo>
                    <a:pt x="253" y="74"/>
                  </a:lnTo>
                  <a:lnTo>
                    <a:pt x="290" y="71"/>
                  </a:lnTo>
                  <a:lnTo>
                    <a:pt x="325" y="68"/>
                  </a:lnTo>
                  <a:lnTo>
                    <a:pt x="355" y="62"/>
                  </a:lnTo>
                  <a:lnTo>
                    <a:pt x="379" y="57"/>
                  </a:lnTo>
                  <a:lnTo>
                    <a:pt x="399" y="52"/>
                  </a:lnTo>
                  <a:lnTo>
                    <a:pt x="414" y="46"/>
                  </a:lnTo>
                  <a:lnTo>
                    <a:pt x="421" y="42"/>
                  </a:lnTo>
                  <a:lnTo>
                    <a:pt x="421" y="0"/>
                  </a:lnTo>
                  <a:lnTo>
                    <a:pt x="410" y="4"/>
                  </a:lnTo>
                  <a:lnTo>
                    <a:pt x="399" y="8"/>
                  </a:lnTo>
                  <a:lnTo>
                    <a:pt x="386" y="12"/>
                  </a:lnTo>
                  <a:lnTo>
                    <a:pt x="373" y="14"/>
                  </a:lnTo>
                  <a:lnTo>
                    <a:pt x="344" y="19"/>
                  </a:lnTo>
                  <a:lnTo>
                    <a:pt x="314" y="24"/>
                  </a:lnTo>
                  <a:lnTo>
                    <a:pt x="284" y="27"/>
                  </a:lnTo>
                  <a:lnTo>
                    <a:pt x="256" y="28"/>
                  </a:lnTo>
                  <a:lnTo>
                    <a:pt x="231" y="29"/>
                  </a:lnTo>
                  <a:lnTo>
                    <a:pt x="211" y="30"/>
                  </a:lnTo>
                  <a:lnTo>
                    <a:pt x="191" y="29"/>
                  </a:lnTo>
                  <a:lnTo>
                    <a:pt x="166" y="28"/>
                  </a:lnTo>
                  <a:lnTo>
                    <a:pt x="138" y="27"/>
                  </a:lnTo>
                  <a:lnTo>
                    <a:pt x="108" y="24"/>
                  </a:lnTo>
                  <a:lnTo>
                    <a:pt x="78" y="19"/>
                  </a:lnTo>
                  <a:lnTo>
                    <a:pt x="49" y="15"/>
                  </a:lnTo>
                  <a:lnTo>
                    <a:pt x="35" y="12"/>
                  </a:lnTo>
                  <a:lnTo>
                    <a:pt x="22" y="8"/>
                  </a:lnTo>
                  <a:lnTo>
                    <a:pt x="1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02">
              <a:extLst>
                <a:ext uri="{FF2B5EF4-FFF2-40B4-BE49-F238E27FC236}">
                  <a16:creationId xmlns:a16="http://schemas.microsoft.com/office/drawing/2014/main" id="{FB53FF3C-7C81-42D7-820B-328F83511B89}"/>
                </a:ext>
              </a:extLst>
            </p:cNvPr>
            <p:cNvSpPr>
              <a:spLocks/>
            </p:cNvSpPr>
            <p:nvPr/>
          </p:nvSpPr>
          <p:spPr bwMode="auto">
            <a:xfrm>
              <a:off x="3756025" y="1574800"/>
              <a:ext cx="133350" cy="23813"/>
            </a:xfrm>
            <a:custGeom>
              <a:avLst/>
              <a:gdLst>
                <a:gd name="T0" fmla="*/ 0 w 421"/>
                <a:gd name="T1" fmla="*/ 0 h 75"/>
                <a:gd name="T2" fmla="*/ 0 w 421"/>
                <a:gd name="T3" fmla="*/ 42 h 75"/>
                <a:gd name="T4" fmla="*/ 8 w 421"/>
                <a:gd name="T5" fmla="*/ 48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8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1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8"/>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8"/>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03">
              <a:extLst>
                <a:ext uri="{FF2B5EF4-FFF2-40B4-BE49-F238E27FC236}">
                  <a16:creationId xmlns:a16="http://schemas.microsoft.com/office/drawing/2014/main" id="{B2AFC166-3690-491C-BE8E-D33917F47E78}"/>
                </a:ext>
              </a:extLst>
            </p:cNvPr>
            <p:cNvSpPr>
              <a:spLocks/>
            </p:cNvSpPr>
            <p:nvPr/>
          </p:nvSpPr>
          <p:spPr bwMode="auto">
            <a:xfrm>
              <a:off x="3756025" y="1550988"/>
              <a:ext cx="133350" cy="23813"/>
            </a:xfrm>
            <a:custGeom>
              <a:avLst/>
              <a:gdLst>
                <a:gd name="T0" fmla="*/ 0 w 421"/>
                <a:gd name="T1" fmla="*/ 0 h 75"/>
                <a:gd name="T2" fmla="*/ 0 w 421"/>
                <a:gd name="T3" fmla="*/ 42 h 75"/>
                <a:gd name="T4" fmla="*/ 8 w 421"/>
                <a:gd name="T5" fmla="*/ 47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7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7"/>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7"/>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04">
              <a:extLst>
                <a:ext uri="{FF2B5EF4-FFF2-40B4-BE49-F238E27FC236}">
                  <a16:creationId xmlns:a16="http://schemas.microsoft.com/office/drawing/2014/main" id="{9740A41F-89FD-44D8-9D1F-332E7D538EDA}"/>
                </a:ext>
              </a:extLst>
            </p:cNvPr>
            <p:cNvSpPr>
              <a:spLocks/>
            </p:cNvSpPr>
            <p:nvPr/>
          </p:nvSpPr>
          <p:spPr bwMode="auto">
            <a:xfrm>
              <a:off x="3756025" y="1527175"/>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8 h 75"/>
                <a:gd name="T10" fmla="*/ 67 w 421"/>
                <a:gd name="T11" fmla="*/ 63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3 h 75"/>
                <a:gd name="T28" fmla="*/ 379 w 421"/>
                <a:gd name="T29" fmla="*/ 58 h 75"/>
                <a:gd name="T30" fmla="*/ 399 w 421"/>
                <a:gd name="T31" fmla="*/ 52 h 75"/>
                <a:gd name="T32" fmla="*/ 414 w 421"/>
                <a:gd name="T33" fmla="*/ 47 h 75"/>
                <a:gd name="T34" fmla="*/ 421 w 421"/>
                <a:gd name="T35" fmla="*/ 42 h 75"/>
                <a:gd name="T36" fmla="*/ 421 w 421"/>
                <a:gd name="T37" fmla="*/ 0 h 75"/>
                <a:gd name="T38" fmla="*/ 410 w 421"/>
                <a:gd name="T39" fmla="*/ 4 h 75"/>
                <a:gd name="T40" fmla="*/ 399 w 421"/>
                <a:gd name="T41" fmla="*/ 9 h 75"/>
                <a:gd name="T42" fmla="*/ 386 w 421"/>
                <a:gd name="T43" fmla="*/ 12 h 75"/>
                <a:gd name="T44" fmla="*/ 373 w 421"/>
                <a:gd name="T45" fmla="*/ 15 h 75"/>
                <a:gd name="T46" fmla="*/ 344 w 421"/>
                <a:gd name="T47" fmla="*/ 19 h 75"/>
                <a:gd name="T48" fmla="*/ 314 w 421"/>
                <a:gd name="T49" fmla="*/ 24 h 75"/>
                <a:gd name="T50" fmla="*/ 284 w 421"/>
                <a:gd name="T51" fmla="*/ 27 h 75"/>
                <a:gd name="T52" fmla="*/ 256 w 421"/>
                <a:gd name="T53" fmla="*/ 29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9 h 75"/>
                <a:gd name="T74" fmla="*/ 10 w 421"/>
                <a:gd name="T75" fmla="*/ 4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6"/>
                  </a:lnTo>
                  <a:lnTo>
                    <a:pt x="22" y="52"/>
                  </a:lnTo>
                  <a:lnTo>
                    <a:pt x="43" y="58"/>
                  </a:lnTo>
                  <a:lnTo>
                    <a:pt x="67" y="63"/>
                  </a:lnTo>
                  <a:lnTo>
                    <a:pt x="97" y="68"/>
                  </a:lnTo>
                  <a:lnTo>
                    <a:pt x="130" y="72"/>
                  </a:lnTo>
                  <a:lnTo>
                    <a:pt x="169" y="74"/>
                  </a:lnTo>
                  <a:lnTo>
                    <a:pt x="211" y="75"/>
                  </a:lnTo>
                  <a:lnTo>
                    <a:pt x="253" y="74"/>
                  </a:lnTo>
                  <a:lnTo>
                    <a:pt x="290" y="72"/>
                  </a:lnTo>
                  <a:lnTo>
                    <a:pt x="325" y="68"/>
                  </a:lnTo>
                  <a:lnTo>
                    <a:pt x="355" y="63"/>
                  </a:lnTo>
                  <a:lnTo>
                    <a:pt x="379" y="58"/>
                  </a:lnTo>
                  <a:lnTo>
                    <a:pt x="399" y="52"/>
                  </a:lnTo>
                  <a:lnTo>
                    <a:pt x="414" y="47"/>
                  </a:lnTo>
                  <a:lnTo>
                    <a:pt x="421" y="42"/>
                  </a:lnTo>
                  <a:lnTo>
                    <a:pt x="421" y="0"/>
                  </a:lnTo>
                  <a:lnTo>
                    <a:pt x="410" y="4"/>
                  </a:lnTo>
                  <a:lnTo>
                    <a:pt x="399" y="9"/>
                  </a:lnTo>
                  <a:lnTo>
                    <a:pt x="386" y="12"/>
                  </a:lnTo>
                  <a:lnTo>
                    <a:pt x="373" y="15"/>
                  </a:lnTo>
                  <a:lnTo>
                    <a:pt x="344" y="19"/>
                  </a:lnTo>
                  <a:lnTo>
                    <a:pt x="314" y="24"/>
                  </a:lnTo>
                  <a:lnTo>
                    <a:pt x="284" y="27"/>
                  </a:lnTo>
                  <a:lnTo>
                    <a:pt x="256" y="29"/>
                  </a:lnTo>
                  <a:lnTo>
                    <a:pt x="231" y="29"/>
                  </a:lnTo>
                  <a:lnTo>
                    <a:pt x="211" y="30"/>
                  </a:lnTo>
                  <a:lnTo>
                    <a:pt x="191" y="29"/>
                  </a:lnTo>
                  <a:lnTo>
                    <a:pt x="166" y="28"/>
                  </a:lnTo>
                  <a:lnTo>
                    <a:pt x="138" y="27"/>
                  </a:lnTo>
                  <a:lnTo>
                    <a:pt x="108" y="24"/>
                  </a:lnTo>
                  <a:lnTo>
                    <a:pt x="78" y="19"/>
                  </a:lnTo>
                  <a:lnTo>
                    <a:pt x="49" y="15"/>
                  </a:lnTo>
                  <a:lnTo>
                    <a:pt x="35" y="12"/>
                  </a:lnTo>
                  <a:lnTo>
                    <a:pt x="22" y="9"/>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48</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9" name="Content Placeholder 3">
            <a:extLst>
              <a:ext uri="{FF2B5EF4-FFF2-40B4-BE49-F238E27FC236}">
                <a16:creationId xmlns:a16="http://schemas.microsoft.com/office/drawing/2014/main" id="{AC7059EA-9B12-4C5B-9A22-C4371615CB4F}"/>
              </a:ext>
            </a:extLst>
          </p:cNvPr>
          <p:cNvSpPr>
            <a:spLocks noGrp="1"/>
          </p:cNvSpPr>
          <p:nvPr/>
        </p:nvSpPr>
        <p:spPr>
          <a:xfrm>
            <a:off x="838199" y="1253331"/>
            <a:ext cx="1112519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mj-lt"/>
                <a:cs typeface="Calibri"/>
              </a:rPr>
              <a:t>$ 134,150,000</a:t>
            </a:r>
          </a:p>
          <a:p>
            <a:pPr>
              <a:tabLst>
                <a:tab pos="6400800" algn="l"/>
              </a:tabLst>
            </a:pPr>
            <a:r>
              <a:rPr lang="en-US" b="1" dirty="0">
                <a:latin typeface="+mj-lt"/>
                <a:cs typeface="Calibri"/>
              </a:rPr>
              <a:t>Date of Availability	     October 1, 2018</a:t>
            </a:r>
          </a:p>
          <a:p>
            <a:pPr>
              <a:tabLst>
                <a:tab pos="6400800" algn="l"/>
              </a:tabLst>
            </a:pPr>
            <a:r>
              <a:rPr lang="en-US" b="1" dirty="0">
                <a:latin typeface="+mj-lt"/>
                <a:cs typeface="Calibri"/>
              </a:rPr>
              <a:t>ICT 1 – Functional Interchange Date	     September 29, 2021</a:t>
            </a:r>
          </a:p>
          <a:p>
            <a:pPr>
              <a:tabLst>
                <a:tab pos="6400800" algn="l"/>
              </a:tabLst>
            </a:pPr>
            <a:r>
              <a:rPr lang="en-US" b="1" dirty="0">
                <a:latin typeface="+mj-lt"/>
                <a:cs typeface="Calibri"/>
              </a:rPr>
              <a:t>Substantial Completion	     August 3, 2022</a:t>
            </a:r>
          </a:p>
          <a:p>
            <a:pPr>
              <a:tabLst>
                <a:tab pos="6400800" algn="l"/>
              </a:tabLst>
            </a:pPr>
            <a:r>
              <a:rPr lang="en-US" b="1" dirty="0">
                <a:latin typeface="+mj-lt"/>
                <a:cs typeface="Calibri"/>
              </a:rPr>
              <a:t>Final Completion date	     September 1, 2022</a:t>
            </a:r>
          </a:p>
          <a:p>
            <a:pPr>
              <a:tabLst>
                <a:tab pos="6400800" algn="l"/>
              </a:tabLst>
            </a:pPr>
            <a:r>
              <a:rPr lang="en-US" b="1" dirty="0">
                <a:latin typeface="+mj-lt"/>
                <a:cs typeface="Calibri"/>
              </a:rPr>
              <a:t>Duration Including Design	     1431 Calendar Days</a:t>
            </a:r>
          </a:p>
          <a:p>
            <a:pPr>
              <a:tabLst>
                <a:tab pos="6400800" algn="l"/>
              </a:tabLst>
            </a:pPr>
            <a:r>
              <a:rPr lang="en-US" b="1" dirty="0">
                <a:latin typeface="+mj-lt"/>
                <a:cs typeface="Calibri"/>
              </a:rPr>
              <a:t>Construction Duration	     1089 Days</a:t>
            </a:r>
          </a:p>
          <a:p>
            <a:pPr>
              <a:tabLst>
                <a:tab pos="6400800" algn="l"/>
              </a:tabLst>
            </a:pPr>
            <a:endParaRPr lang="en-US" b="1" dirty="0">
              <a:latin typeface="+mj-lt"/>
              <a:cs typeface="Calibri"/>
            </a:endParaRPr>
          </a:p>
        </p:txBody>
      </p:sp>
      <p:cxnSp>
        <p:nvCxnSpPr>
          <p:cNvPr id="7" name="Straight Arrow Connector 6">
            <a:extLst>
              <a:ext uri="{FF2B5EF4-FFF2-40B4-BE49-F238E27FC236}">
                <a16:creationId xmlns:a16="http://schemas.microsoft.com/office/drawing/2014/main" id="{44036D06-31A5-45F4-B9A5-CC9D85D7E98B}"/>
              </a:ext>
            </a:extLst>
          </p:cNvPr>
          <p:cNvCxnSpPr>
            <a:cxnSpLocks/>
          </p:cNvCxnSpPr>
          <p:nvPr/>
        </p:nvCxnSpPr>
        <p:spPr>
          <a:xfrm>
            <a:off x="4526555" y="2048933"/>
            <a:ext cx="299569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4" name="Straight Arrow Connector 43">
            <a:extLst>
              <a:ext uri="{FF2B5EF4-FFF2-40B4-BE49-F238E27FC236}">
                <a16:creationId xmlns:a16="http://schemas.microsoft.com/office/drawing/2014/main" id="{88175DD5-598C-4A39-B13B-6A94BFD60FF2}"/>
              </a:ext>
            </a:extLst>
          </p:cNvPr>
          <p:cNvCxnSpPr>
            <a:cxnSpLocks/>
          </p:cNvCxnSpPr>
          <p:nvPr/>
        </p:nvCxnSpPr>
        <p:spPr>
          <a:xfrm>
            <a:off x="5219979" y="3031067"/>
            <a:ext cx="2302266"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6" name="Straight Arrow Connector 45">
            <a:extLst>
              <a:ext uri="{FF2B5EF4-FFF2-40B4-BE49-F238E27FC236}">
                <a16:creationId xmlns:a16="http://schemas.microsoft.com/office/drawing/2014/main" id="{06121A0C-7B24-458F-9E18-90822D676A03}"/>
              </a:ext>
            </a:extLst>
          </p:cNvPr>
          <p:cNvCxnSpPr>
            <a:cxnSpLocks/>
          </p:cNvCxnSpPr>
          <p:nvPr/>
        </p:nvCxnSpPr>
        <p:spPr>
          <a:xfrm>
            <a:off x="5098334" y="3522133"/>
            <a:ext cx="2423911"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73" name="Straight Arrow Connector 72">
            <a:extLst>
              <a:ext uri="{FF2B5EF4-FFF2-40B4-BE49-F238E27FC236}">
                <a16:creationId xmlns:a16="http://schemas.microsoft.com/office/drawing/2014/main" id="{20D74E6E-12BF-4550-B81F-44B7398BA18A}"/>
              </a:ext>
            </a:extLst>
          </p:cNvPr>
          <p:cNvCxnSpPr>
            <a:cxnSpLocks/>
          </p:cNvCxnSpPr>
          <p:nvPr/>
        </p:nvCxnSpPr>
        <p:spPr>
          <a:xfrm>
            <a:off x="5664200" y="4097866"/>
            <a:ext cx="1858045"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74" name="Straight Arrow Connector 73">
            <a:extLst>
              <a:ext uri="{FF2B5EF4-FFF2-40B4-BE49-F238E27FC236}">
                <a16:creationId xmlns:a16="http://schemas.microsoft.com/office/drawing/2014/main" id="{222BEA3D-3811-473D-80CA-A1DB8286E7D6}"/>
              </a:ext>
            </a:extLst>
          </p:cNvPr>
          <p:cNvCxnSpPr>
            <a:cxnSpLocks/>
          </p:cNvCxnSpPr>
          <p:nvPr/>
        </p:nvCxnSpPr>
        <p:spPr>
          <a:xfrm>
            <a:off x="5098334" y="4580467"/>
            <a:ext cx="2423911"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77" name="TextBox 76">
            <a:extLst>
              <a:ext uri="{FF2B5EF4-FFF2-40B4-BE49-F238E27FC236}">
                <a16:creationId xmlns:a16="http://schemas.microsoft.com/office/drawing/2014/main" id="{A0D805D3-5A33-4717-8D9F-F4CB2A30D0BF}"/>
              </a:ext>
            </a:extLst>
          </p:cNvPr>
          <p:cNvSpPr txBox="1"/>
          <p:nvPr/>
        </p:nvSpPr>
        <p:spPr>
          <a:xfrm>
            <a:off x="2652689" y="67385"/>
            <a:ext cx="6104466" cy="369332"/>
          </a:xfrm>
          <a:prstGeom prst="rect">
            <a:avLst/>
          </a:prstGeom>
          <a:noFill/>
        </p:spPr>
        <p:txBody>
          <a:bodyPr wrap="square">
            <a:spAutoFit/>
          </a:bodyPr>
          <a:lstStyle/>
          <a:p>
            <a:pPr algn="ctr"/>
            <a:r>
              <a:rPr lang="en-US" sz="1800" b="1" dirty="0">
                <a:solidFill>
                  <a:schemeClr val="bg2">
                    <a:lumMod val="75000"/>
                  </a:schemeClr>
                </a:solidFill>
              </a:rPr>
              <a:t>Review of Last Presentation</a:t>
            </a:r>
            <a:endParaRPr lang="en-US" sz="1800" dirty="0">
              <a:solidFill>
                <a:schemeClr val="bg2">
                  <a:lumMod val="75000"/>
                </a:schemeClr>
              </a:solidFill>
            </a:endParaRPr>
          </a:p>
        </p:txBody>
      </p:sp>
      <p:pic>
        <p:nvPicPr>
          <p:cNvPr id="78" name="Picture 77">
            <a:extLst>
              <a:ext uri="{FF2B5EF4-FFF2-40B4-BE49-F238E27FC236}">
                <a16:creationId xmlns:a16="http://schemas.microsoft.com/office/drawing/2014/main" id="{71A1C25B-8144-4B1B-881A-E27406AAC63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cxnSp>
        <p:nvCxnSpPr>
          <p:cNvPr id="79" name="Straight Arrow Connector 78">
            <a:extLst>
              <a:ext uri="{FF2B5EF4-FFF2-40B4-BE49-F238E27FC236}">
                <a16:creationId xmlns:a16="http://schemas.microsoft.com/office/drawing/2014/main" id="{6171BBAE-2891-497B-A686-8FD80AA8998A}"/>
              </a:ext>
            </a:extLst>
          </p:cNvPr>
          <p:cNvCxnSpPr>
            <a:cxnSpLocks/>
          </p:cNvCxnSpPr>
          <p:nvPr/>
        </p:nvCxnSpPr>
        <p:spPr>
          <a:xfrm>
            <a:off x="7282067" y="2509542"/>
            <a:ext cx="240178"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pic>
        <p:nvPicPr>
          <p:cNvPr id="45" name="Picture 44">
            <a:extLst>
              <a:ext uri="{FF2B5EF4-FFF2-40B4-BE49-F238E27FC236}">
                <a16:creationId xmlns:a16="http://schemas.microsoft.com/office/drawing/2014/main" id="{686CE155-5206-4EBC-859F-C5BBA2357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49290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7755467" y="522898"/>
            <a:ext cx="4436533"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599" y="32840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Project  Phasing</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318000"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49</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77" name="TextBox 76">
            <a:extLst>
              <a:ext uri="{FF2B5EF4-FFF2-40B4-BE49-F238E27FC236}">
                <a16:creationId xmlns:a16="http://schemas.microsoft.com/office/drawing/2014/main" id="{A63E3166-10A3-42DB-8F15-7EA7E5C6303E}"/>
              </a:ext>
            </a:extLst>
          </p:cNvPr>
          <p:cNvSpPr txBox="1"/>
          <p:nvPr/>
        </p:nvSpPr>
        <p:spPr>
          <a:xfrm>
            <a:off x="3149600" y="13509"/>
            <a:ext cx="6104466" cy="369332"/>
          </a:xfrm>
          <a:prstGeom prst="rect">
            <a:avLst/>
          </a:prstGeom>
          <a:noFill/>
        </p:spPr>
        <p:txBody>
          <a:bodyPr wrap="square">
            <a:spAutoFit/>
          </a:bodyPr>
          <a:lstStyle/>
          <a:p>
            <a:pPr algn="ctr"/>
            <a:r>
              <a:rPr lang="en-US" sz="1800" b="1" dirty="0">
                <a:solidFill>
                  <a:schemeClr val="bg2">
                    <a:lumMod val="75000"/>
                  </a:schemeClr>
                </a:solidFill>
              </a:rPr>
              <a:t>Review of Last Presentation</a:t>
            </a:r>
            <a:endParaRPr lang="en-US" sz="1800" dirty="0">
              <a:solidFill>
                <a:schemeClr val="bg2">
                  <a:lumMod val="75000"/>
                </a:schemeClr>
              </a:solidFill>
            </a:endParaRPr>
          </a:p>
        </p:txBody>
      </p:sp>
      <p:grpSp>
        <p:nvGrpSpPr>
          <p:cNvPr id="82" name="Group 81">
            <a:extLst>
              <a:ext uri="{FF2B5EF4-FFF2-40B4-BE49-F238E27FC236}">
                <a16:creationId xmlns:a16="http://schemas.microsoft.com/office/drawing/2014/main" id="{3179510D-B461-40BF-B415-5A7505823A85}"/>
              </a:ext>
            </a:extLst>
          </p:cNvPr>
          <p:cNvGrpSpPr/>
          <p:nvPr/>
        </p:nvGrpSpPr>
        <p:grpSpPr>
          <a:xfrm>
            <a:off x="1724864" y="1345487"/>
            <a:ext cx="9300970" cy="5030611"/>
            <a:chOff x="1615440" y="1473256"/>
            <a:chExt cx="8775538" cy="4746421"/>
          </a:xfrm>
        </p:grpSpPr>
        <p:pic>
          <p:nvPicPr>
            <p:cNvPr id="83" name="Picture 82" descr="Diagram&#10;&#10;Description automatically generated">
              <a:extLst>
                <a:ext uri="{FF2B5EF4-FFF2-40B4-BE49-F238E27FC236}">
                  <a16:creationId xmlns:a16="http://schemas.microsoft.com/office/drawing/2014/main" id="{F82108CB-AE3D-49AD-B19A-59EA06B02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440" y="1473256"/>
              <a:ext cx="8775538" cy="4746421"/>
            </a:xfrm>
            <a:prstGeom prst="rect">
              <a:avLst/>
            </a:prstGeom>
          </p:spPr>
        </p:pic>
        <p:sp>
          <p:nvSpPr>
            <p:cNvPr id="84" name="Oval 83">
              <a:extLst>
                <a:ext uri="{FF2B5EF4-FFF2-40B4-BE49-F238E27FC236}">
                  <a16:creationId xmlns:a16="http://schemas.microsoft.com/office/drawing/2014/main" id="{9F9BFC91-020B-4D24-B77E-E692DFEAE79C}"/>
                </a:ext>
              </a:extLst>
            </p:cNvPr>
            <p:cNvSpPr/>
            <p:nvPr/>
          </p:nvSpPr>
          <p:spPr>
            <a:xfrm>
              <a:off x="5625885" y="4560376"/>
              <a:ext cx="433952" cy="3138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Oval 84">
              <a:extLst>
                <a:ext uri="{FF2B5EF4-FFF2-40B4-BE49-F238E27FC236}">
                  <a16:creationId xmlns:a16="http://schemas.microsoft.com/office/drawing/2014/main" id="{423EE703-6D58-4397-AEB6-39199FE34C0A}"/>
                </a:ext>
              </a:extLst>
            </p:cNvPr>
            <p:cNvSpPr/>
            <p:nvPr/>
          </p:nvSpPr>
          <p:spPr>
            <a:xfrm>
              <a:off x="7035800" y="5246199"/>
              <a:ext cx="1117600" cy="591127"/>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tx1"/>
                  </a:solidFill>
                </a:rPr>
                <a:t>Phase 1 (US 52SB)</a:t>
              </a:r>
            </a:p>
          </p:txBody>
        </p:sp>
        <p:sp>
          <p:nvSpPr>
            <p:cNvPr id="86" name="Oval 85">
              <a:extLst>
                <a:ext uri="{FF2B5EF4-FFF2-40B4-BE49-F238E27FC236}">
                  <a16:creationId xmlns:a16="http://schemas.microsoft.com/office/drawing/2014/main" id="{34DB9AD6-EDF9-4556-AA85-E192BF17EC3D}"/>
                </a:ext>
              </a:extLst>
            </p:cNvPr>
            <p:cNvSpPr/>
            <p:nvPr/>
          </p:nvSpPr>
          <p:spPr>
            <a:xfrm>
              <a:off x="5717309" y="3725442"/>
              <a:ext cx="1155931" cy="601401"/>
            </a:xfrm>
            <a:prstGeom prst="ellipse">
              <a:avLst/>
            </a:prstGeom>
            <a:solidFill>
              <a:srgbClr val="EEA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tx1"/>
                  </a:solidFill>
                </a:rPr>
                <a:t>Phase 2 (US 52NB)</a:t>
              </a:r>
            </a:p>
          </p:txBody>
        </p:sp>
        <p:sp>
          <p:nvSpPr>
            <p:cNvPr id="87" name="Oval 86">
              <a:extLst>
                <a:ext uri="{FF2B5EF4-FFF2-40B4-BE49-F238E27FC236}">
                  <a16:creationId xmlns:a16="http://schemas.microsoft.com/office/drawing/2014/main" id="{63C5DE80-C4CF-49AE-825B-5225C7C6FB15}"/>
                </a:ext>
              </a:extLst>
            </p:cNvPr>
            <p:cNvSpPr/>
            <p:nvPr/>
          </p:nvSpPr>
          <p:spPr>
            <a:xfrm>
              <a:off x="8055528" y="2979447"/>
              <a:ext cx="1465822" cy="750254"/>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tx1"/>
                  </a:solidFill>
                </a:rPr>
                <a:t>Phase 3 (Complete Interchange)</a:t>
              </a:r>
            </a:p>
          </p:txBody>
        </p:sp>
      </p:grpSp>
      <p:pic>
        <p:nvPicPr>
          <p:cNvPr id="88" name="Picture 87">
            <a:extLst>
              <a:ext uri="{FF2B5EF4-FFF2-40B4-BE49-F238E27FC236}">
                <a16:creationId xmlns:a16="http://schemas.microsoft.com/office/drawing/2014/main" id="{3ADDC4FF-5C31-43B4-976C-4E102C080828}"/>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31" name="Picture 30">
            <a:extLst>
              <a:ext uri="{FF2B5EF4-FFF2-40B4-BE49-F238E27FC236}">
                <a16:creationId xmlns:a16="http://schemas.microsoft.com/office/drawing/2014/main" id="{0EAAD459-E8A0-4A88-B1D6-533AF64F2D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485507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017000" y="522898"/>
            <a:ext cx="31750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277337"/>
            <a:ext cx="11734800"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cs typeface="Calibri Light"/>
              </a:rPr>
              <a:t>Magnitude of FIC Compression</a:t>
            </a:r>
            <a:endParaRPr lang="en-US" sz="2800" b="1" dirty="0">
              <a:solidFill>
                <a:schemeClr val="tx2"/>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3132667"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8" name="Rectangle 47">
            <a:extLst>
              <a:ext uri="{FF2B5EF4-FFF2-40B4-BE49-F238E27FC236}">
                <a16:creationId xmlns:a16="http://schemas.microsoft.com/office/drawing/2014/main" id="{FA4D735A-8F75-4E2A-8F1A-CC303B0718BA}"/>
              </a:ext>
            </a:extLst>
          </p:cNvPr>
          <p:cNvSpPr/>
          <p:nvPr/>
        </p:nvSpPr>
        <p:spPr>
          <a:xfrm>
            <a:off x="5410201" y="2886560"/>
            <a:ext cx="1371600" cy="492443"/>
          </a:xfrm>
          <a:prstGeom prst="rect">
            <a:avLst/>
          </a:prstGeom>
        </p:spPr>
        <p:txBody>
          <a:bodyPr wrap="square" lIns="0" tIns="0" rIns="0" bIns="0">
            <a:spAutoFit/>
          </a:bodyPr>
          <a:lstStyle/>
          <a:p>
            <a:pPr algn="ctr"/>
            <a:r>
              <a:rPr lang="en-US" sz="1600" b="1" dirty="0">
                <a:solidFill>
                  <a:schemeClr val="bg1"/>
                </a:solidFill>
              </a:rPr>
              <a:t>FINANCIAL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3" name="Rectangle 52">
            <a:extLst>
              <a:ext uri="{FF2B5EF4-FFF2-40B4-BE49-F238E27FC236}">
                <a16:creationId xmlns:a16="http://schemas.microsoft.com/office/drawing/2014/main" id="{E1535E1C-6EBC-45D8-BCE1-D5B947A61FB6}"/>
              </a:ext>
            </a:extLst>
          </p:cNvPr>
          <p:cNvSpPr/>
          <p:nvPr/>
        </p:nvSpPr>
        <p:spPr>
          <a:xfrm>
            <a:off x="52199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4344" descr="Icon of wrench. ">
            <a:extLst>
              <a:ext uri="{FF2B5EF4-FFF2-40B4-BE49-F238E27FC236}">
                <a16:creationId xmlns:a16="http://schemas.microsoft.com/office/drawing/2014/main" id="{C131659B-1A41-4821-9349-1E69BBBB560E}"/>
              </a:ext>
            </a:extLst>
          </p:cNvPr>
          <p:cNvSpPr>
            <a:spLocks/>
          </p:cNvSpPr>
          <p:nvPr/>
        </p:nvSpPr>
        <p:spPr bwMode="auto">
          <a:xfrm>
            <a:off x="3742205" y="2300343"/>
            <a:ext cx="373996" cy="373996"/>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5</a:t>
            </a:fld>
            <a:endParaRPr lang="en-US" dirty="0"/>
          </a:p>
        </p:txBody>
      </p:sp>
      <p:sp>
        <p:nvSpPr>
          <p:cNvPr id="42" name="TextBox 4">
            <a:extLst>
              <a:ext uri="{FF2B5EF4-FFF2-40B4-BE49-F238E27FC236}">
                <a16:creationId xmlns:a16="http://schemas.microsoft.com/office/drawing/2014/main" id="{ED073944-809C-4232-BEB9-BB462C8ACAE3}"/>
              </a:ext>
            </a:extLst>
          </p:cNvPr>
          <p:cNvSpPr txBox="1"/>
          <p:nvPr/>
        </p:nvSpPr>
        <p:spPr>
          <a:xfrm>
            <a:off x="1331073" y="1178400"/>
            <a:ext cx="9529854" cy="415498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mj-lt"/>
              </a:rPr>
              <a:t>Planned Construction Days from PNG Relocation</a:t>
            </a:r>
          </a:p>
          <a:p>
            <a:r>
              <a:rPr lang="en-US" sz="2400" b="1" dirty="0">
                <a:latin typeface="+mj-lt"/>
              </a:rPr>
              <a:t> to ICT #1 Functional Interchange Open:		</a:t>
            </a:r>
            <a:r>
              <a:rPr lang="en-US" sz="2400" b="1" dirty="0">
                <a:solidFill>
                  <a:schemeClr val="accent1"/>
                </a:solidFill>
                <a:latin typeface="+mj-lt"/>
              </a:rPr>
              <a:t>752 Days</a:t>
            </a:r>
          </a:p>
          <a:p>
            <a:r>
              <a:rPr lang="en-US" sz="2400" b="1" dirty="0">
                <a:latin typeface="+mj-lt"/>
              </a:rPr>
              <a:t>Days of Delay in PNG Relocation:			</a:t>
            </a:r>
            <a:r>
              <a:rPr lang="en-US" sz="2400" b="1" dirty="0">
                <a:solidFill>
                  <a:schemeClr val="accent1"/>
                </a:solidFill>
                <a:latin typeface="+mj-lt"/>
              </a:rPr>
              <a:t>277 Days</a:t>
            </a:r>
          </a:p>
          <a:p>
            <a:endParaRPr lang="en-US" sz="2400" b="1" dirty="0">
              <a:latin typeface="+mj-lt"/>
            </a:endParaRPr>
          </a:p>
          <a:p>
            <a:r>
              <a:rPr lang="en-US" sz="2400" b="1" i="0" dirty="0">
                <a:effectLst/>
                <a:latin typeface="+mj-lt"/>
              </a:rPr>
              <a:t>The planned construction time for the project was </a:t>
            </a:r>
            <a:r>
              <a:rPr lang="en-US" sz="2400" b="1" i="0" dirty="0">
                <a:solidFill>
                  <a:schemeClr val="accent1"/>
                </a:solidFill>
                <a:effectLst/>
                <a:latin typeface="+mj-lt"/>
              </a:rPr>
              <a:t>752 days</a:t>
            </a:r>
            <a:r>
              <a:rPr lang="en-US" sz="2400" b="1" i="0" dirty="0">
                <a:effectLst/>
                <a:latin typeface="+mj-lt"/>
              </a:rPr>
              <a:t>, but there was a delay of </a:t>
            </a:r>
            <a:r>
              <a:rPr lang="en-US" sz="2400" b="1" i="0" dirty="0">
                <a:solidFill>
                  <a:schemeClr val="accent1"/>
                </a:solidFill>
                <a:effectLst/>
                <a:latin typeface="+mj-lt"/>
              </a:rPr>
              <a:t>277 days </a:t>
            </a:r>
            <a:r>
              <a:rPr lang="en-US" sz="2400" b="1" i="0" dirty="0">
                <a:effectLst/>
                <a:latin typeface="+mj-lt"/>
              </a:rPr>
              <a:t>due to the delay of the PNG Relocation. This delay was almost </a:t>
            </a:r>
            <a:r>
              <a:rPr lang="en-US" sz="2400" b="1" i="0" dirty="0">
                <a:solidFill>
                  <a:schemeClr val="accent1"/>
                </a:solidFill>
                <a:effectLst/>
                <a:latin typeface="+mj-lt"/>
              </a:rPr>
              <a:t>37%</a:t>
            </a:r>
            <a:r>
              <a:rPr lang="en-US" sz="2400" b="1" i="0" dirty="0">
                <a:effectLst/>
                <a:latin typeface="+mj-lt"/>
              </a:rPr>
              <a:t> of the planned time. Blythe had to change the order of the work and how it was done. </a:t>
            </a:r>
          </a:p>
          <a:p>
            <a:r>
              <a:rPr lang="en-US" sz="2400" b="1" i="0" dirty="0">
                <a:effectLst/>
                <a:latin typeface="+mj-lt"/>
              </a:rPr>
              <a:t>Unfortunately, it wasn’t possible to make up for all the lost time, so the project took longer than expected.</a:t>
            </a:r>
            <a:endParaRPr lang="en-US" sz="2400" b="1" dirty="0">
              <a:latin typeface="+mj-lt"/>
            </a:endParaRPr>
          </a:p>
        </p:txBody>
      </p:sp>
      <p:sp>
        <p:nvSpPr>
          <p:cNvPr id="73" name="TextBox 72">
            <a:extLst>
              <a:ext uri="{FF2B5EF4-FFF2-40B4-BE49-F238E27FC236}">
                <a16:creationId xmlns:a16="http://schemas.microsoft.com/office/drawing/2014/main" id="{F13AF564-E9DA-4B0F-A5B8-81C0D728FB7E}"/>
              </a:ext>
            </a:extLst>
          </p:cNvPr>
          <p:cNvSpPr txBox="1"/>
          <p:nvPr/>
        </p:nvSpPr>
        <p:spPr>
          <a:xfrm>
            <a:off x="3080218" y="6246885"/>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pic>
        <p:nvPicPr>
          <p:cNvPr id="74" name="Picture 73">
            <a:extLst>
              <a:ext uri="{FF2B5EF4-FFF2-40B4-BE49-F238E27FC236}">
                <a16:creationId xmlns:a16="http://schemas.microsoft.com/office/drawing/2014/main" id="{C4068206-6D08-4A2F-A4E4-91481F45984E}"/>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46A47C54-E3A8-4AF3-92F7-E554D83E1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3733777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11261013" y="522898"/>
            <a:ext cx="930987"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169333" y="348669"/>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Technical Proposal – Recognition of Utility Conflicts</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821267"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50</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77" name="TextBox 76">
            <a:extLst>
              <a:ext uri="{FF2B5EF4-FFF2-40B4-BE49-F238E27FC236}">
                <a16:creationId xmlns:a16="http://schemas.microsoft.com/office/drawing/2014/main" id="{A63E3166-10A3-42DB-8F15-7EA7E5C6303E}"/>
              </a:ext>
            </a:extLst>
          </p:cNvPr>
          <p:cNvSpPr txBox="1"/>
          <p:nvPr/>
        </p:nvSpPr>
        <p:spPr>
          <a:xfrm>
            <a:off x="3149600" y="13509"/>
            <a:ext cx="6104466" cy="369332"/>
          </a:xfrm>
          <a:prstGeom prst="rect">
            <a:avLst/>
          </a:prstGeom>
          <a:noFill/>
        </p:spPr>
        <p:txBody>
          <a:bodyPr wrap="square">
            <a:spAutoFit/>
          </a:bodyPr>
          <a:lstStyle/>
          <a:p>
            <a:pPr algn="ctr"/>
            <a:r>
              <a:rPr lang="en-US" sz="1800" b="1" dirty="0">
                <a:solidFill>
                  <a:schemeClr val="bg2">
                    <a:lumMod val="75000"/>
                  </a:schemeClr>
                </a:solidFill>
              </a:rPr>
              <a:t>Review of Last Presentation</a:t>
            </a:r>
            <a:endParaRPr lang="en-US" sz="1800" dirty="0">
              <a:solidFill>
                <a:schemeClr val="bg2">
                  <a:lumMod val="75000"/>
                </a:schemeClr>
              </a:solidFill>
            </a:endParaRPr>
          </a:p>
        </p:txBody>
      </p:sp>
      <p:pic>
        <p:nvPicPr>
          <p:cNvPr id="36" name="Picture 35">
            <a:extLst>
              <a:ext uri="{FF2B5EF4-FFF2-40B4-BE49-F238E27FC236}">
                <a16:creationId xmlns:a16="http://schemas.microsoft.com/office/drawing/2014/main" id="{D361F2AA-57E6-4BE5-B176-5B9A3BAB4490}"/>
              </a:ext>
            </a:extLst>
          </p:cNvPr>
          <p:cNvPicPr>
            <a:picLocks noChangeAspect="1"/>
          </p:cNvPicPr>
          <p:nvPr/>
        </p:nvPicPr>
        <p:blipFill>
          <a:blip r:embed="rId3"/>
          <a:stretch>
            <a:fillRect/>
          </a:stretch>
        </p:blipFill>
        <p:spPr>
          <a:xfrm>
            <a:off x="1373196" y="1009467"/>
            <a:ext cx="9058560" cy="4839066"/>
          </a:xfrm>
          <a:prstGeom prst="rect">
            <a:avLst/>
          </a:prstGeom>
        </p:spPr>
      </p:pic>
      <p:sp>
        <p:nvSpPr>
          <p:cNvPr id="37" name="Rectangle 36">
            <a:extLst>
              <a:ext uri="{FF2B5EF4-FFF2-40B4-BE49-F238E27FC236}">
                <a16:creationId xmlns:a16="http://schemas.microsoft.com/office/drawing/2014/main" id="{C171696C-ED69-45B5-B9A4-4AC8B744E492}"/>
              </a:ext>
            </a:extLst>
          </p:cNvPr>
          <p:cNvSpPr/>
          <p:nvPr/>
        </p:nvSpPr>
        <p:spPr>
          <a:xfrm>
            <a:off x="1810860" y="1676119"/>
            <a:ext cx="8196739" cy="457188"/>
          </a:xfrm>
          <a:prstGeom prst="rect">
            <a:avLst/>
          </a:prstGeom>
          <a:solidFill>
            <a:srgbClr val="FFFF00">
              <a:alpha val="31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9" name="Picture 38">
            <a:extLst>
              <a:ext uri="{FF2B5EF4-FFF2-40B4-BE49-F238E27FC236}">
                <a16:creationId xmlns:a16="http://schemas.microsoft.com/office/drawing/2014/main" id="{9848C294-D797-4CBC-973C-94E0029C7420}"/>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844EAA11-6D5A-4FC3-B2BA-4F42427F0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775352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11904133" y="522898"/>
            <a:ext cx="287867"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169333" y="348669"/>
            <a:ext cx="11734800" cy="8863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Technical Proposal – Considerations for Mitigation of PNG Conflict</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1693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51</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77" name="TextBox 76">
            <a:extLst>
              <a:ext uri="{FF2B5EF4-FFF2-40B4-BE49-F238E27FC236}">
                <a16:creationId xmlns:a16="http://schemas.microsoft.com/office/drawing/2014/main" id="{A63E3166-10A3-42DB-8F15-7EA7E5C6303E}"/>
              </a:ext>
            </a:extLst>
          </p:cNvPr>
          <p:cNvSpPr txBox="1"/>
          <p:nvPr/>
        </p:nvSpPr>
        <p:spPr>
          <a:xfrm>
            <a:off x="3149600" y="13509"/>
            <a:ext cx="6104466" cy="369332"/>
          </a:xfrm>
          <a:prstGeom prst="rect">
            <a:avLst/>
          </a:prstGeom>
          <a:noFill/>
        </p:spPr>
        <p:txBody>
          <a:bodyPr wrap="square">
            <a:spAutoFit/>
          </a:bodyPr>
          <a:lstStyle/>
          <a:p>
            <a:pPr algn="ctr"/>
            <a:r>
              <a:rPr lang="en-US" sz="1800" b="1" dirty="0">
                <a:solidFill>
                  <a:schemeClr val="bg2">
                    <a:lumMod val="75000"/>
                  </a:schemeClr>
                </a:solidFill>
              </a:rPr>
              <a:t>Review of Last Presentation</a:t>
            </a:r>
            <a:endParaRPr lang="en-US" sz="1800" dirty="0">
              <a:solidFill>
                <a:schemeClr val="bg2">
                  <a:lumMod val="75000"/>
                </a:schemeClr>
              </a:solidFill>
            </a:endParaRPr>
          </a:p>
        </p:txBody>
      </p:sp>
      <p:pic>
        <p:nvPicPr>
          <p:cNvPr id="30" name="Picture 29">
            <a:extLst>
              <a:ext uri="{FF2B5EF4-FFF2-40B4-BE49-F238E27FC236}">
                <a16:creationId xmlns:a16="http://schemas.microsoft.com/office/drawing/2014/main" id="{43284421-1020-40E5-8174-870F9DF5BFF6}"/>
              </a:ext>
            </a:extLst>
          </p:cNvPr>
          <p:cNvPicPr>
            <a:picLocks noChangeAspect="1"/>
          </p:cNvPicPr>
          <p:nvPr/>
        </p:nvPicPr>
        <p:blipFill>
          <a:blip r:embed="rId3"/>
          <a:stretch>
            <a:fillRect/>
          </a:stretch>
        </p:blipFill>
        <p:spPr>
          <a:xfrm>
            <a:off x="1985389" y="1337971"/>
            <a:ext cx="8221222" cy="4182059"/>
          </a:xfrm>
          <a:prstGeom prst="rect">
            <a:avLst/>
          </a:prstGeom>
        </p:spPr>
      </p:pic>
      <p:sp>
        <p:nvSpPr>
          <p:cNvPr id="27" name="TextBox 2">
            <a:extLst>
              <a:ext uri="{FF2B5EF4-FFF2-40B4-BE49-F238E27FC236}">
                <a16:creationId xmlns:a16="http://schemas.microsoft.com/office/drawing/2014/main" id="{F3DC0651-042A-4B49-87DF-839C1E3906F9}"/>
              </a:ext>
            </a:extLst>
          </p:cNvPr>
          <p:cNvSpPr txBox="1"/>
          <p:nvPr/>
        </p:nvSpPr>
        <p:spPr>
          <a:xfrm>
            <a:off x="1430593" y="2069151"/>
            <a:ext cx="9330813" cy="3108543"/>
          </a:xfrm>
          <a:prstGeom prst="rect">
            <a:avLst/>
          </a:prstGeom>
          <a:solidFill>
            <a:srgbClr val="FFFFCC"/>
          </a:solidFill>
          <a:ln w="635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t>Shifted US 52 SB horizontal alignment to the west and adjusted vertical profile to minimize fill over the transmission line and allow for US 52 SB crossing close to the cut-to-fill transition locations to be constructed independent from the relocation to the extent possible</a:t>
            </a:r>
          </a:p>
          <a:p>
            <a:pPr marL="285750" indent="-285750">
              <a:buFont typeface="Arial" panose="020B0604020202020204" pitchFamily="34" charset="0"/>
              <a:buChar char="•"/>
            </a:pPr>
            <a:r>
              <a:rPr lang="en-US" sz="2800" dirty="0"/>
              <a:t>Designed temporary US 52 SB alignment ties to minimize delays associated with relocation</a:t>
            </a:r>
          </a:p>
        </p:txBody>
      </p:sp>
      <p:pic>
        <p:nvPicPr>
          <p:cNvPr id="31" name="Picture 30">
            <a:extLst>
              <a:ext uri="{FF2B5EF4-FFF2-40B4-BE49-F238E27FC236}">
                <a16:creationId xmlns:a16="http://schemas.microsoft.com/office/drawing/2014/main" id="{10E9DC2F-5569-470A-8FA2-CA80CFA8085D}"/>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4242B25F-92EF-4E73-9270-E2A6D2539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420817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10016067" y="522898"/>
            <a:ext cx="2175933"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599" y="32840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Events Materially Affecting the Work</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1778000"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52</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77" name="TextBox 76">
            <a:extLst>
              <a:ext uri="{FF2B5EF4-FFF2-40B4-BE49-F238E27FC236}">
                <a16:creationId xmlns:a16="http://schemas.microsoft.com/office/drawing/2014/main" id="{A63E3166-10A3-42DB-8F15-7EA7E5C6303E}"/>
              </a:ext>
            </a:extLst>
          </p:cNvPr>
          <p:cNvSpPr txBox="1"/>
          <p:nvPr/>
        </p:nvSpPr>
        <p:spPr>
          <a:xfrm>
            <a:off x="3149600" y="13509"/>
            <a:ext cx="6104466" cy="369332"/>
          </a:xfrm>
          <a:prstGeom prst="rect">
            <a:avLst/>
          </a:prstGeom>
          <a:noFill/>
        </p:spPr>
        <p:txBody>
          <a:bodyPr wrap="square">
            <a:spAutoFit/>
          </a:bodyPr>
          <a:lstStyle/>
          <a:p>
            <a:pPr algn="ctr"/>
            <a:r>
              <a:rPr lang="en-US" sz="1800" b="1" dirty="0">
                <a:solidFill>
                  <a:schemeClr val="bg2">
                    <a:lumMod val="75000"/>
                  </a:schemeClr>
                </a:solidFill>
              </a:rPr>
              <a:t>Review of Last Presentation</a:t>
            </a:r>
            <a:endParaRPr lang="en-US" sz="1800" dirty="0">
              <a:solidFill>
                <a:schemeClr val="bg2">
                  <a:lumMod val="75000"/>
                </a:schemeClr>
              </a:solidFill>
            </a:endParaRPr>
          </a:p>
        </p:txBody>
      </p:sp>
      <p:sp>
        <p:nvSpPr>
          <p:cNvPr id="33" name="Content Placeholder 2">
            <a:extLst>
              <a:ext uri="{FF2B5EF4-FFF2-40B4-BE49-F238E27FC236}">
                <a16:creationId xmlns:a16="http://schemas.microsoft.com/office/drawing/2014/main" id="{1823870F-4113-46B5-9B43-8BAF83D207B2}"/>
              </a:ext>
            </a:extLst>
          </p:cNvPr>
          <p:cNvSpPr>
            <a:spLocks noGrp="1"/>
          </p:cNvSpPr>
          <p:nvPr/>
        </p:nvSpPr>
        <p:spPr>
          <a:xfrm>
            <a:off x="1237674" y="1262663"/>
            <a:ext cx="971665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200" dirty="0">
                <a:cs typeface="Calibri"/>
              </a:rPr>
              <a:t>Delays</a:t>
            </a:r>
          </a:p>
          <a:p>
            <a:pPr lvl="2"/>
            <a:r>
              <a:rPr lang="en-US" sz="2800" dirty="0">
                <a:cs typeface="Calibri"/>
              </a:rPr>
              <a:t>Utilities (PNG relocation and Windstream most significant)</a:t>
            </a:r>
          </a:p>
          <a:p>
            <a:pPr lvl="2"/>
            <a:r>
              <a:rPr lang="en-US" sz="2800" dirty="0">
                <a:cs typeface="Calibri"/>
              </a:rPr>
              <a:t>Seasonal Weather Impact on Stabilization</a:t>
            </a:r>
            <a:endParaRPr lang="en-US" sz="3200" dirty="0">
              <a:cs typeface="Calibri"/>
            </a:endParaRPr>
          </a:p>
          <a:p>
            <a:pPr lvl="2"/>
            <a:r>
              <a:rPr lang="en-US" sz="2800" dirty="0">
                <a:cs typeface="Calibri"/>
              </a:rPr>
              <a:t>ROW (Map act &amp; DOT Funding)</a:t>
            </a:r>
          </a:p>
          <a:p>
            <a:pPr lvl="2"/>
            <a:r>
              <a:rPr lang="en-US" sz="2800" dirty="0">
                <a:cs typeface="Calibri"/>
              </a:rPr>
              <a:t>Railroad</a:t>
            </a:r>
          </a:p>
          <a:p>
            <a:pPr marL="457200" lvl="1" indent="0">
              <a:buNone/>
            </a:pPr>
            <a:endParaRPr lang="en-US" dirty="0">
              <a:cs typeface="Calibri"/>
            </a:endParaRPr>
          </a:p>
          <a:p>
            <a:pPr lvl="1"/>
            <a:endParaRPr lang="en-US" dirty="0"/>
          </a:p>
        </p:txBody>
      </p:sp>
      <p:sp>
        <p:nvSpPr>
          <p:cNvPr id="34" name="TextBox 6">
            <a:extLst>
              <a:ext uri="{FF2B5EF4-FFF2-40B4-BE49-F238E27FC236}">
                <a16:creationId xmlns:a16="http://schemas.microsoft.com/office/drawing/2014/main" id="{9B5F5C47-36B5-48C8-B709-9E63F05B6C3B}"/>
              </a:ext>
            </a:extLst>
          </p:cNvPr>
          <p:cNvSpPr txBox="1"/>
          <p:nvPr/>
        </p:nvSpPr>
        <p:spPr>
          <a:xfrm>
            <a:off x="1156855" y="1166843"/>
            <a:ext cx="9878291" cy="4524315"/>
          </a:xfrm>
          <a:prstGeom prst="rect">
            <a:avLst/>
          </a:prstGeom>
          <a:solidFill>
            <a:schemeClr val="tx1"/>
          </a:solidFill>
          <a:ln w="38100">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600" b="1" dirty="0">
                <a:solidFill>
                  <a:schemeClr val="bg1"/>
                </a:solidFill>
                <a:cs typeface="Calibri"/>
              </a:rPr>
              <a:t>PNG relocation was the controlling delay activity</a:t>
            </a:r>
            <a:endParaRPr lang="en-US" sz="9600" b="1" dirty="0">
              <a:solidFill>
                <a:schemeClr val="bg1"/>
              </a:solidFill>
            </a:endParaRPr>
          </a:p>
        </p:txBody>
      </p:sp>
      <p:pic>
        <p:nvPicPr>
          <p:cNvPr id="35" name="Picture 34">
            <a:extLst>
              <a:ext uri="{FF2B5EF4-FFF2-40B4-BE49-F238E27FC236}">
                <a16:creationId xmlns:a16="http://schemas.microsoft.com/office/drawing/2014/main" id="{E4318E6F-F1F7-4904-95D4-ADDF69A6D484}"/>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1B8DD88C-F8C1-41DC-B3BC-D76855B12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809262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7755467" y="522898"/>
            <a:ext cx="4436533"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599" y="32840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Suspension</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318000"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53</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77" name="TextBox 76">
            <a:extLst>
              <a:ext uri="{FF2B5EF4-FFF2-40B4-BE49-F238E27FC236}">
                <a16:creationId xmlns:a16="http://schemas.microsoft.com/office/drawing/2014/main" id="{A63E3166-10A3-42DB-8F15-7EA7E5C6303E}"/>
              </a:ext>
            </a:extLst>
          </p:cNvPr>
          <p:cNvSpPr txBox="1"/>
          <p:nvPr/>
        </p:nvSpPr>
        <p:spPr>
          <a:xfrm>
            <a:off x="3149600" y="13509"/>
            <a:ext cx="6104466" cy="369332"/>
          </a:xfrm>
          <a:prstGeom prst="rect">
            <a:avLst/>
          </a:prstGeom>
          <a:noFill/>
        </p:spPr>
        <p:txBody>
          <a:bodyPr wrap="square">
            <a:spAutoFit/>
          </a:bodyPr>
          <a:lstStyle/>
          <a:p>
            <a:pPr algn="ctr"/>
            <a:r>
              <a:rPr lang="en-US" sz="1800" b="1" dirty="0">
                <a:solidFill>
                  <a:schemeClr val="bg2">
                    <a:lumMod val="75000"/>
                  </a:schemeClr>
                </a:solidFill>
              </a:rPr>
              <a:t>Review of Last Presentation</a:t>
            </a:r>
            <a:endParaRPr lang="en-US" sz="1800" dirty="0">
              <a:solidFill>
                <a:schemeClr val="bg2">
                  <a:lumMod val="75000"/>
                </a:schemeClr>
              </a:solidFill>
            </a:endParaRPr>
          </a:p>
        </p:txBody>
      </p:sp>
      <p:sp>
        <p:nvSpPr>
          <p:cNvPr id="31" name="Content Placeholder 2">
            <a:extLst>
              <a:ext uri="{FF2B5EF4-FFF2-40B4-BE49-F238E27FC236}">
                <a16:creationId xmlns:a16="http://schemas.microsoft.com/office/drawing/2014/main" id="{1823870F-4113-46B5-9B43-8BAF83D207B2}"/>
              </a:ext>
            </a:extLst>
          </p:cNvPr>
          <p:cNvSpPr>
            <a:spLocks noGrp="1"/>
          </p:cNvSpPr>
          <p:nvPr/>
        </p:nvSpPr>
        <p:spPr>
          <a:xfrm>
            <a:off x="838200" y="1253331"/>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i="0" dirty="0">
                <a:effectLst/>
                <a:latin typeface="+mj-lt"/>
              </a:rPr>
              <a:t>When it became evident that </a:t>
            </a:r>
            <a:r>
              <a:rPr lang="en-US" i="0" u="none" strike="noStrike" dirty="0">
                <a:effectLst/>
                <a:latin typeface="+mj-lt"/>
              </a:rPr>
              <a:t>Bridge 11</a:t>
            </a:r>
            <a:r>
              <a:rPr lang="en-US" i="0" dirty="0">
                <a:effectLst/>
                <a:latin typeface="+mj-lt"/>
              </a:rPr>
              <a:t> would not be completed as scheduled, </a:t>
            </a:r>
            <a:r>
              <a:rPr lang="en-US" i="0" u="none" strike="noStrike" dirty="0">
                <a:effectLst/>
                <a:latin typeface="+mj-lt"/>
              </a:rPr>
              <a:t>Brian Webb</a:t>
            </a:r>
            <a:r>
              <a:rPr lang="en-US" i="0" dirty="0">
                <a:effectLst/>
                <a:latin typeface="+mj-lt"/>
              </a:rPr>
              <a:t> recommended halting work with Wright Archer. </a:t>
            </a:r>
          </a:p>
          <a:p>
            <a:pPr lvl="1"/>
            <a:r>
              <a:rPr lang="en-US" i="0" dirty="0">
                <a:effectLst/>
                <a:latin typeface="+mj-lt"/>
              </a:rPr>
              <a:t>The delay caused by PNG relocation was comparable to a work suspension. </a:t>
            </a:r>
          </a:p>
          <a:p>
            <a:pPr lvl="1"/>
            <a:r>
              <a:rPr lang="en-US" b="1" i="0" dirty="0">
                <a:effectLst/>
                <a:latin typeface="+mj-lt"/>
              </a:rPr>
              <a:t>However, the </a:t>
            </a:r>
            <a:r>
              <a:rPr lang="en-US" b="1" i="0" u="none" strike="noStrike" dirty="0">
                <a:effectLst/>
                <a:latin typeface="+mj-lt"/>
              </a:rPr>
              <a:t>Department of Transportation</a:t>
            </a:r>
            <a:r>
              <a:rPr lang="en-US" b="1" i="0" dirty="0">
                <a:effectLst/>
                <a:latin typeface="+mj-lt"/>
              </a:rPr>
              <a:t> decided not to suspend work based on its own discretion and instead instructed the project to proceed</a:t>
            </a:r>
            <a:r>
              <a:rPr lang="en-US" i="0" dirty="0">
                <a:effectLst/>
                <a:latin typeface="+mj-lt"/>
              </a:rPr>
              <a:t>. </a:t>
            </a:r>
          </a:p>
          <a:p>
            <a:pPr lvl="1"/>
            <a:r>
              <a:rPr lang="en-US" i="0" dirty="0">
                <a:effectLst/>
                <a:latin typeface="+mj-lt"/>
              </a:rPr>
              <a:t>This decision led to an increase in </a:t>
            </a:r>
            <a:r>
              <a:rPr lang="en-US" b="1" i="0" dirty="0">
                <a:effectLst/>
                <a:latin typeface="+mj-lt"/>
              </a:rPr>
              <a:t>overhead costs </a:t>
            </a:r>
            <a:r>
              <a:rPr lang="en-US" i="0" dirty="0">
                <a:effectLst/>
                <a:latin typeface="+mj-lt"/>
              </a:rPr>
              <a:t>and resulted in the </a:t>
            </a:r>
            <a:r>
              <a:rPr lang="en-US" b="1" i="0" dirty="0">
                <a:effectLst/>
                <a:latin typeface="+mj-lt"/>
              </a:rPr>
              <a:t>resequencing</a:t>
            </a:r>
            <a:r>
              <a:rPr lang="en-US" i="0" dirty="0">
                <a:effectLst/>
                <a:latin typeface="+mj-lt"/>
              </a:rPr>
              <a:t> and </a:t>
            </a:r>
            <a:r>
              <a:rPr lang="en-US" b="1" i="0" dirty="0">
                <a:effectLst/>
                <a:latin typeface="+mj-lt"/>
              </a:rPr>
              <a:t>inefficiencies of the work</a:t>
            </a:r>
            <a:r>
              <a:rPr lang="en-US" i="0" dirty="0">
                <a:effectLst/>
                <a:latin typeface="+mj-lt"/>
              </a:rPr>
              <a:t>, which constituted a significant change in the nature of the work and its cost. Consequently, BCI issued a Notice of Intent to File a Claim under Section 104-3 of the Standard Specifications.</a:t>
            </a:r>
            <a:endParaRPr lang="en-US" dirty="0">
              <a:latin typeface="+mj-lt"/>
            </a:endParaRPr>
          </a:p>
        </p:txBody>
      </p:sp>
      <p:pic>
        <p:nvPicPr>
          <p:cNvPr id="32" name="Picture 31">
            <a:extLst>
              <a:ext uri="{FF2B5EF4-FFF2-40B4-BE49-F238E27FC236}">
                <a16:creationId xmlns:a16="http://schemas.microsoft.com/office/drawing/2014/main" id="{F31D1974-6DA4-40E2-BEBF-94B515E86A86}"/>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26" name="Picture 25">
            <a:extLst>
              <a:ext uri="{FF2B5EF4-FFF2-40B4-BE49-F238E27FC236}">
                <a16:creationId xmlns:a16="http://schemas.microsoft.com/office/drawing/2014/main" id="{03F5FDD3-D600-4761-A644-38BC745B1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592642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254066" y="522898"/>
            <a:ext cx="2937934"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599" y="32840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Contractual Basis of Claim</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980267"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54</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77" name="TextBox 76">
            <a:extLst>
              <a:ext uri="{FF2B5EF4-FFF2-40B4-BE49-F238E27FC236}">
                <a16:creationId xmlns:a16="http://schemas.microsoft.com/office/drawing/2014/main" id="{A63E3166-10A3-42DB-8F15-7EA7E5C6303E}"/>
              </a:ext>
            </a:extLst>
          </p:cNvPr>
          <p:cNvSpPr txBox="1"/>
          <p:nvPr/>
        </p:nvSpPr>
        <p:spPr>
          <a:xfrm>
            <a:off x="3149600" y="13509"/>
            <a:ext cx="6104466" cy="369332"/>
          </a:xfrm>
          <a:prstGeom prst="rect">
            <a:avLst/>
          </a:prstGeom>
          <a:noFill/>
        </p:spPr>
        <p:txBody>
          <a:bodyPr wrap="square">
            <a:spAutoFit/>
          </a:bodyPr>
          <a:lstStyle/>
          <a:p>
            <a:pPr algn="ctr"/>
            <a:r>
              <a:rPr lang="en-US" sz="1800" b="1" dirty="0">
                <a:solidFill>
                  <a:schemeClr val="bg2">
                    <a:lumMod val="75000"/>
                  </a:schemeClr>
                </a:solidFill>
              </a:rPr>
              <a:t>Review of Last Presentation</a:t>
            </a:r>
            <a:endParaRPr lang="en-US" sz="1800" dirty="0">
              <a:solidFill>
                <a:schemeClr val="bg2">
                  <a:lumMod val="75000"/>
                </a:schemeClr>
              </a:solidFill>
            </a:endParaRPr>
          </a:p>
        </p:txBody>
      </p:sp>
      <p:pic>
        <p:nvPicPr>
          <p:cNvPr id="34" name="Picture 33">
            <a:extLst>
              <a:ext uri="{FF2B5EF4-FFF2-40B4-BE49-F238E27FC236}">
                <a16:creationId xmlns:a16="http://schemas.microsoft.com/office/drawing/2014/main" id="{DBE610CE-B517-4E00-832B-F3D94F6663A4}"/>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27" name="TextBox 26">
            <a:extLst>
              <a:ext uri="{FF2B5EF4-FFF2-40B4-BE49-F238E27FC236}">
                <a16:creationId xmlns:a16="http://schemas.microsoft.com/office/drawing/2014/main" id="{D01B6C66-4882-4269-BD3F-D624F5EFEB7D}"/>
              </a:ext>
            </a:extLst>
          </p:cNvPr>
          <p:cNvSpPr txBox="1"/>
          <p:nvPr/>
        </p:nvSpPr>
        <p:spPr>
          <a:xfrm>
            <a:off x="1358385" y="1468797"/>
            <a:ext cx="9073371" cy="3108543"/>
          </a:xfrm>
          <a:prstGeom prst="rect">
            <a:avLst/>
          </a:prstGeom>
          <a:noFill/>
        </p:spPr>
        <p:txBody>
          <a:bodyPr wrap="square">
            <a:spAutoFit/>
          </a:bodyPr>
          <a:lstStyle/>
          <a:p>
            <a:r>
              <a:rPr lang="en-US" sz="2800" b="1" i="0" dirty="0">
                <a:effectLst/>
                <a:latin typeface="+mj-lt"/>
              </a:rPr>
              <a:t>Section 104-3 of the </a:t>
            </a:r>
            <a:r>
              <a:rPr lang="en-US" sz="2800" b="1" i="0" u="none" strike="noStrike" dirty="0">
                <a:effectLst/>
                <a:latin typeface="+mj-lt"/>
              </a:rPr>
              <a:t>Standard Specifications</a:t>
            </a:r>
          </a:p>
          <a:p>
            <a:r>
              <a:rPr lang="en-US" sz="2800" b="0" i="0" dirty="0">
                <a:effectLst/>
                <a:latin typeface="+mj-lt"/>
              </a:rPr>
              <a:t> specifies that when a contractor is asked to perform work that, in their opinion, changes the plans or construction details in a way that significantly alters the nature of the work and its cost, they must inform the Engineer in writing before undertaking such work.</a:t>
            </a:r>
            <a:endParaRPr lang="en-US" sz="2800" dirty="0">
              <a:latin typeface="+mj-lt"/>
            </a:endParaRPr>
          </a:p>
        </p:txBody>
      </p:sp>
      <p:pic>
        <p:nvPicPr>
          <p:cNvPr id="26" name="Picture 25">
            <a:extLst>
              <a:ext uri="{FF2B5EF4-FFF2-40B4-BE49-F238E27FC236}">
                <a16:creationId xmlns:a16="http://schemas.microsoft.com/office/drawing/2014/main" id="{EF6CAFFF-2021-434B-A000-34471F093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3739279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7679267" y="522898"/>
            <a:ext cx="4512733"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599" y="32840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Cost Impact </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4111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55</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77" name="TextBox 76">
            <a:extLst>
              <a:ext uri="{FF2B5EF4-FFF2-40B4-BE49-F238E27FC236}">
                <a16:creationId xmlns:a16="http://schemas.microsoft.com/office/drawing/2014/main" id="{A63E3166-10A3-42DB-8F15-7EA7E5C6303E}"/>
              </a:ext>
            </a:extLst>
          </p:cNvPr>
          <p:cNvSpPr txBox="1"/>
          <p:nvPr/>
        </p:nvSpPr>
        <p:spPr>
          <a:xfrm>
            <a:off x="3149600" y="13509"/>
            <a:ext cx="6104466" cy="369332"/>
          </a:xfrm>
          <a:prstGeom prst="rect">
            <a:avLst/>
          </a:prstGeom>
          <a:noFill/>
        </p:spPr>
        <p:txBody>
          <a:bodyPr wrap="square">
            <a:spAutoFit/>
          </a:bodyPr>
          <a:lstStyle/>
          <a:p>
            <a:pPr algn="ctr"/>
            <a:r>
              <a:rPr lang="en-US" sz="1800" b="1" dirty="0">
                <a:solidFill>
                  <a:schemeClr val="bg2">
                    <a:lumMod val="75000"/>
                  </a:schemeClr>
                </a:solidFill>
              </a:rPr>
              <a:t>Review of Last Presentation</a:t>
            </a:r>
            <a:endParaRPr lang="en-US" sz="1800" dirty="0">
              <a:solidFill>
                <a:schemeClr val="bg2">
                  <a:lumMod val="75000"/>
                </a:schemeClr>
              </a:solidFill>
            </a:endParaRPr>
          </a:p>
        </p:txBody>
      </p:sp>
      <p:sp>
        <p:nvSpPr>
          <p:cNvPr id="28" name="Content Placeholder 2">
            <a:extLst>
              <a:ext uri="{FF2B5EF4-FFF2-40B4-BE49-F238E27FC236}">
                <a16:creationId xmlns:a16="http://schemas.microsoft.com/office/drawing/2014/main" id="{1823870F-4113-46B5-9B43-8BAF83D207B2}"/>
              </a:ext>
            </a:extLst>
          </p:cNvPr>
          <p:cNvSpPr>
            <a:spLocks noGrp="1"/>
          </p:cNvSpPr>
          <p:nvPr/>
        </p:nvSpPr>
        <p:spPr>
          <a:xfrm>
            <a:off x="838200" y="1775691"/>
            <a:ext cx="10515600" cy="3306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pPr>
            <a:r>
              <a:rPr lang="en-US" b="0" i="0" dirty="0">
                <a:effectLst/>
                <a:latin typeface="+mj-lt"/>
              </a:rPr>
              <a:t>The project experienced </a:t>
            </a:r>
            <a:r>
              <a:rPr lang="en-US" b="1" i="0" dirty="0">
                <a:effectLst/>
                <a:latin typeface="+mj-lt"/>
              </a:rPr>
              <a:t>escalations due to market conditions</a:t>
            </a:r>
            <a:r>
              <a:rPr lang="en-US" b="0" i="0" dirty="0">
                <a:effectLst/>
                <a:latin typeface="+mj-lt"/>
              </a:rPr>
              <a:t>, including significant delays and </a:t>
            </a:r>
            <a:r>
              <a:rPr lang="en-US" b="1" i="0" dirty="0">
                <a:solidFill>
                  <a:schemeClr val="accent1"/>
                </a:solidFill>
                <a:effectLst/>
                <a:latin typeface="+mj-lt"/>
              </a:rPr>
              <a:t>increased costs </a:t>
            </a:r>
            <a:r>
              <a:rPr lang="en-US" b="0" i="0" dirty="0">
                <a:effectLst/>
                <a:latin typeface="+mj-lt"/>
              </a:rPr>
              <a:t>resulting from </a:t>
            </a:r>
            <a:r>
              <a:rPr lang="en-US" b="1" i="0" dirty="0">
                <a:effectLst/>
                <a:latin typeface="+mj-lt"/>
              </a:rPr>
              <a:t>labor shortages </a:t>
            </a:r>
            <a:r>
              <a:rPr lang="en-US" b="0" i="0" dirty="0">
                <a:effectLst/>
                <a:latin typeface="+mj-lt"/>
              </a:rPr>
              <a:t>and </a:t>
            </a:r>
            <a:r>
              <a:rPr lang="en-US" b="1" i="0" dirty="0">
                <a:effectLst/>
                <a:latin typeface="+mj-lt"/>
              </a:rPr>
              <a:t>supply chain issues</a:t>
            </a:r>
            <a:r>
              <a:rPr lang="en-US" b="0" i="0" dirty="0">
                <a:effectLst/>
                <a:latin typeface="+mj-lt"/>
              </a:rPr>
              <a:t>. These challenges were unprecedented and caused the project to be delayed by more than a year, exacerbating their effects.</a:t>
            </a:r>
            <a:endParaRPr lang="en-US" b="1" dirty="0">
              <a:latin typeface="+mj-lt"/>
            </a:endParaRPr>
          </a:p>
        </p:txBody>
      </p:sp>
      <p:pic>
        <p:nvPicPr>
          <p:cNvPr id="29" name="Picture 28">
            <a:extLst>
              <a:ext uri="{FF2B5EF4-FFF2-40B4-BE49-F238E27FC236}">
                <a16:creationId xmlns:a16="http://schemas.microsoft.com/office/drawing/2014/main" id="{1F43221E-D811-47E6-B8FD-A88FDFB28D39}"/>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26" name="Picture 25">
            <a:extLst>
              <a:ext uri="{FF2B5EF4-FFF2-40B4-BE49-F238E27FC236}">
                <a16:creationId xmlns:a16="http://schemas.microsoft.com/office/drawing/2014/main" id="{E4361523-B98C-4F0C-8BA9-F19DE3678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865858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10803467" y="522898"/>
            <a:ext cx="1388533"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753533" y="352382"/>
            <a:ext cx="11734800" cy="8863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2">
                    <a:lumMod val="50000"/>
                  </a:schemeClr>
                </a:solidFill>
              </a:rPr>
              <a:t>R-2247EB I-74 Interchange at US 52 NOI #1 Claim - Determination of Impact</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516467"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750412"/>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750412"/>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750412"/>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750412"/>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517455"/>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517455"/>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517455"/>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517455"/>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176873"/>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159970"/>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167365"/>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56</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pic>
        <p:nvPicPr>
          <p:cNvPr id="32" name="Picture 31" descr="Timeline&#10;&#10;Description automatically generated">
            <a:extLst>
              <a:ext uri="{FF2B5EF4-FFF2-40B4-BE49-F238E27FC236}">
                <a16:creationId xmlns:a16="http://schemas.microsoft.com/office/drawing/2014/main" id="{FDA7E087-9E6D-472A-8074-C0E573EB9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533" y="1238779"/>
            <a:ext cx="10784049" cy="5319994"/>
          </a:xfrm>
          <a:prstGeom prst="rect">
            <a:avLst/>
          </a:prstGeom>
        </p:spPr>
      </p:pic>
      <p:cxnSp>
        <p:nvCxnSpPr>
          <p:cNvPr id="33" name="Straight Arrow Connector 32">
            <a:extLst>
              <a:ext uri="{FF2B5EF4-FFF2-40B4-BE49-F238E27FC236}">
                <a16:creationId xmlns:a16="http://schemas.microsoft.com/office/drawing/2014/main" id="{34C691C9-1575-4023-934A-AD0D5C9AC86D}"/>
              </a:ext>
            </a:extLst>
          </p:cNvPr>
          <p:cNvCxnSpPr>
            <a:cxnSpLocks/>
          </p:cNvCxnSpPr>
          <p:nvPr/>
        </p:nvCxnSpPr>
        <p:spPr>
          <a:xfrm>
            <a:off x="8262693" y="3190479"/>
            <a:ext cx="2576945" cy="0"/>
          </a:xfrm>
          <a:prstGeom prst="straightConnector1">
            <a:avLst/>
          </a:prstGeom>
          <a:ln w="34925">
            <a:solidFill>
              <a:schemeClr val="tx2">
                <a:lumMod val="60000"/>
                <a:lumOff val="40000"/>
              </a:schemeClr>
            </a:solidFill>
            <a:headEnd type="diamond" w="lg" len="lg"/>
            <a:tailEnd type="diamond" w="lg" len="lg"/>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43C01A4-8D8D-44C6-8B78-F3F4040D4267}"/>
              </a:ext>
            </a:extLst>
          </p:cNvPr>
          <p:cNvCxnSpPr>
            <a:cxnSpLocks/>
          </p:cNvCxnSpPr>
          <p:nvPr/>
        </p:nvCxnSpPr>
        <p:spPr>
          <a:xfrm>
            <a:off x="10839638" y="3329030"/>
            <a:ext cx="0" cy="1191487"/>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18">
            <a:extLst>
              <a:ext uri="{FF2B5EF4-FFF2-40B4-BE49-F238E27FC236}">
                <a16:creationId xmlns:a16="http://schemas.microsoft.com/office/drawing/2014/main" id="{231B5FCB-2F4E-4015-86C3-33479A609B0A}"/>
              </a:ext>
            </a:extLst>
          </p:cNvPr>
          <p:cNvSpPr txBox="1"/>
          <p:nvPr/>
        </p:nvSpPr>
        <p:spPr>
          <a:xfrm>
            <a:off x="8706038" y="2941099"/>
            <a:ext cx="175490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Extended Indirect Cost</a:t>
            </a:r>
          </a:p>
        </p:txBody>
      </p:sp>
      <p:sp>
        <p:nvSpPr>
          <p:cNvPr id="36" name="Oval 35">
            <a:extLst>
              <a:ext uri="{FF2B5EF4-FFF2-40B4-BE49-F238E27FC236}">
                <a16:creationId xmlns:a16="http://schemas.microsoft.com/office/drawing/2014/main" id="{2D55D27F-14EB-419B-B2D1-EC2531330DAF}"/>
              </a:ext>
            </a:extLst>
          </p:cNvPr>
          <p:cNvSpPr/>
          <p:nvPr/>
        </p:nvSpPr>
        <p:spPr>
          <a:xfrm>
            <a:off x="7856289" y="2793318"/>
            <a:ext cx="3315854" cy="8682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7" name="Straight Arrow Connector 36">
            <a:extLst>
              <a:ext uri="{FF2B5EF4-FFF2-40B4-BE49-F238E27FC236}">
                <a16:creationId xmlns:a16="http://schemas.microsoft.com/office/drawing/2014/main" id="{11074FB5-1044-4519-A3A4-7411F9DCDFC1}"/>
              </a:ext>
            </a:extLst>
          </p:cNvPr>
          <p:cNvCxnSpPr/>
          <p:nvPr/>
        </p:nvCxnSpPr>
        <p:spPr>
          <a:xfrm flipV="1">
            <a:off x="7034256" y="4285158"/>
            <a:ext cx="0" cy="1195933"/>
          </a:xfrm>
          <a:prstGeom prst="straightConnector1">
            <a:avLst/>
          </a:prstGeom>
          <a:ln w="34925">
            <a:headE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5D0A1BE-2EC3-49AB-BD0E-F20FA0B01781}"/>
              </a:ext>
            </a:extLst>
          </p:cNvPr>
          <p:cNvCxnSpPr/>
          <p:nvPr/>
        </p:nvCxnSpPr>
        <p:spPr>
          <a:xfrm flipV="1">
            <a:off x="9246365" y="4266686"/>
            <a:ext cx="0" cy="1195933"/>
          </a:xfrm>
          <a:prstGeom prst="straightConnector1">
            <a:avLst/>
          </a:prstGeom>
          <a:ln w="34925">
            <a:headEnd w="lg" len="lg"/>
            <a:tailEnd type="diamond" w="lg" len="lg"/>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E0F6EB35-1672-45E5-9EB7-6109005E3896}"/>
              </a:ext>
            </a:extLst>
          </p:cNvPr>
          <p:cNvSpPr/>
          <p:nvPr/>
        </p:nvSpPr>
        <p:spPr>
          <a:xfrm>
            <a:off x="6775640" y="3881025"/>
            <a:ext cx="507998" cy="19787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Oval 40">
            <a:extLst>
              <a:ext uri="{FF2B5EF4-FFF2-40B4-BE49-F238E27FC236}">
                <a16:creationId xmlns:a16="http://schemas.microsoft.com/office/drawing/2014/main" id="{83DE22BF-925F-4A08-A8DA-2569D837B0A0}"/>
              </a:ext>
            </a:extLst>
          </p:cNvPr>
          <p:cNvSpPr/>
          <p:nvPr/>
        </p:nvSpPr>
        <p:spPr>
          <a:xfrm>
            <a:off x="8992362" y="3881025"/>
            <a:ext cx="507998" cy="19787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TextBox 25">
            <a:extLst>
              <a:ext uri="{FF2B5EF4-FFF2-40B4-BE49-F238E27FC236}">
                <a16:creationId xmlns:a16="http://schemas.microsoft.com/office/drawing/2014/main" id="{4CF0C2ED-D4C5-4B34-921F-8221EE3A8F3C}"/>
              </a:ext>
            </a:extLst>
          </p:cNvPr>
          <p:cNvSpPr txBox="1"/>
          <p:nvPr/>
        </p:nvSpPr>
        <p:spPr>
          <a:xfrm>
            <a:off x="6202984" y="5918336"/>
            <a:ext cx="1653310" cy="60016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Annual Cost Increase (Escalations, Covid 19, Labor Shortage)</a:t>
            </a:r>
          </a:p>
        </p:txBody>
      </p:sp>
      <p:sp>
        <p:nvSpPr>
          <p:cNvPr id="43" name="TextBox 26">
            <a:extLst>
              <a:ext uri="{FF2B5EF4-FFF2-40B4-BE49-F238E27FC236}">
                <a16:creationId xmlns:a16="http://schemas.microsoft.com/office/drawing/2014/main" id="{05FBDBF5-032A-4A03-B540-973DA6F09AF5}"/>
              </a:ext>
            </a:extLst>
          </p:cNvPr>
          <p:cNvSpPr txBox="1"/>
          <p:nvPr/>
        </p:nvSpPr>
        <p:spPr>
          <a:xfrm>
            <a:off x="8359636" y="5895157"/>
            <a:ext cx="1773449" cy="60016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Annual Cost Increase (Escalations, Covid 19, Labor Shortage)</a:t>
            </a:r>
          </a:p>
        </p:txBody>
      </p:sp>
      <p:sp>
        <p:nvSpPr>
          <p:cNvPr id="44" name="Oval 43">
            <a:extLst>
              <a:ext uri="{FF2B5EF4-FFF2-40B4-BE49-F238E27FC236}">
                <a16:creationId xmlns:a16="http://schemas.microsoft.com/office/drawing/2014/main" id="{71D3DFFA-DA1D-4CD8-AF10-DFAEABD7C45D}"/>
              </a:ext>
            </a:extLst>
          </p:cNvPr>
          <p:cNvSpPr/>
          <p:nvPr/>
        </p:nvSpPr>
        <p:spPr>
          <a:xfrm>
            <a:off x="3118038" y="4520517"/>
            <a:ext cx="2678545" cy="83127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TextBox 28">
            <a:extLst>
              <a:ext uri="{FF2B5EF4-FFF2-40B4-BE49-F238E27FC236}">
                <a16:creationId xmlns:a16="http://schemas.microsoft.com/office/drawing/2014/main" id="{582294B7-F8D7-46D4-B78C-4E029D7855A7}"/>
              </a:ext>
            </a:extLst>
          </p:cNvPr>
          <p:cNvSpPr txBox="1"/>
          <p:nvPr/>
        </p:nvSpPr>
        <p:spPr>
          <a:xfrm>
            <a:off x="3390512" y="4037321"/>
            <a:ext cx="2170547" cy="40011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Inefficiencies Due to Work Sequencing of Structure 11</a:t>
            </a:r>
          </a:p>
        </p:txBody>
      </p:sp>
      <p:sp>
        <p:nvSpPr>
          <p:cNvPr id="46" name="Title 1">
            <a:extLst>
              <a:ext uri="{FF2B5EF4-FFF2-40B4-BE49-F238E27FC236}">
                <a16:creationId xmlns:a16="http://schemas.microsoft.com/office/drawing/2014/main" id="{8328243B-CB3A-4F40-9AE8-4B9879EF6B85}"/>
              </a:ext>
            </a:extLst>
          </p:cNvPr>
          <p:cNvSpPr>
            <a:spLocks noGrp="1"/>
          </p:cNvSpPr>
          <p:nvPr/>
        </p:nvSpPr>
        <p:spPr>
          <a:xfrm>
            <a:off x="4457310" y="1310810"/>
            <a:ext cx="3964709" cy="932948"/>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Cost Impact </a:t>
            </a:r>
          </a:p>
        </p:txBody>
      </p:sp>
      <p:pic>
        <p:nvPicPr>
          <p:cNvPr id="76" name="Picture 75">
            <a:extLst>
              <a:ext uri="{FF2B5EF4-FFF2-40B4-BE49-F238E27FC236}">
                <a16:creationId xmlns:a16="http://schemas.microsoft.com/office/drawing/2014/main" id="{4A0481D3-26A0-4F3F-8825-941AED8DD424}"/>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40" name="Picture 39">
            <a:extLst>
              <a:ext uri="{FF2B5EF4-FFF2-40B4-BE49-F238E27FC236}">
                <a16:creationId xmlns:a16="http://schemas.microsoft.com/office/drawing/2014/main" id="{86CF49CA-F2E0-4D44-8246-E669E3CF4E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1738788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flipV="1">
            <a:off x="11675533" y="522898"/>
            <a:ext cx="516467" cy="10673"/>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62467" y="31197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Existing Conditions Relative to Structure 11 Components</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995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57</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2" name="TextBox 31">
            <a:extLst>
              <a:ext uri="{FF2B5EF4-FFF2-40B4-BE49-F238E27FC236}">
                <a16:creationId xmlns:a16="http://schemas.microsoft.com/office/drawing/2014/main" id="{0B6A808D-07F4-40E5-85EF-759E88D09537}"/>
              </a:ext>
            </a:extLst>
          </p:cNvPr>
          <p:cNvSpPr txBox="1"/>
          <p:nvPr/>
        </p:nvSpPr>
        <p:spPr>
          <a:xfrm>
            <a:off x="766234" y="1067141"/>
            <a:ext cx="10556614" cy="4401205"/>
          </a:xfrm>
          <a:prstGeom prst="rect">
            <a:avLst/>
          </a:prstGeom>
          <a:noFill/>
        </p:spPr>
        <p:txBody>
          <a:bodyPr wrap="square">
            <a:spAutoFit/>
          </a:bodyPr>
          <a:lstStyle/>
          <a:p>
            <a:pPr marL="285750" indent="-285750">
              <a:buFont typeface="Arial" panose="020B0604020202020204" pitchFamily="34" charset="0"/>
              <a:buChar char="•"/>
            </a:pPr>
            <a:r>
              <a:rPr lang="en-US" sz="2800" b="1" dirty="0">
                <a:latin typeface="+mj-lt"/>
              </a:rPr>
              <a:t>Streams/Wetland</a:t>
            </a:r>
          </a:p>
          <a:p>
            <a:pPr marL="285750" indent="-285750">
              <a:buFont typeface="Arial" panose="020B0604020202020204" pitchFamily="34" charset="0"/>
              <a:buChar char="•"/>
            </a:pPr>
            <a:r>
              <a:rPr lang="en-US" sz="2800" b="1" dirty="0">
                <a:latin typeface="+mj-lt"/>
              </a:rPr>
              <a:t> Roadway Portion of Bridge Deck</a:t>
            </a:r>
          </a:p>
          <a:p>
            <a:pPr marL="285750" indent="-285750">
              <a:buFont typeface="Arial" panose="020B0604020202020204" pitchFamily="34" charset="0"/>
              <a:buChar char="•"/>
            </a:pPr>
            <a:r>
              <a:rPr lang="en-US" sz="2800" b="1" dirty="0">
                <a:latin typeface="+mj-lt"/>
              </a:rPr>
              <a:t>Foundations</a:t>
            </a:r>
          </a:p>
          <a:p>
            <a:pPr marL="285750" indent="-285750">
              <a:buFont typeface="Arial" panose="020B0604020202020204" pitchFamily="34" charset="0"/>
              <a:buChar char="•"/>
            </a:pPr>
            <a:r>
              <a:rPr lang="en-US" sz="2800" b="1" dirty="0">
                <a:latin typeface="+mj-lt"/>
              </a:rPr>
              <a:t>Structure Components Dependent on Fill and Stream </a:t>
            </a:r>
          </a:p>
          <a:p>
            <a:pPr marL="285750" indent="-285750">
              <a:buFont typeface="Arial" panose="020B0604020202020204" pitchFamily="34" charset="0"/>
              <a:buChar char="•"/>
            </a:pPr>
            <a:r>
              <a:rPr lang="en-US" sz="2800" b="1" dirty="0">
                <a:latin typeface="+mj-lt"/>
              </a:rPr>
              <a:t>Relocation</a:t>
            </a:r>
          </a:p>
          <a:p>
            <a:pPr marL="285750" indent="-285750">
              <a:buFont typeface="Arial" panose="020B0604020202020204" pitchFamily="34" charset="0"/>
              <a:buChar char="•"/>
            </a:pPr>
            <a:r>
              <a:rPr lang="en-US" sz="2800" b="1" dirty="0">
                <a:latin typeface="+mj-lt"/>
              </a:rPr>
              <a:t>PNG Line Effect on Fill and Stream Relocation</a:t>
            </a:r>
          </a:p>
          <a:p>
            <a:pPr marL="285750" indent="-285750">
              <a:buFont typeface="Arial" panose="020B0604020202020204" pitchFamily="34" charset="0"/>
              <a:buChar char="•"/>
            </a:pPr>
            <a:r>
              <a:rPr lang="en-US" sz="2800" b="1" dirty="0">
                <a:latin typeface="+mj-lt"/>
              </a:rPr>
              <a:t>PNG Line Effect on Work Available</a:t>
            </a:r>
          </a:p>
          <a:p>
            <a:pPr marL="285750" indent="-285750">
              <a:buFont typeface="Arial" panose="020B0604020202020204" pitchFamily="34" charset="0"/>
              <a:buChar char="•"/>
            </a:pPr>
            <a:r>
              <a:rPr lang="en-US" sz="2800" b="1" dirty="0">
                <a:latin typeface="+mj-lt"/>
              </a:rPr>
              <a:t>End Bent 1 /End Bent 2 Prior to the PNG Delay</a:t>
            </a:r>
          </a:p>
          <a:p>
            <a:pPr marL="285750" indent="-285750">
              <a:buFont typeface="Arial" panose="020B0604020202020204" pitchFamily="34" charset="0"/>
              <a:buChar char="•"/>
            </a:pPr>
            <a:r>
              <a:rPr lang="en-US" sz="2800" b="1" dirty="0">
                <a:latin typeface="+mj-lt"/>
              </a:rPr>
              <a:t>End Bent 1 /End Bent 2 During the PNG Delay</a:t>
            </a:r>
            <a:br>
              <a:rPr lang="en-US" sz="2800" b="1" dirty="0">
                <a:latin typeface="+mj-lt"/>
              </a:rPr>
            </a:br>
            <a:endParaRPr lang="en-US" sz="2800" b="1" dirty="0">
              <a:latin typeface="+mj-lt"/>
            </a:endParaRPr>
          </a:p>
        </p:txBody>
      </p:sp>
      <p:pic>
        <p:nvPicPr>
          <p:cNvPr id="33" name="Picture 32">
            <a:extLst>
              <a:ext uri="{FF2B5EF4-FFF2-40B4-BE49-F238E27FC236}">
                <a16:creationId xmlns:a16="http://schemas.microsoft.com/office/drawing/2014/main" id="{C8361ABF-1CCF-4CFC-95B5-C58E6729E321}"/>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E387ACDB-67A4-4F82-A13A-FFD18923B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4" y="1"/>
            <a:ext cx="1172976" cy="293805"/>
          </a:xfrm>
          <a:prstGeom prst="rect">
            <a:avLst/>
          </a:prstGeom>
        </p:spPr>
      </p:pic>
    </p:spTree>
    <p:extLst>
      <p:ext uri="{BB962C8B-B14F-4D97-AF65-F5344CB8AC3E}">
        <p14:creationId xmlns:p14="http://schemas.microsoft.com/office/powerpoint/2010/main" val="1504577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flipV="1">
            <a:off x="11675533" y="522898"/>
            <a:ext cx="516467" cy="10673"/>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62467" y="31197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Existing Conditions Relative to Structure 11 Components</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995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58</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2" name="TextBox 31">
            <a:extLst>
              <a:ext uri="{FF2B5EF4-FFF2-40B4-BE49-F238E27FC236}">
                <a16:creationId xmlns:a16="http://schemas.microsoft.com/office/drawing/2014/main" id="{0B6A808D-07F4-40E5-85EF-759E88D09537}"/>
              </a:ext>
            </a:extLst>
          </p:cNvPr>
          <p:cNvSpPr txBox="1"/>
          <p:nvPr/>
        </p:nvSpPr>
        <p:spPr>
          <a:xfrm>
            <a:off x="751163" y="810437"/>
            <a:ext cx="10556614" cy="954107"/>
          </a:xfrm>
          <a:prstGeom prst="rect">
            <a:avLst/>
          </a:prstGeom>
          <a:noFill/>
        </p:spPr>
        <p:txBody>
          <a:bodyPr wrap="square">
            <a:spAutoFit/>
          </a:bodyPr>
          <a:lstStyle/>
          <a:p>
            <a:pPr marL="285750" indent="-285750">
              <a:buFont typeface="Arial" panose="020B0604020202020204" pitchFamily="34" charset="0"/>
              <a:buChar char="•"/>
            </a:pPr>
            <a:r>
              <a:rPr lang="en-US" sz="2800" b="1" dirty="0">
                <a:latin typeface="+mj-lt"/>
              </a:rPr>
              <a:t>Streams/Wetland</a:t>
            </a:r>
            <a:br>
              <a:rPr lang="en-US" sz="2800" b="1" dirty="0">
                <a:latin typeface="+mj-lt"/>
              </a:rPr>
            </a:br>
            <a:endParaRPr lang="en-US" sz="2800" b="1" dirty="0">
              <a:latin typeface="+mj-lt"/>
            </a:endParaRP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C825E1F-B8D4-4CA5-B69E-563CC5FCBBD4}"/>
              </a:ext>
            </a:extLst>
          </p:cNvPr>
          <p:cNvPicPr>
            <a:picLocks noChangeAspect="1"/>
          </p:cNvPicPr>
          <p:nvPr/>
        </p:nvPicPr>
        <p:blipFill>
          <a:blip r:embed="rId3"/>
          <a:stretch>
            <a:fillRect/>
          </a:stretch>
        </p:blipFill>
        <p:spPr>
          <a:xfrm>
            <a:off x="836732" y="1389469"/>
            <a:ext cx="10517068" cy="4772691"/>
          </a:xfrm>
          <a:prstGeom prst="rect">
            <a:avLst/>
          </a:prstGeom>
        </p:spPr>
      </p:pic>
      <p:pic>
        <p:nvPicPr>
          <p:cNvPr id="29" name="Picture 28">
            <a:extLst>
              <a:ext uri="{FF2B5EF4-FFF2-40B4-BE49-F238E27FC236}">
                <a16:creationId xmlns:a16="http://schemas.microsoft.com/office/drawing/2014/main" id="{2D49A683-6307-4D23-834A-182CD6C9A702}"/>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2C983D9A-7642-419B-9B44-067F16838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4" y="1"/>
            <a:ext cx="1113320" cy="278862"/>
          </a:xfrm>
          <a:prstGeom prst="rect">
            <a:avLst/>
          </a:prstGeom>
        </p:spPr>
      </p:pic>
    </p:spTree>
    <p:extLst>
      <p:ext uri="{BB962C8B-B14F-4D97-AF65-F5344CB8AC3E}">
        <p14:creationId xmlns:p14="http://schemas.microsoft.com/office/powerpoint/2010/main" val="1120646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flipV="1">
            <a:off x="11675533" y="522898"/>
            <a:ext cx="516467" cy="10673"/>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62467" y="31197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Existing Conditions Relative to Structure 11 Components</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995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59</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2" name="TextBox 31">
            <a:extLst>
              <a:ext uri="{FF2B5EF4-FFF2-40B4-BE49-F238E27FC236}">
                <a16:creationId xmlns:a16="http://schemas.microsoft.com/office/drawing/2014/main" id="{0B6A808D-07F4-40E5-85EF-759E88D09537}"/>
              </a:ext>
            </a:extLst>
          </p:cNvPr>
          <p:cNvSpPr txBox="1"/>
          <p:nvPr/>
        </p:nvSpPr>
        <p:spPr>
          <a:xfrm>
            <a:off x="751163" y="810437"/>
            <a:ext cx="10556614" cy="523220"/>
          </a:xfrm>
          <a:prstGeom prst="rect">
            <a:avLst/>
          </a:prstGeom>
          <a:noFill/>
        </p:spPr>
        <p:txBody>
          <a:bodyPr wrap="square">
            <a:spAutoFit/>
          </a:bodyPr>
          <a:lstStyle/>
          <a:p>
            <a:pPr marL="285750" indent="-285750">
              <a:buFont typeface="Arial" panose="020B0604020202020204" pitchFamily="34" charset="0"/>
              <a:buChar char="•"/>
            </a:pPr>
            <a:r>
              <a:rPr lang="en-US" sz="2800" b="1" dirty="0">
                <a:latin typeface="+mj-lt"/>
              </a:rPr>
              <a:t>Roadway Portion of Bridge Deck</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155AB82-FF65-45FB-B960-E350C1EF0E42}"/>
              </a:ext>
            </a:extLst>
          </p:cNvPr>
          <p:cNvPicPr>
            <a:picLocks noChangeAspect="1"/>
          </p:cNvPicPr>
          <p:nvPr/>
        </p:nvPicPr>
        <p:blipFill>
          <a:blip r:embed="rId4"/>
          <a:stretch>
            <a:fillRect/>
          </a:stretch>
        </p:blipFill>
        <p:spPr>
          <a:xfrm>
            <a:off x="880334" y="1445919"/>
            <a:ext cx="10431331" cy="4610743"/>
          </a:xfrm>
          <a:prstGeom prst="rect">
            <a:avLst/>
          </a:prstGeom>
        </p:spPr>
      </p:pic>
      <p:pic>
        <p:nvPicPr>
          <p:cNvPr id="28" name="Picture 27">
            <a:extLst>
              <a:ext uri="{FF2B5EF4-FFF2-40B4-BE49-F238E27FC236}">
                <a16:creationId xmlns:a16="http://schemas.microsoft.com/office/drawing/2014/main" id="{115A3E80-44C2-46C6-B511-9D3175CFF5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4" y="1"/>
            <a:ext cx="1146082" cy="287068"/>
          </a:xfrm>
          <a:prstGeom prst="rect">
            <a:avLst/>
          </a:prstGeom>
        </p:spPr>
      </p:pic>
    </p:spTree>
    <p:extLst>
      <p:ext uri="{BB962C8B-B14F-4D97-AF65-F5344CB8AC3E}">
        <p14:creationId xmlns:p14="http://schemas.microsoft.com/office/powerpoint/2010/main" val="3341663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6647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tx2"/>
                </a:solidFill>
                <a:latin typeface="Calibri" panose="020F0502020204030204" pitchFamily="34" charset="0"/>
                <a:cs typeface="Calibri" panose="020F0502020204030204" pitchFamily="34" charset="0"/>
              </a:rPr>
              <a:t>NCDOT Objections to Settlement of the </a:t>
            </a:r>
            <a:br>
              <a:rPr lang="en-US" sz="2400" b="1" dirty="0">
                <a:solidFill>
                  <a:schemeClr val="tx2"/>
                </a:solidFill>
                <a:latin typeface="Calibri" panose="020F0502020204030204" pitchFamily="34" charset="0"/>
                <a:cs typeface="Calibri" panose="020F0502020204030204" pitchFamily="34" charset="0"/>
              </a:rPr>
            </a:br>
            <a:r>
              <a:rPr lang="en-US" sz="2400" b="1" dirty="0">
                <a:solidFill>
                  <a:schemeClr val="tx2"/>
                </a:solidFill>
                <a:latin typeface="Calibri" panose="020F0502020204030204" pitchFamily="34" charset="0"/>
                <a:cs typeface="Calibri" panose="020F0502020204030204" pitchFamily="34" charset="0"/>
              </a:rPr>
              <a:t>NOI #1Claim as Requested</a:t>
            </a:r>
            <a:endParaRPr lang="en-US" sz="2400" dirty="0">
              <a:solidFill>
                <a:schemeClr val="tx2"/>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8" name="Rectangle 47">
            <a:extLst>
              <a:ext uri="{FF2B5EF4-FFF2-40B4-BE49-F238E27FC236}">
                <a16:creationId xmlns:a16="http://schemas.microsoft.com/office/drawing/2014/main" id="{FA4D735A-8F75-4E2A-8F1A-CC303B0718BA}"/>
              </a:ext>
            </a:extLst>
          </p:cNvPr>
          <p:cNvSpPr/>
          <p:nvPr/>
        </p:nvSpPr>
        <p:spPr>
          <a:xfrm>
            <a:off x="5410201" y="2886560"/>
            <a:ext cx="1371600" cy="492443"/>
          </a:xfrm>
          <a:prstGeom prst="rect">
            <a:avLst/>
          </a:prstGeom>
        </p:spPr>
        <p:txBody>
          <a:bodyPr wrap="square" lIns="0" tIns="0" rIns="0" bIns="0">
            <a:spAutoFit/>
          </a:bodyPr>
          <a:lstStyle/>
          <a:p>
            <a:pPr algn="ctr"/>
            <a:r>
              <a:rPr lang="en-US" sz="1600" b="1" dirty="0">
                <a:solidFill>
                  <a:schemeClr val="bg1"/>
                </a:solidFill>
              </a:rPr>
              <a:t>FINANCIAL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3" name="Rectangle 52">
            <a:extLst>
              <a:ext uri="{FF2B5EF4-FFF2-40B4-BE49-F238E27FC236}">
                <a16:creationId xmlns:a16="http://schemas.microsoft.com/office/drawing/2014/main" id="{E1535E1C-6EBC-45D8-BCE1-D5B947A61FB6}"/>
              </a:ext>
            </a:extLst>
          </p:cNvPr>
          <p:cNvSpPr/>
          <p:nvPr/>
        </p:nvSpPr>
        <p:spPr>
          <a:xfrm>
            <a:off x="52199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4344" descr="Icon of wrench. ">
            <a:extLst>
              <a:ext uri="{FF2B5EF4-FFF2-40B4-BE49-F238E27FC236}">
                <a16:creationId xmlns:a16="http://schemas.microsoft.com/office/drawing/2014/main" id="{C131659B-1A41-4821-9349-1E69BBBB560E}"/>
              </a:ext>
            </a:extLst>
          </p:cNvPr>
          <p:cNvSpPr>
            <a:spLocks/>
          </p:cNvSpPr>
          <p:nvPr/>
        </p:nvSpPr>
        <p:spPr bwMode="auto">
          <a:xfrm>
            <a:off x="3742205" y="2300343"/>
            <a:ext cx="373996" cy="373996"/>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8" name="Group 57" descr="Icon of money. ">
            <a:extLst>
              <a:ext uri="{FF2B5EF4-FFF2-40B4-BE49-F238E27FC236}">
                <a16:creationId xmlns:a16="http://schemas.microsoft.com/office/drawing/2014/main" id="{8FB81822-E09C-4A9F-BCD2-4BB20E38DA03}"/>
              </a:ext>
            </a:extLst>
          </p:cNvPr>
          <p:cNvGrpSpPr/>
          <p:nvPr/>
        </p:nvGrpSpPr>
        <p:grpSpPr>
          <a:xfrm>
            <a:off x="5905833" y="2296118"/>
            <a:ext cx="380334" cy="382447"/>
            <a:chOff x="3746500" y="1344613"/>
            <a:chExt cx="285750" cy="287338"/>
          </a:xfrm>
          <a:solidFill>
            <a:schemeClr val="bg1"/>
          </a:solidFill>
        </p:grpSpPr>
        <p:sp>
          <p:nvSpPr>
            <p:cNvPr id="59" name="Freeform 497">
              <a:extLst>
                <a:ext uri="{FF2B5EF4-FFF2-40B4-BE49-F238E27FC236}">
                  <a16:creationId xmlns:a16="http://schemas.microsoft.com/office/drawing/2014/main" id="{4325703C-49C2-4EC8-BBAF-CE488FCB0CE1}"/>
                </a:ext>
              </a:extLst>
            </p:cNvPr>
            <p:cNvSpPr>
              <a:spLocks/>
            </p:cNvSpPr>
            <p:nvPr/>
          </p:nvSpPr>
          <p:spPr bwMode="auto">
            <a:xfrm>
              <a:off x="3746500" y="1344613"/>
              <a:ext cx="285750" cy="182563"/>
            </a:xfrm>
            <a:custGeom>
              <a:avLst/>
              <a:gdLst>
                <a:gd name="T0" fmla="*/ 0 w 903"/>
                <a:gd name="T1" fmla="*/ 0 h 573"/>
                <a:gd name="T2" fmla="*/ 0 w 903"/>
                <a:gd name="T3" fmla="*/ 467 h 573"/>
                <a:gd name="T4" fmla="*/ 1 w 903"/>
                <a:gd name="T5" fmla="*/ 459 h 573"/>
                <a:gd name="T6" fmla="*/ 2 w 903"/>
                <a:gd name="T7" fmla="*/ 453 h 573"/>
                <a:gd name="T8" fmla="*/ 5 w 903"/>
                <a:gd name="T9" fmla="*/ 446 h 573"/>
                <a:gd name="T10" fmla="*/ 8 w 903"/>
                <a:gd name="T11" fmla="*/ 440 h 573"/>
                <a:gd name="T12" fmla="*/ 12 w 903"/>
                <a:gd name="T13" fmla="*/ 434 h 573"/>
                <a:gd name="T14" fmla="*/ 18 w 903"/>
                <a:gd name="T15" fmla="*/ 428 h 573"/>
                <a:gd name="T16" fmla="*/ 23 w 903"/>
                <a:gd name="T17" fmla="*/ 423 h 573"/>
                <a:gd name="T18" fmla="*/ 30 w 903"/>
                <a:gd name="T19" fmla="*/ 419 h 573"/>
                <a:gd name="T20" fmla="*/ 30 w 903"/>
                <a:gd name="T21" fmla="*/ 30 h 573"/>
                <a:gd name="T22" fmla="*/ 873 w 903"/>
                <a:gd name="T23" fmla="*/ 30 h 573"/>
                <a:gd name="T24" fmla="*/ 873 w 903"/>
                <a:gd name="T25" fmla="*/ 543 h 573"/>
                <a:gd name="T26" fmla="*/ 481 w 903"/>
                <a:gd name="T27" fmla="*/ 543 h 573"/>
                <a:gd name="T28" fmla="*/ 481 w 903"/>
                <a:gd name="T29" fmla="*/ 573 h 573"/>
                <a:gd name="T30" fmla="*/ 903 w 903"/>
                <a:gd name="T31" fmla="*/ 573 h 573"/>
                <a:gd name="T32" fmla="*/ 903 w 903"/>
                <a:gd name="T33" fmla="*/ 0 h 573"/>
                <a:gd name="T34" fmla="*/ 0 w 903"/>
                <a:gd name="T35"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3" h="573">
                  <a:moveTo>
                    <a:pt x="0" y="0"/>
                  </a:moveTo>
                  <a:lnTo>
                    <a:pt x="0" y="467"/>
                  </a:lnTo>
                  <a:lnTo>
                    <a:pt x="1" y="459"/>
                  </a:lnTo>
                  <a:lnTo>
                    <a:pt x="2" y="453"/>
                  </a:lnTo>
                  <a:lnTo>
                    <a:pt x="5" y="446"/>
                  </a:lnTo>
                  <a:lnTo>
                    <a:pt x="8" y="440"/>
                  </a:lnTo>
                  <a:lnTo>
                    <a:pt x="12" y="434"/>
                  </a:lnTo>
                  <a:lnTo>
                    <a:pt x="18" y="428"/>
                  </a:lnTo>
                  <a:lnTo>
                    <a:pt x="23" y="423"/>
                  </a:lnTo>
                  <a:lnTo>
                    <a:pt x="30" y="419"/>
                  </a:lnTo>
                  <a:lnTo>
                    <a:pt x="30" y="30"/>
                  </a:lnTo>
                  <a:lnTo>
                    <a:pt x="873" y="30"/>
                  </a:lnTo>
                  <a:lnTo>
                    <a:pt x="873" y="543"/>
                  </a:lnTo>
                  <a:lnTo>
                    <a:pt x="481" y="543"/>
                  </a:lnTo>
                  <a:lnTo>
                    <a:pt x="481" y="573"/>
                  </a:lnTo>
                  <a:lnTo>
                    <a:pt x="903" y="573"/>
                  </a:lnTo>
                  <a:lnTo>
                    <a:pt x="90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98">
              <a:extLst>
                <a:ext uri="{FF2B5EF4-FFF2-40B4-BE49-F238E27FC236}">
                  <a16:creationId xmlns:a16="http://schemas.microsoft.com/office/drawing/2014/main" id="{A721923B-8DD3-47E1-B174-6D9950E778E9}"/>
                </a:ext>
              </a:extLst>
            </p:cNvPr>
            <p:cNvSpPr>
              <a:spLocks noEditPoints="1"/>
            </p:cNvSpPr>
            <p:nvPr/>
          </p:nvSpPr>
          <p:spPr bwMode="auto">
            <a:xfrm>
              <a:off x="3775075" y="1373188"/>
              <a:ext cx="228600" cy="125413"/>
            </a:xfrm>
            <a:custGeom>
              <a:avLst/>
              <a:gdLst>
                <a:gd name="T0" fmla="*/ 330 w 723"/>
                <a:gd name="T1" fmla="*/ 283 h 392"/>
                <a:gd name="T2" fmla="*/ 295 w 723"/>
                <a:gd name="T3" fmla="*/ 263 h 392"/>
                <a:gd name="T4" fmla="*/ 269 w 723"/>
                <a:gd name="T5" fmla="*/ 232 h 392"/>
                <a:gd name="T6" fmla="*/ 257 w 723"/>
                <a:gd name="T7" fmla="*/ 192 h 392"/>
                <a:gd name="T8" fmla="*/ 260 w 723"/>
                <a:gd name="T9" fmla="*/ 151 h 392"/>
                <a:gd name="T10" fmla="*/ 281 w 723"/>
                <a:gd name="T11" fmla="*/ 115 h 392"/>
                <a:gd name="T12" fmla="*/ 312 w 723"/>
                <a:gd name="T13" fmla="*/ 90 h 392"/>
                <a:gd name="T14" fmla="*/ 350 w 723"/>
                <a:gd name="T15" fmla="*/ 77 h 392"/>
                <a:gd name="T16" fmla="*/ 392 w 723"/>
                <a:gd name="T17" fmla="*/ 81 h 392"/>
                <a:gd name="T18" fmla="*/ 429 w 723"/>
                <a:gd name="T19" fmla="*/ 100 h 392"/>
                <a:gd name="T20" fmla="*/ 454 w 723"/>
                <a:gd name="T21" fmla="*/ 131 h 392"/>
                <a:gd name="T22" fmla="*/ 466 w 723"/>
                <a:gd name="T23" fmla="*/ 171 h 392"/>
                <a:gd name="T24" fmla="*/ 462 w 723"/>
                <a:gd name="T25" fmla="*/ 213 h 392"/>
                <a:gd name="T26" fmla="*/ 443 w 723"/>
                <a:gd name="T27" fmla="*/ 248 h 392"/>
                <a:gd name="T28" fmla="*/ 412 w 723"/>
                <a:gd name="T29" fmla="*/ 274 h 392"/>
                <a:gd name="T30" fmla="*/ 372 w 723"/>
                <a:gd name="T31" fmla="*/ 287 h 392"/>
                <a:gd name="T32" fmla="*/ 96 w 723"/>
                <a:gd name="T33" fmla="*/ 151 h 392"/>
                <a:gd name="T34" fmla="*/ 68 w 723"/>
                <a:gd name="T35" fmla="*/ 131 h 392"/>
                <a:gd name="T36" fmla="*/ 61 w 723"/>
                <a:gd name="T37" fmla="*/ 97 h 392"/>
                <a:gd name="T38" fmla="*/ 80 w 723"/>
                <a:gd name="T39" fmla="*/ 69 h 392"/>
                <a:gd name="T40" fmla="*/ 114 w 723"/>
                <a:gd name="T41" fmla="*/ 63 h 392"/>
                <a:gd name="T42" fmla="*/ 143 w 723"/>
                <a:gd name="T43" fmla="*/ 81 h 392"/>
                <a:gd name="T44" fmla="*/ 150 w 723"/>
                <a:gd name="T45" fmla="*/ 115 h 392"/>
                <a:gd name="T46" fmla="*/ 131 w 723"/>
                <a:gd name="T47" fmla="*/ 144 h 392"/>
                <a:gd name="T48" fmla="*/ 106 w 723"/>
                <a:gd name="T49" fmla="*/ 152 h 392"/>
                <a:gd name="T50" fmla="*/ 642 w 723"/>
                <a:gd name="T51" fmla="*/ 249 h 392"/>
                <a:gd name="T52" fmla="*/ 661 w 723"/>
                <a:gd name="T53" fmla="*/ 278 h 392"/>
                <a:gd name="T54" fmla="*/ 655 w 723"/>
                <a:gd name="T55" fmla="*/ 313 h 392"/>
                <a:gd name="T56" fmla="*/ 626 w 723"/>
                <a:gd name="T57" fmla="*/ 331 h 392"/>
                <a:gd name="T58" fmla="*/ 592 w 723"/>
                <a:gd name="T59" fmla="*/ 324 h 392"/>
                <a:gd name="T60" fmla="*/ 573 w 723"/>
                <a:gd name="T61" fmla="*/ 297 h 392"/>
                <a:gd name="T62" fmla="*/ 580 w 723"/>
                <a:gd name="T63" fmla="*/ 262 h 392"/>
                <a:gd name="T64" fmla="*/ 608 w 723"/>
                <a:gd name="T65" fmla="*/ 243 h 392"/>
                <a:gd name="T66" fmla="*/ 669 w 723"/>
                <a:gd name="T67" fmla="*/ 392 h 392"/>
                <a:gd name="T68" fmla="*/ 691 w 723"/>
                <a:gd name="T69" fmla="*/ 386 h 392"/>
                <a:gd name="T70" fmla="*/ 709 w 723"/>
                <a:gd name="T71" fmla="*/ 371 h 392"/>
                <a:gd name="T72" fmla="*/ 720 w 723"/>
                <a:gd name="T73" fmla="*/ 350 h 392"/>
                <a:gd name="T74" fmla="*/ 723 w 723"/>
                <a:gd name="T75" fmla="*/ 62 h 392"/>
                <a:gd name="T76" fmla="*/ 718 w 723"/>
                <a:gd name="T77" fmla="*/ 38 h 392"/>
                <a:gd name="T78" fmla="*/ 705 w 723"/>
                <a:gd name="T79" fmla="*/ 19 h 392"/>
                <a:gd name="T80" fmla="*/ 686 w 723"/>
                <a:gd name="T81" fmla="*/ 6 h 392"/>
                <a:gd name="T82" fmla="*/ 663 w 723"/>
                <a:gd name="T83" fmla="*/ 2 h 392"/>
                <a:gd name="T84" fmla="*/ 43 w 723"/>
                <a:gd name="T85" fmla="*/ 4 h 392"/>
                <a:gd name="T86" fmla="*/ 22 w 723"/>
                <a:gd name="T87" fmla="*/ 14 h 392"/>
                <a:gd name="T88" fmla="*/ 7 w 723"/>
                <a:gd name="T89" fmla="*/ 33 h 392"/>
                <a:gd name="T90" fmla="*/ 1 w 723"/>
                <a:gd name="T91" fmla="*/ 55 h 392"/>
                <a:gd name="T92" fmla="*/ 46 w 723"/>
                <a:gd name="T93" fmla="*/ 294 h 392"/>
                <a:gd name="T94" fmla="*/ 151 w 723"/>
                <a:gd name="T95" fmla="*/ 287 h 392"/>
                <a:gd name="T96" fmla="*/ 244 w 723"/>
                <a:gd name="T97" fmla="*/ 293 h 392"/>
                <a:gd name="T98" fmla="*/ 326 w 723"/>
                <a:gd name="T99" fmla="*/ 312 h 392"/>
                <a:gd name="T100" fmla="*/ 373 w 723"/>
                <a:gd name="T101" fmla="*/ 337 h 392"/>
                <a:gd name="T102" fmla="*/ 389 w 723"/>
                <a:gd name="T103" fmla="*/ 36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3" h="392">
                  <a:moveTo>
                    <a:pt x="361" y="287"/>
                  </a:moveTo>
                  <a:lnTo>
                    <a:pt x="350" y="287"/>
                  </a:lnTo>
                  <a:lnTo>
                    <a:pt x="341" y="285"/>
                  </a:lnTo>
                  <a:lnTo>
                    <a:pt x="330" y="283"/>
                  </a:lnTo>
                  <a:lnTo>
                    <a:pt x="320" y="278"/>
                  </a:lnTo>
                  <a:lnTo>
                    <a:pt x="312" y="274"/>
                  </a:lnTo>
                  <a:lnTo>
                    <a:pt x="302" y="269"/>
                  </a:lnTo>
                  <a:lnTo>
                    <a:pt x="295" y="263"/>
                  </a:lnTo>
                  <a:lnTo>
                    <a:pt x="287" y="256"/>
                  </a:lnTo>
                  <a:lnTo>
                    <a:pt x="281" y="248"/>
                  </a:lnTo>
                  <a:lnTo>
                    <a:pt x="274" y="241"/>
                  </a:lnTo>
                  <a:lnTo>
                    <a:pt x="269" y="232"/>
                  </a:lnTo>
                  <a:lnTo>
                    <a:pt x="265" y="223"/>
                  </a:lnTo>
                  <a:lnTo>
                    <a:pt x="260" y="213"/>
                  </a:lnTo>
                  <a:lnTo>
                    <a:pt x="258" y="203"/>
                  </a:lnTo>
                  <a:lnTo>
                    <a:pt x="257" y="192"/>
                  </a:lnTo>
                  <a:lnTo>
                    <a:pt x="256" y="182"/>
                  </a:lnTo>
                  <a:lnTo>
                    <a:pt x="257" y="171"/>
                  </a:lnTo>
                  <a:lnTo>
                    <a:pt x="258" y="160"/>
                  </a:lnTo>
                  <a:lnTo>
                    <a:pt x="260" y="151"/>
                  </a:lnTo>
                  <a:lnTo>
                    <a:pt x="265" y="141"/>
                  </a:lnTo>
                  <a:lnTo>
                    <a:pt x="269" y="131"/>
                  </a:lnTo>
                  <a:lnTo>
                    <a:pt x="274" y="123"/>
                  </a:lnTo>
                  <a:lnTo>
                    <a:pt x="281" y="115"/>
                  </a:lnTo>
                  <a:lnTo>
                    <a:pt x="287" y="108"/>
                  </a:lnTo>
                  <a:lnTo>
                    <a:pt x="295" y="100"/>
                  </a:lnTo>
                  <a:lnTo>
                    <a:pt x="302" y="95"/>
                  </a:lnTo>
                  <a:lnTo>
                    <a:pt x="312" y="90"/>
                  </a:lnTo>
                  <a:lnTo>
                    <a:pt x="320" y="84"/>
                  </a:lnTo>
                  <a:lnTo>
                    <a:pt x="330" y="81"/>
                  </a:lnTo>
                  <a:lnTo>
                    <a:pt x="341" y="79"/>
                  </a:lnTo>
                  <a:lnTo>
                    <a:pt x="350" y="77"/>
                  </a:lnTo>
                  <a:lnTo>
                    <a:pt x="361" y="77"/>
                  </a:lnTo>
                  <a:lnTo>
                    <a:pt x="372" y="77"/>
                  </a:lnTo>
                  <a:lnTo>
                    <a:pt x="383" y="79"/>
                  </a:lnTo>
                  <a:lnTo>
                    <a:pt x="392" y="81"/>
                  </a:lnTo>
                  <a:lnTo>
                    <a:pt x="403" y="84"/>
                  </a:lnTo>
                  <a:lnTo>
                    <a:pt x="412" y="90"/>
                  </a:lnTo>
                  <a:lnTo>
                    <a:pt x="420" y="95"/>
                  </a:lnTo>
                  <a:lnTo>
                    <a:pt x="429" y="100"/>
                  </a:lnTo>
                  <a:lnTo>
                    <a:pt x="436" y="108"/>
                  </a:lnTo>
                  <a:lnTo>
                    <a:pt x="443" y="115"/>
                  </a:lnTo>
                  <a:lnTo>
                    <a:pt x="449" y="123"/>
                  </a:lnTo>
                  <a:lnTo>
                    <a:pt x="454" y="131"/>
                  </a:lnTo>
                  <a:lnTo>
                    <a:pt x="459" y="141"/>
                  </a:lnTo>
                  <a:lnTo>
                    <a:pt x="462" y="151"/>
                  </a:lnTo>
                  <a:lnTo>
                    <a:pt x="465" y="160"/>
                  </a:lnTo>
                  <a:lnTo>
                    <a:pt x="466" y="171"/>
                  </a:lnTo>
                  <a:lnTo>
                    <a:pt x="467" y="182"/>
                  </a:lnTo>
                  <a:lnTo>
                    <a:pt x="466" y="192"/>
                  </a:lnTo>
                  <a:lnTo>
                    <a:pt x="465" y="203"/>
                  </a:lnTo>
                  <a:lnTo>
                    <a:pt x="462" y="213"/>
                  </a:lnTo>
                  <a:lnTo>
                    <a:pt x="459" y="223"/>
                  </a:lnTo>
                  <a:lnTo>
                    <a:pt x="454" y="232"/>
                  </a:lnTo>
                  <a:lnTo>
                    <a:pt x="449" y="241"/>
                  </a:lnTo>
                  <a:lnTo>
                    <a:pt x="443" y="248"/>
                  </a:lnTo>
                  <a:lnTo>
                    <a:pt x="436" y="256"/>
                  </a:lnTo>
                  <a:lnTo>
                    <a:pt x="429" y="263"/>
                  </a:lnTo>
                  <a:lnTo>
                    <a:pt x="420" y="269"/>
                  </a:lnTo>
                  <a:lnTo>
                    <a:pt x="412" y="274"/>
                  </a:lnTo>
                  <a:lnTo>
                    <a:pt x="403" y="278"/>
                  </a:lnTo>
                  <a:lnTo>
                    <a:pt x="392" y="283"/>
                  </a:lnTo>
                  <a:lnTo>
                    <a:pt x="383" y="285"/>
                  </a:lnTo>
                  <a:lnTo>
                    <a:pt x="372" y="287"/>
                  </a:lnTo>
                  <a:lnTo>
                    <a:pt x="361" y="287"/>
                  </a:lnTo>
                  <a:lnTo>
                    <a:pt x="361" y="287"/>
                  </a:lnTo>
                  <a:close/>
                  <a:moveTo>
                    <a:pt x="106" y="152"/>
                  </a:moveTo>
                  <a:lnTo>
                    <a:pt x="96" y="151"/>
                  </a:lnTo>
                  <a:lnTo>
                    <a:pt x="88" y="149"/>
                  </a:lnTo>
                  <a:lnTo>
                    <a:pt x="80" y="144"/>
                  </a:lnTo>
                  <a:lnTo>
                    <a:pt x="74" y="139"/>
                  </a:lnTo>
                  <a:lnTo>
                    <a:pt x="68" y="131"/>
                  </a:lnTo>
                  <a:lnTo>
                    <a:pt x="64" y="124"/>
                  </a:lnTo>
                  <a:lnTo>
                    <a:pt x="61" y="115"/>
                  </a:lnTo>
                  <a:lnTo>
                    <a:pt x="61" y="107"/>
                  </a:lnTo>
                  <a:lnTo>
                    <a:pt x="61" y="97"/>
                  </a:lnTo>
                  <a:lnTo>
                    <a:pt x="64" y="88"/>
                  </a:lnTo>
                  <a:lnTo>
                    <a:pt x="68" y="81"/>
                  </a:lnTo>
                  <a:lnTo>
                    <a:pt x="74" y="74"/>
                  </a:lnTo>
                  <a:lnTo>
                    <a:pt x="80" y="69"/>
                  </a:lnTo>
                  <a:lnTo>
                    <a:pt x="88" y="65"/>
                  </a:lnTo>
                  <a:lnTo>
                    <a:pt x="96" y="63"/>
                  </a:lnTo>
                  <a:lnTo>
                    <a:pt x="106" y="62"/>
                  </a:lnTo>
                  <a:lnTo>
                    <a:pt x="114" y="63"/>
                  </a:lnTo>
                  <a:lnTo>
                    <a:pt x="123" y="65"/>
                  </a:lnTo>
                  <a:lnTo>
                    <a:pt x="131" y="69"/>
                  </a:lnTo>
                  <a:lnTo>
                    <a:pt x="137" y="74"/>
                  </a:lnTo>
                  <a:lnTo>
                    <a:pt x="143" y="81"/>
                  </a:lnTo>
                  <a:lnTo>
                    <a:pt x="147" y="88"/>
                  </a:lnTo>
                  <a:lnTo>
                    <a:pt x="150" y="97"/>
                  </a:lnTo>
                  <a:lnTo>
                    <a:pt x="151" y="107"/>
                  </a:lnTo>
                  <a:lnTo>
                    <a:pt x="150" y="115"/>
                  </a:lnTo>
                  <a:lnTo>
                    <a:pt x="148" y="124"/>
                  </a:lnTo>
                  <a:lnTo>
                    <a:pt x="143" y="131"/>
                  </a:lnTo>
                  <a:lnTo>
                    <a:pt x="137" y="139"/>
                  </a:lnTo>
                  <a:lnTo>
                    <a:pt x="131" y="144"/>
                  </a:lnTo>
                  <a:lnTo>
                    <a:pt x="123" y="149"/>
                  </a:lnTo>
                  <a:lnTo>
                    <a:pt x="114" y="151"/>
                  </a:lnTo>
                  <a:lnTo>
                    <a:pt x="106" y="152"/>
                  </a:lnTo>
                  <a:lnTo>
                    <a:pt x="106" y="152"/>
                  </a:lnTo>
                  <a:close/>
                  <a:moveTo>
                    <a:pt x="617" y="242"/>
                  </a:moveTo>
                  <a:lnTo>
                    <a:pt x="626" y="243"/>
                  </a:lnTo>
                  <a:lnTo>
                    <a:pt x="635" y="245"/>
                  </a:lnTo>
                  <a:lnTo>
                    <a:pt x="642" y="249"/>
                  </a:lnTo>
                  <a:lnTo>
                    <a:pt x="650" y="255"/>
                  </a:lnTo>
                  <a:lnTo>
                    <a:pt x="655" y="262"/>
                  </a:lnTo>
                  <a:lnTo>
                    <a:pt x="659" y="270"/>
                  </a:lnTo>
                  <a:lnTo>
                    <a:pt x="661" y="278"/>
                  </a:lnTo>
                  <a:lnTo>
                    <a:pt x="663" y="287"/>
                  </a:lnTo>
                  <a:lnTo>
                    <a:pt x="661" y="297"/>
                  </a:lnTo>
                  <a:lnTo>
                    <a:pt x="659" y="305"/>
                  </a:lnTo>
                  <a:lnTo>
                    <a:pt x="655" y="313"/>
                  </a:lnTo>
                  <a:lnTo>
                    <a:pt x="650" y="319"/>
                  </a:lnTo>
                  <a:lnTo>
                    <a:pt x="642" y="324"/>
                  </a:lnTo>
                  <a:lnTo>
                    <a:pt x="635" y="329"/>
                  </a:lnTo>
                  <a:lnTo>
                    <a:pt x="626" y="331"/>
                  </a:lnTo>
                  <a:lnTo>
                    <a:pt x="617" y="332"/>
                  </a:lnTo>
                  <a:lnTo>
                    <a:pt x="608" y="331"/>
                  </a:lnTo>
                  <a:lnTo>
                    <a:pt x="600" y="329"/>
                  </a:lnTo>
                  <a:lnTo>
                    <a:pt x="592" y="324"/>
                  </a:lnTo>
                  <a:lnTo>
                    <a:pt x="585" y="319"/>
                  </a:lnTo>
                  <a:lnTo>
                    <a:pt x="580" y="313"/>
                  </a:lnTo>
                  <a:lnTo>
                    <a:pt x="576" y="305"/>
                  </a:lnTo>
                  <a:lnTo>
                    <a:pt x="573" y="297"/>
                  </a:lnTo>
                  <a:lnTo>
                    <a:pt x="572" y="287"/>
                  </a:lnTo>
                  <a:lnTo>
                    <a:pt x="573" y="278"/>
                  </a:lnTo>
                  <a:lnTo>
                    <a:pt x="576" y="270"/>
                  </a:lnTo>
                  <a:lnTo>
                    <a:pt x="580" y="262"/>
                  </a:lnTo>
                  <a:lnTo>
                    <a:pt x="585" y="255"/>
                  </a:lnTo>
                  <a:lnTo>
                    <a:pt x="592" y="249"/>
                  </a:lnTo>
                  <a:lnTo>
                    <a:pt x="600" y="245"/>
                  </a:lnTo>
                  <a:lnTo>
                    <a:pt x="608" y="243"/>
                  </a:lnTo>
                  <a:lnTo>
                    <a:pt x="617" y="242"/>
                  </a:lnTo>
                  <a:close/>
                  <a:moveTo>
                    <a:pt x="391" y="392"/>
                  </a:moveTo>
                  <a:lnTo>
                    <a:pt x="663" y="392"/>
                  </a:lnTo>
                  <a:lnTo>
                    <a:pt x="669" y="392"/>
                  </a:lnTo>
                  <a:lnTo>
                    <a:pt x="674" y="391"/>
                  </a:lnTo>
                  <a:lnTo>
                    <a:pt x="681" y="390"/>
                  </a:lnTo>
                  <a:lnTo>
                    <a:pt x="686" y="388"/>
                  </a:lnTo>
                  <a:lnTo>
                    <a:pt x="691" y="386"/>
                  </a:lnTo>
                  <a:lnTo>
                    <a:pt x="697" y="382"/>
                  </a:lnTo>
                  <a:lnTo>
                    <a:pt x="701" y="379"/>
                  </a:lnTo>
                  <a:lnTo>
                    <a:pt x="705" y="375"/>
                  </a:lnTo>
                  <a:lnTo>
                    <a:pt x="709" y="371"/>
                  </a:lnTo>
                  <a:lnTo>
                    <a:pt x="713" y="366"/>
                  </a:lnTo>
                  <a:lnTo>
                    <a:pt x="715" y="361"/>
                  </a:lnTo>
                  <a:lnTo>
                    <a:pt x="718" y="356"/>
                  </a:lnTo>
                  <a:lnTo>
                    <a:pt x="720" y="350"/>
                  </a:lnTo>
                  <a:lnTo>
                    <a:pt x="721" y="345"/>
                  </a:lnTo>
                  <a:lnTo>
                    <a:pt x="723" y="338"/>
                  </a:lnTo>
                  <a:lnTo>
                    <a:pt x="723" y="332"/>
                  </a:lnTo>
                  <a:lnTo>
                    <a:pt x="723" y="62"/>
                  </a:lnTo>
                  <a:lnTo>
                    <a:pt x="723" y="55"/>
                  </a:lnTo>
                  <a:lnTo>
                    <a:pt x="721" y="49"/>
                  </a:lnTo>
                  <a:lnTo>
                    <a:pt x="720" y="43"/>
                  </a:lnTo>
                  <a:lnTo>
                    <a:pt x="718" y="38"/>
                  </a:lnTo>
                  <a:lnTo>
                    <a:pt x="715" y="33"/>
                  </a:lnTo>
                  <a:lnTo>
                    <a:pt x="713" y="27"/>
                  </a:lnTo>
                  <a:lnTo>
                    <a:pt x="709" y="23"/>
                  </a:lnTo>
                  <a:lnTo>
                    <a:pt x="705" y="19"/>
                  </a:lnTo>
                  <a:lnTo>
                    <a:pt x="701" y="14"/>
                  </a:lnTo>
                  <a:lnTo>
                    <a:pt x="697" y="11"/>
                  </a:lnTo>
                  <a:lnTo>
                    <a:pt x="691" y="8"/>
                  </a:lnTo>
                  <a:lnTo>
                    <a:pt x="686" y="6"/>
                  </a:lnTo>
                  <a:lnTo>
                    <a:pt x="681" y="4"/>
                  </a:lnTo>
                  <a:lnTo>
                    <a:pt x="674" y="3"/>
                  </a:lnTo>
                  <a:lnTo>
                    <a:pt x="669" y="2"/>
                  </a:lnTo>
                  <a:lnTo>
                    <a:pt x="663" y="2"/>
                  </a:lnTo>
                  <a:lnTo>
                    <a:pt x="61" y="0"/>
                  </a:lnTo>
                  <a:lnTo>
                    <a:pt x="54" y="2"/>
                  </a:lnTo>
                  <a:lnTo>
                    <a:pt x="48" y="3"/>
                  </a:lnTo>
                  <a:lnTo>
                    <a:pt x="43" y="4"/>
                  </a:lnTo>
                  <a:lnTo>
                    <a:pt x="37" y="6"/>
                  </a:lnTo>
                  <a:lnTo>
                    <a:pt x="32" y="8"/>
                  </a:lnTo>
                  <a:lnTo>
                    <a:pt x="27" y="11"/>
                  </a:lnTo>
                  <a:lnTo>
                    <a:pt x="22" y="14"/>
                  </a:lnTo>
                  <a:lnTo>
                    <a:pt x="18" y="19"/>
                  </a:lnTo>
                  <a:lnTo>
                    <a:pt x="14" y="23"/>
                  </a:lnTo>
                  <a:lnTo>
                    <a:pt x="10" y="27"/>
                  </a:lnTo>
                  <a:lnTo>
                    <a:pt x="7" y="33"/>
                  </a:lnTo>
                  <a:lnTo>
                    <a:pt x="5" y="38"/>
                  </a:lnTo>
                  <a:lnTo>
                    <a:pt x="3" y="43"/>
                  </a:lnTo>
                  <a:lnTo>
                    <a:pt x="2" y="49"/>
                  </a:lnTo>
                  <a:lnTo>
                    <a:pt x="1" y="55"/>
                  </a:lnTo>
                  <a:lnTo>
                    <a:pt x="0" y="62"/>
                  </a:lnTo>
                  <a:lnTo>
                    <a:pt x="0" y="304"/>
                  </a:lnTo>
                  <a:lnTo>
                    <a:pt x="22" y="299"/>
                  </a:lnTo>
                  <a:lnTo>
                    <a:pt x="46" y="294"/>
                  </a:lnTo>
                  <a:lnTo>
                    <a:pt x="68" y="291"/>
                  </a:lnTo>
                  <a:lnTo>
                    <a:pt x="90" y="290"/>
                  </a:lnTo>
                  <a:lnTo>
                    <a:pt x="126" y="288"/>
                  </a:lnTo>
                  <a:lnTo>
                    <a:pt x="151" y="287"/>
                  </a:lnTo>
                  <a:lnTo>
                    <a:pt x="172" y="288"/>
                  </a:lnTo>
                  <a:lnTo>
                    <a:pt x="206" y="289"/>
                  </a:lnTo>
                  <a:lnTo>
                    <a:pt x="225" y="291"/>
                  </a:lnTo>
                  <a:lnTo>
                    <a:pt x="244" y="293"/>
                  </a:lnTo>
                  <a:lnTo>
                    <a:pt x="266" y="297"/>
                  </a:lnTo>
                  <a:lnTo>
                    <a:pt x="286" y="300"/>
                  </a:lnTo>
                  <a:lnTo>
                    <a:pt x="306" y="305"/>
                  </a:lnTo>
                  <a:lnTo>
                    <a:pt x="326" y="312"/>
                  </a:lnTo>
                  <a:lnTo>
                    <a:pt x="344" y="318"/>
                  </a:lnTo>
                  <a:lnTo>
                    <a:pt x="360" y="327"/>
                  </a:lnTo>
                  <a:lnTo>
                    <a:pt x="366" y="332"/>
                  </a:lnTo>
                  <a:lnTo>
                    <a:pt x="373" y="337"/>
                  </a:lnTo>
                  <a:lnTo>
                    <a:pt x="378" y="343"/>
                  </a:lnTo>
                  <a:lnTo>
                    <a:pt x="383" y="349"/>
                  </a:lnTo>
                  <a:lnTo>
                    <a:pt x="387" y="356"/>
                  </a:lnTo>
                  <a:lnTo>
                    <a:pt x="389" y="362"/>
                  </a:lnTo>
                  <a:lnTo>
                    <a:pt x="391" y="369"/>
                  </a:lnTo>
                  <a:lnTo>
                    <a:pt x="391" y="377"/>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499">
              <a:extLst>
                <a:ext uri="{FF2B5EF4-FFF2-40B4-BE49-F238E27FC236}">
                  <a16:creationId xmlns:a16="http://schemas.microsoft.com/office/drawing/2014/main" id="{A8E6691B-D48E-4F27-BFB8-39275098B1B8}"/>
                </a:ext>
              </a:extLst>
            </p:cNvPr>
            <p:cNvSpPr>
              <a:spLocks/>
            </p:cNvSpPr>
            <p:nvPr/>
          </p:nvSpPr>
          <p:spPr bwMode="auto">
            <a:xfrm>
              <a:off x="3756025" y="1598613"/>
              <a:ext cx="133350" cy="33338"/>
            </a:xfrm>
            <a:custGeom>
              <a:avLst/>
              <a:gdLst>
                <a:gd name="T0" fmla="*/ 0 w 421"/>
                <a:gd name="T1" fmla="*/ 44 h 104"/>
                <a:gd name="T2" fmla="*/ 2 w 421"/>
                <a:gd name="T3" fmla="*/ 52 h 104"/>
                <a:gd name="T4" fmla="*/ 5 w 421"/>
                <a:gd name="T5" fmla="*/ 56 h 104"/>
                <a:gd name="T6" fmla="*/ 6 w 421"/>
                <a:gd name="T7" fmla="*/ 59 h 104"/>
                <a:gd name="T8" fmla="*/ 11 w 421"/>
                <a:gd name="T9" fmla="*/ 65 h 104"/>
                <a:gd name="T10" fmla="*/ 13 w 421"/>
                <a:gd name="T11" fmla="*/ 65 h 104"/>
                <a:gd name="T12" fmla="*/ 31 w 421"/>
                <a:gd name="T13" fmla="*/ 76 h 104"/>
                <a:gd name="T14" fmla="*/ 32 w 421"/>
                <a:gd name="T15" fmla="*/ 77 h 104"/>
                <a:gd name="T16" fmla="*/ 41 w 421"/>
                <a:gd name="T17" fmla="*/ 80 h 104"/>
                <a:gd name="T18" fmla="*/ 45 w 421"/>
                <a:gd name="T19" fmla="*/ 81 h 104"/>
                <a:gd name="T20" fmla="*/ 53 w 421"/>
                <a:gd name="T21" fmla="*/ 84 h 104"/>
                <a:gd name="T22" fmla="*/ 61 w 421"/>
                <a:gd name="T23" fmla="*/ 86 h 104"/>
                <a:gd name="T24" fmla="*/ 66 w 421"/>
                <a:gd name="T25" fmla="*/ 87 h 104"/>
                <a:gd name="T26" fmla="*/ 98 w 421"/>
                <a:gd name="T27" fmla="*/ 95 h 104"/>
                <a:gd name="T28" fmla="*/ 133 w 421"/>
                <a:gd name="T29" fmla="*/ 99 h 104"/>
                <a:gd name="T30" fmla="*/ 197 w 421"/>
                <a:gd name="T31" fmla="*/ 104 h 104"/>
                <a:gd name="T32" fmla="*/ 211 w 421"/>
                <a:gd name="T33" fmla="*/ 104 h 104"/>
                <a:gd name="T34" fmla="*/ 225 w 421"/>
                <a:gd name="T35" fmla="*/ 104 h 104"/>
                <a:gd name="T36" fmla="*/ 289 w 421"/>
                <a:gd name="T37" fmla="*/ 99 h 104"/>
                <a:gd name="T38" fmla="*/ 322 w 421"/>
                <a:gd name="T39" fmla="*/ 95 h 104"/>
                <a:gd name="T40" fmla="*/ 356 w 421"/>
                <a:gd name="T41" fmla="*/ 87 h 104"/>
                <a:gd name="T42" fmla="*/ 360 w 421"/>
                <a:gd name="T43" fmla="*/ 86 h 104"/>
                <a:gd name="T44" fmla="*/ 368 w 421"/>
                <a:gd name="T45" fmla="*/ 84 h 104"/>
                <a:gd name="T46" fmla="*/ 376 w 421"/>
                <a:gd name="T47" fmla="*/ 81 h 104"/>
                <a:gd name="T48" fmla="*/ 379 w 421"/>
                <a:gd name="T49" fmla="*/ 80 h 104"/>
                <a:gd name="T50" fmla="*/ 390 w 421"/>
                <a:gd name="T51" fmla="*/ 77 h 104"/>
                <a:gd name="T52" fmla="*/ 391 w 421"/>
                <a:gd name="T53" fmla="*/ 76 h 104"/>
                <a:gd name="T54" fmla="*/ 409 w 421"/>
                <a:gd name="T55" fmla="*/ 65 h 104"/>
                <a:gd name="T56" fmla="*/ 409 w 421"/>
                <a:gd name="T57" fmla="*/ 65 h 104"/>
                <a:gd name="T58" fmla="*/ 416 w 421"/>
                <a:gd name="T59" fmla="*/ 59 h 104"/>
                <a:gd name="T60" fmla="*/ 417 w 421"/>
                <a:gd name="T61" fmla="*/ 56 h 104"/>
                <a:gd name="T62" fmla="*/ 420 w 421"/>
                <a:gd name="T63" fmla="*/ 52 h 104"/>
                <a:gd name="T64" fmla="*/ 421 w 421"/>
                <a:gd name="T65" fmla="*/ 44 h 104"/>
                <a:gd name="T66" fmla="*/ 410 w 421"/>
                <a:gd name="T67" fmla="*/ 4 h 104"/>
                <a:gd name="T68" fmla="*/ 386 w 421"/>
                <a:gd name="T69" fmla="*/ 10 h 104"/>
                <a:gd name="T70" fmla="*/ 344 w 421"/>
                <a:gd name="T71" fmla="*/ 19 h 104"/>
                <a:gd name="T72" fmla="*/ 284 w 421"/>
                <a:gd name="T73" fmla="*/ 25 h 104"/>
                <a:gd name="T74" fmla="*/ 231 w 421"/>
                <a:gd name="T75" fmla="*/ 28 h 104"/>
                <a:gd name="T76" fmla="*/ 191 w 421"/>
                <a:gd name="T77" fmla="*/ 28 h 104"/>
                <a:gd name="T78" fmla="*/ 138 w 421"/>
                <a:gd name="T79" fmla="*/ 25 h 104"/>
                <a:gd name="T80" fmla="*/ 78 w 421"/>
                <a:gd name="T81" fmla="*/ 19 h 104"/>
                <a:gd name="T82" fmla="*/ 35 w 421"/>
                <a:gd name="T83" fmla="*/ 10 h 104"/>
                <a:gd name="T84" fmla="*/ 10 w 421"/>
                <a:gd name="T85"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104">
                  <a:moveTo>
                    <a:pt x="0" y="0"/>
                  </a:moveTo>
                  <a:lnTo>
                    <a:pt x="0" y="44"/>
                  </a:lnTo>
                  <a:lnTo>
                    <a:pt x="1" y="48"/>
                  </a:lnTo>
                  <a:lnTo>
                    <a:pt x="2" y="52"/>
                  </a:lnTo>
                  <a:lnTo>
                    <a:pt x="3" y="54"/>
                  </a:lnTo>
                  <a:lnTo>
                    <a:pt x="5" y="56"/>
                  </a:lnTo>
                  <a:lnTo>
                    <a:pt x="5" y="57"/>
                  </a:lnTo>
                  <a:lnTo>
                    <a:pt x="6" y="59"/>
                  </a:lnTo>
                  <a:lnTo>
                    <a:pt x="8" y="62"/>
                  </a:lnTo>
                  <a:lnTo>
                    <a:pt x="11" y="65"/>
                  </a:lnTo>
                  <a:lnTo>
                    <a:pt x="11" y="65"/>
                  </a:lnTo>
                  <a:lnTo>
                    <a:pt x="13" y="65"/>
                  </a:lnTo>
                  <a:lnTo>
                    <a:pt x="20" y="70"/>
                  </a:lnTo>
                  <a:lnTo>
                    <a:pt x="31" y="76"/>
                  </a:lnTo>
                  <a:lnTo>
                    <a:pt x="31" y="76"/>
                  </a:lnTo>
                  <a:lnTo>
                    <a:pt x="32" y="77"/>
                  </a:lnTo>
                  <a:lnTo>
                    <a:pt x="36" y="79"/>
                  </a:lnTo>
                  <a:lnTo>
                    <a:pt x="41" y="80"/>
                  </a:lnTo>
                  <a:lnTo>
                    <a:pt x="44" y="81"/>
                  </a:lnTo>
                  <a:lnTo>
                    <a:pt x="45" y="81"/>
                  </a:lnTo>
                  <a:lnTo>
                    <a:pt x="49" y="83"/>
                  </a:lnTo>
                  <a:lnTo>
                    <a:pt x="53" y="84"/>
                  </a:lnTo>
                  <a:lnTo>
                    <a:pt x="58" y="85"/>
                  </a:lnTo>
                  <a:lnTo>
                    <a:pt x="61" y="86"/>
                  </a:lnTo>
                  <a:lnTo>
                    <a:pt x="64" y="87"/>
                  </a:lnTo>
                  <a:lnTo>
                    <a:pt x="66" y="87"/>
                  </a:lnTo>
                  <a:lnTo>
                    <a:pt x="82" y="92"/>
                  </a:lnTo>
                  <a:lnTo>
                    <a:pt x="98" y="95"/>
                  </a:lnTo>
                  <a:lnTo>
                    <a:pt x="115" y="97"/>
                  </a:lnTo>
                  <a:lnTo>
                    <a:pt x="133" y="99"/>
                  </a:lnTo>
                  <a:lnTo>
                    <a:pt x="166" y="102"/>
                  </a:lnTo>
                  <a:lnTo>
                    <a:pt x="197" y="104"/>
                  </a:lnTo>
                  <a:lnTo>
                    <a:pt x="203" y="104"/>
                  </a:lnTo>
                  <a:lnTo>
                    <a:pt x="211" y="104"/>
                  </a:lnTo>
                  <a:lnTo>
                    <a:pt x="217" y="104"/>
                  </a:lnTo>
                  <a:lnTo>
                    <a:pt x="225" y="104"/>
                  </a:lnTo>
                  <a:lnTo>
                    <a:pt x="255" y="102"/>
                  </a:lnTo>
                  <a:lnTo>
                    <a:pt x="289" y="99"/>
                  </a:lnTo>
                  <a:lnTo>
                    <a:pt x="306" y="97"/>
                  </a:lnTo>
                  <a:lnTo>
                    <a:pt x="322" y="95"/>
                  </a:lnTo>
                  <a:lnTo>
                    <a:pt x="340" y="92"/>
                  </a:lnTo>
                  <a:lnTo>
                    <a:pt x="356" y="87"/>
                  </a:lnTo>
                  <a:lnTo>
                    <a:pt x="358" y="87"/>
                  </a:lnTo>
                  <a:lnTo>
                    <a:pt x="360" y="86"/>
                  </a:lnTo>
                  <a:lnTo>
                    <a:pt x="364" y="85"/>
                  </a:lnTo>
                  <a:lnTo>
                    <a:pt x="368" y="84"/>
                  </a:lnTo>
                  <a:lnTo>
                    <a:pt x="372" y="83"/>
                  </a:lnTo>
                  <a:lnTo>
                    <a:pt x="376" y="81"/>
                  </a:lnTo>
                  <a:lnTo>
                    <a:pt x="378" y="81"/>
                  </a:lnTo>
                  <a:lnTo>
                    <a:pt x="379" y="80"/>
                  </a:lnTo>
                  <a:lnTo>
                    <a:pt x="385" y="79"/>
                  </a:lnTo>
                  <a:lnTo>
                    <a:pt x="390" y="77"/>
                  </a:lnTo>
                  <a:lnTo>
                    <a:pt x="390" y="76"/>
                  </a:lnTo>
                  <a:lnTo>
                    <a:pt x="391" y="76"/>
                  </a:lnTo>
                  <a:lnTo>
                    <a:pt x="401" y="70"/>
                  </a:lnTo>
                  <a:lnTo>
                    <a:pt x="409" y="65"/>
                  </a:lnTo>
                  <a:lnTo>
                    <a:pt x="409" y="65"/>
                  </a:lnTo>
                  <a:lnTo>
                    <a:pt x="409" y="65"/>
                  </a:lnTo>
                  <a:lnTo>
                    <a:pt x="413" y="62"/>
                  </a:lnTo>
                  <a:lnTo>
                    <a:pt x="416" y="59"/>
                  </a:lnTo>
                  <a:lnTo>
                    <a:pt x="417" y="57"/>
                  </a:lnTo>
                  <a:lnTo>
                    <a:pt x="417" y="56"/>
                  </a:lnTo>
                  <a:lnTo>
                    <a:pt x="419" y="54"/>
                  </a:lnTo>
                  <a:lnTo>
                    <a:pt x="420" y="52"/>
                  </a:lnTo>
                  <a:lnTo>
                    <a:pt x="421" y="48"/>
                  </a:lnTo>
                  <a:lnTo>
                    <a:pt x="421" y="44"/>
                  </a:lnTo>
                  <a:lnTo>
                    <a:pt x="421" y="0"/>
                  </a:lnTo>
                  <a:lnTo>
                    <a:pt x="410" y="4"/>
                  </a:lnTo>
                  <a:lnTo>
                    <a:pt x="399" y="7"/>
                  </a:lnTo>
                  <a:lnTo>
                    <a:pt x="386" y="10"/>
                  </a:lnTo>
                  <a:lnTo>
                    <a:pt x="373" y="13"/>
                  </a:lnTo>
                  <a:lnTo>
                    <a:pt x="344" y="19"/>
                  </a:lnTo>
                  <a:lnTo>
                    <a:pt x="314" y="23"/>
                  </a:lnTo>
                  <a:lnTo>
                    <a:pt x="284" y="25"/>
                  </a:lnTo>
                  <a:lnTo>
                    <a:pt x="256" y="27"/>
                  </a:lnTo>
                  <a:lnTo>
                    <a:pt x="231" y="28"/>
                  </a:lnTo>
                  <a:lnTo>
                    <a:pt x="211" y="28"/>
                  </a:lnTo>
                  <a:lnTo>
                    <a:pt x="191" y="28"/>
                  </a:lnTo>
                  <a:lnTo>
                    <a:pt x="166" y="27"/>
                  </a:lnTo>
                  <a:lnTo>
                    <a:pt x="138" y="25"/>
                  </a:lnTo>
                  <a:lnTo>
                    <a:pt x="108" y="23"/>
                  </a:lnTo>
                  <a:lnTo>
                    <a:pt x="78" y="19"/>
                  </a:lnTo>
                  <a:lnTo>
                    <a:pt x="49" y="13"/>
                  </a:lnTo>
                  <a:lnTo>
                    <a:pt x="35" y="10"/>
                  </a:lnTo>
                  <a:lnTo>
                    <a:pt x="22" y="7"/>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00">
              <a:extLst>
                <a:ext uri="{FF2B5EF4-FFF2-40B4-BE49-F238E27FC236}">
                  <a16:creationId xmlns:a16="http://schemas.microsoft.com/office/drawing/2014/main" id="{5839F0C0-A423-4156-855A-E09BBC0F1685}"/>
                </a:ext>
              </a:extLst>
            </p:cNvPr>
            <p:cNvSpPr>
              <a:spLocks/>
            </p:cNvSpPr>
            <p:nvPr/>
          </p:nvSpPr>
          <p:spPr bwMode="auto">
            <a:xfrm>
              <a:off x="3756025" y="1474788"/>
              <a:ext cx="133350" cy="28575"/>
            </a:xfrm>
            <a:custGeom>
              <a:avLst/>
              <a:gdLst>
                <a:gd name="T0" fmla="*/ 420 w 420"/>
                <a:gd name="T1" fmla="*/ 58 h 90"/>
                <a:gd name="T2" fmla="*/ 419 w 420"/>
                <a:gd name="T3" fmla="*/ 55 h 90"/>
                <a:gd name="T4" fmla="*/ 418 w 420"/>
                <a:gd name="T5" fmla="*/ 50 h 90"/>
                <a:gd name="T6" fmla="*/ 416 w 420"/>
                <a:gd name="T7" fmla="*/ 47 h 90"/>
                <a:gd name="T8" fmla="*/ 413 w 420"/>
                <a:gd name="T9" fmla="*/ 44 h 90"/>
                <a:gd name="T10" fmla="*/ 406 w 420"/>
                <a:gd name="T11" fmla="*/ 37 h 90"/>
                <a:gd name="T12" fmla="*/ 397 w 420"/>
                <a:gd name="T13" fmla="*/ 32 h 90"/>
                <a:gd name="T14" fmla="*/ 386 w 420"/>
                <a:gd name="T15" fmla="*/ 27 h 90"/>
                <a:gd name="T16" fmla="*/ 374 w 420"/>
                <a:gd name="T17" fmla="*/ 22 h 90"/>
                <a:gd name="T18" fmla="*/ 360 w 420"/>
                <a:gd name="T19" fmla="*/ 18 h 90"/>
                <a:gd name="T20" fmla="*/ 345 w 420"/>
                <a:gd name="T21" fmla="*/ 14 h 90"/>
                <a:gd name="T22" fmla="*/ 313 w 420"/>
                <a:gd name="T23" fmla="*/ 9 h 90"/>
                <a:gd name="T24" fmla="*/ 277 w 420"/>
                <a:gd name="T25" fmla="*/ 3 h 90"/>
                <a:gd name="T26" fmla="*/ 243 w 420"/>
                <a:gd name="T27" fmla="*/ 1 h 90"/>
                <a:gd name="T28" fmla="*/ 210 w 420"/>
                <a:gd name="T29" fmla="*/ 0 h 90"/>
                <a:gd name="T30" fmla="*/ 172 w 420"/>
                <a:gd name="T31" fmla="*/ 1 h 90"/>
                <a:gd name="T32" fmla="*/ 133 w 420"/>
                <a:gd name="T33" fmla="*/ 4 h 90"/>
                <a:gd name="T34" fmla="*/ 113 w 420"/>
                <a:gd name="T35" fmla="*/ 7 h 90"/>
                <a:gd name="T36" fmla="*/ 94 w 420"/>
                <a:gd name="T37" fmla="*/ 11 h 90"/>
                <a:gd name="T38" fmla="*/ 76 w 420"/>
                <a:gd name="T39" fmla="*/ 14 h 90"/>
                <a:gd name="T40" fmla="*/ 59 w 420"/>
                <a:gd name="T41" fmla="*/ 18 h 90"/>
                <a:gd name="T42" fmla="*/ 59 w 420"/>
                <a:gd name="T43" fmla="*/ 18 h 90"/>
                <a:gd name="T44" fmla="*/ 55 w 420"/>
                <a:gd name="T45" fmla="*/ 19 h 90"/>
                <a:gd name="T46" fmla="*/ 52 w 420"/>
                <a:gd name="T47" fmla="*/ 20 h 90"/>
                <a:gd name="T48" fmla="*/ 48 w 420"/>
                <a:gd name="T49" fmla="*/ 21 h 90"/>
                <a:gd name="T50" fmla="*/ 44 w 420"/>
                <a:gd name="T51" fmla="*/ 22 h 90"/>
                <a:gd name="T52" fmla="*/ 43 w 420"/>
                <a:gd name="T53" fmla="*/ 24 h 90"/>
                <a:gd name="T54" fmla="*/ 40 w 420"/>
                <a:gd name="T55" fmla="*/ 24 h 90"/>
                <a:gd name="T56" fmla="*/ 35 w 420"/>
                <a:gd name="T57" fmla="*/ 26 h 90"/>
                <a:gd name="T58" fmla="*/ 31 w 420"/>
                <a:gd name="T59" fmla="*/ 28 h 90"/>
                <a:gd name="T60" fmla="*/ 30 w 420"/>
                <a:gd name="T61" fmla="*/ 28 h 90"/>
                <a:gd name="T62" fmla="*/ 30 w 420"/>
                <a:gd name="T63" fmla="*/ 28 h 90"/>
                <a:gd name="T64" fmla="*/ 19 w 420"/>
                <a:gd name="T65" fmla="*/ 33 h 90"/>
                <a:gd name="T66" fmla="*/ 12 w 420"/>
                <a:gd name="T67" fmla="*/ 40 h 90"/>
                <a:gd name="T68" fmla="*/ 10 w 420"/>
                <a:gd name="T69" fmla="*/ 40 h 90"/>
                <a:gd name="T70" fmla="*/ 10 w 420"/>
                <a:gd name="T71" fmla="*/ 40 h 90"/>
                <a:gd name="T72" fmla="*/ 7 w 420"/>
                <a:gd name="T73" fmla="*/ 43 h 90"/>
                <a:gd name="T74" fmla="*/ 5 w 420"/>
                <a:gd name="T75" fmla="*/ 46 h 90"/>
                <a:gd name="T76" fmla="*/ 4 w 420"/>
                <a:gd name="T77" fmla="*/ 47 h 90"/>
                <a:gd name="T78" fmla="*/ 4 w 420"/>
                <a:gd name="T79" fmla="*/ 48 h 90"/>
                <a:gd name="T80" fmla="*/ 2 w 420"/>
                <a:gd name="T81" fmla="*/ 50 h 90"/>
                <a:gd name="T82" fmla="*/ 1 w 420"/>
                <a:gd name="T83" fmla="*/ 52 h 90"/>
                <a:gd name="T84" fmla="*/ 0 w 420"/>
                <a:gd name="T85" fmla="*/ 56 h 90"/>
                <a:gd name="T86" fmla="*/ 0 w 420"/>
                <a:gd name="T87" fmla="*/ 58 h 90"/>
                <a:gd name="T88" fmla="*/ 8 w 420"/>
                <a:gd name="T89" fmla="*/ 63 h 90"/>
                <a:gd name="T90" fmla="*/ 22 w 420"/>
                <a:gd name="T91" fmla="*/ 68 h 90"/>
                <a:gd name="T92" fmla="*/ 43 w 420"/>
                <a:gd name="T93" fmla="*/ 74 h 90"/>
                <a:gd name="T94" fmla="*/ 67 w 420"/>
                <a:gd name="T95" fmla="*/ 78 h 90"/>
                <a:gd name="T96" fmla="*/ 96 w 420"/>
                <a:gd name="T97" fmla="*/ 84 h 90"/>
                <a:gd name="T98" fmla="*/ 131 w 420"/>
                <a:gd name="T99" fmla="*/ 87 h 90"/>
                <a:gd name="T100" fmla="*/ 168 w 420"/>
                <a:gd name="T101" fmla="*/ 90 h 90"/>
                <a:gd name="T102" fmla="*/ 210 w 420"/>
                <a:gd name="T103" fmla="*/ 90 h 90"/>
                <a:gd name="T104" fmla="*/ 251 w 420"/>
                <a:gd name="T105" fmla="*/ 90 h 90"/>
                <a:gd name="T106" fmla="*/ 289 w 420"/>
                <a:gd name="T107" fmla="*/ 87 h 90"/>
                <a:gd name="T108" fmla="*/ 323 w 420"/>
                <a:gd name="T109" fmla="*/ 84 h 90"/>
                <a:gd name="T110" fmla="*/ 353 w 420"/>
                <a:gd name="T111" fmla="*/ 78 h 90"/>
                <a:gd name="T112" fmla="*/ 377 w 420"/>
                <a:gd name="T113" fmla="*/ 74 h 90"/>
                <a:gd name="T114" fmla="*/ 398 w 420"/>
                <a:gd name="T115" fmla="*/ 68 h 90"/>
                <a:gd name="T116" fmla="*/ 412 w 420"/>
                <a:gd name="T117" fmla="*/ 62 h 90"/>
                <a:gd name="T118" fmla="*/ 420 w 420"/>
                <a:gd name="T11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90">
                  <a:moveTo>
                    <a:pt x="420" y="58"/>
                  </a:moveTo>
                  <a:lnTo>
                    <a:pt x="419" y="55"/>
                  </a:lnTo>
                  <a:lnTo>
                    <a:pt x="418" y="50"/>
                  </a:lnTo>
                  <a:lnTo>
                    <a:pt x="416" y="47"/>
                  </a:lnTo>
                  <a:lnTo>
                    <a:pt x="413" y="44"/>
                  </a:lnTo>
                  <a:lnTo>
                    <a:pt x="406" y="37"/>
                  </a:lnTo>
                  <a:lnTo>
                    <a:pt x="397" y="32"/>
                  </a:lnTo>
                  <a:lnTo>
                    <a:pt x="386" y="27"/>
                  </a:lnTo>
                  <a:lnTo>
                    <a:pt x="374" y="22"/>
                  </a:lnTo>
                  <a:lnTo>
                    <a:pt x="360" y="18"/>
                  </a:lnTo>
                  <a:lnTo>
                    <a:pt x="345" y="14"/>
                  </a:lnTo>
                  <a:lnTo>
                    <a:pt x="313" y="9"/>
                  </a:lnTo>
                  <a:lnTo>
                    <a:pt x="277" y="3"/>
                  </a:lnTo>
                  <a:lnTo>
                    <a:pt x="243" y="1"/>
                  </a:lnTo>
                  <a:lnTo>
                    <a:pt x="210" y="0"/>
                  </a:lnTo>
                  <a:lnTo>
                    <a:pt x="172" y="1"/>
                  </a:lnTo>
                  <a:lnTo>
                    <a:pt x="133" y="4"/>
                  </a:lnTo>
                  <a:lnTo>
                    <a:pt x="113" y="7"/>
                  </a:lnTo>
                  <a:lnTo>
                    <a:pt x="94" y="11"/>
                  </a:lnTo>
                  <a:lnTo>
                    <a:pt x="76" y="14"/>
                  </a:lnTo>
                  <a:lnTo>
                    <a:pt x="59" y="18"/>
                  </a:lnTo>
                  <a:lnTo>
                    <a:pt x="59" y="18"/>
                  </a:lnTo>
                  <a:lnTo>
                    <a:pt x="55" y="19"/>
                  </a:lnTo>
                  <a:lnTo>
                    <a:pt x="52" y="20"/>
                  </a:lnTo>
                  <a:lnTo>
                    <a:pt x="48" y="21"/>
                  </a:lnTo>
                  <a:lnTo>
                    <a:pt x="44" y="22"/>
                  </a:lnTo>
                  <a:lnTo>
                    <a:pt x="43" y="24"/>
                  </a:lnTo>
                  <a:lnTo>
                    <a:pt x="40" y="24"/>
                  </a:lnTo>
                  <a:lnTo>
                    <a:pt x="35" y="26"/>
                  </a:lnTo>
                  <a:lnTo>
                    <a:pt x="31" y="28"/>
                  </a:lnTo>
                  <a:lnTo>
                    <a:pt x="30" y="28"/>
                  </a:lnTo>
                  <a:lnTo>
                    <a:pt x="30" y="28"/>
                  </a:lnTo>
                  <a:lnTo>
                    <a:pt x="19" y="33"/>
                  </a:lnTo>
                  <a:lnTo>
                    <a:pt x="12" y="40"/>
                  </a:lnTo>
                  <a:lnTo>
                    <a:pt x="10" y="40"/>
                  </a:lnTo>
                  <a:lnTo>
                    <a:pt x="10" y="40"/>
                  </a:lnTo>
                  <a:lnTo>
                    <a:pt x="7" y="43"/>
                  </a:lnTo>
                  <a:lnTo>
                    <a:pt x="5" y="46"/>
                  </a:lnTo>
                  <a:lnTo>
                    <a:pt x="4" y="47"/>
                  </a:lnTo>
                  <a:lnTo>
                    <a:pt x="4" y="48"/>
                  </a:lnTo>
                  <a:lnTo>
                    <a:pt x="2" y="50"/>
                  </a:lnTo>
                  <a:lnTo>
                    <a:pt x="1" y="52"/>
                  </a:lnTo>
                  <a:lnTo>
                    <a:pt x="0" y="56"/>
                  </a:lnTo>
                  <a:lnTo>
                    <a:pt x="0" y="58"/>
                  </a:lnTo>
                  <a:lnTo>
                    <a:pt x="8" y="63"/>
                  </a:lnTo>
                  <a:lnTo>
                    <a:pt x="22" y="68"/>
                  </a:lnTo>
                  <a:lnTo>
                    <a:pt x="43" y="74"/>
                  </a:lnTo>
                  <a:lnTo>
                    <a:pt x="67" y="78"/>
                  </a:lnTo>
                  <a:lnTo>
                    <a:pt x="96" y="84"/>
                  </a:lnTo>
                  <a:lnTo>
                    <a:pt x="131" y="87"/>
                  </a:lnTo>
                  <a:lnTo>
                    <a:pt x="168" y="90"/>
                  </a:lnTo>
                  <a:lnTo>
                    <a:pt x="210" y="90"/>
                  </a:lnTo>
                  <a:lnTo>
                    <a:pt x="251" y="90"/>
                  </a:lnTo>
                  <a:lnTo>
                    <a:pt x="289" y="87"/>
                  </a:lnTo>
                  <a:lnTo>
                    <a:pt x="323" y="84"/>
                  </a:lnTo>
                  <a:lnTo>
                    <a:pt x="353" y="78"/>
                  </a:lnTo>
                  <a:lnTo>
                    <a:pt x="377" y="74"/>
                  </a:lnTo>
                  <a:lnTo>
                    <a:pt x="398" y="68"/>
                  </a:lnTo>
                  <a:lnTo>
                    <a:pt x="412" y="62"/>
                  </a:lnTo>
                  <a:lnTo>
                    <a:pt x="4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01">
              <a:extLst>
                <a:ext uri="{FF2B5EF4-FFF2-40B4-BE49-F238E27FC236}">
                  <a16:creationId xmlns:a16="http://schemas.microsoft.com/office/drawing/2014/main" id="{DBE218E2-EA47-43F9-AF50-BC58701E5EAE}"/>
                </a:ext>
              </a:extLst>
            </p:cNvPr>
            <p:cNvSpPr>
              <a:spLocks/>
            </p:cNvSpPr>
            <p:nvPr/>
          </p:nvSpPr>
          <p:spPr bwMode="auto">
            <a:xfrm>
              <a:off x="3756025" y="1503363"/>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7 h 75"/>
                <a:gd name="T10" fmla="*/ 67 w 421"/>
                <a:gd name="T11" fmla="*/ 62 h 75"/>
                <a:gd name="T12" fmla="*/ 97 w 421"/>
                <a:gd name="T13" fmla="*/ 68 h 75"/>
                <a:gd name="T14" fmla="*/ 130 w 421"/>
                <a:gd name="T15" fmla="*/ 71 h 75"/>
                <a:gd name="T16" fmla="*/ 169 w 421"/>
                <a:gd name="T17" fmla="*/ 74 h 75"/>
                <a:gd name="T18" fmla="*/ 211 w 421"/>
                <a:gd name="T19" fmla="*/ 75 h 75"/>
                <a:gd name="T20" fmla="*/ 253 w 421"/>
                <a:gd name="T21" fmla="*/ 74 h 75"/>
                <a:gd name="T22" fmla="*/ 290 w 421"/>
                <a:gd name="T23" fmla="*/ 71 h 75"/>
                <a:gd name="T24" fmla="*/ 325 w 421"/>
                <a:gd name="T25" fmla="*/ 68 h 75"/>
                <a:gd name="T26" fmla="*/ 355 w 421"/>
                <a:gd name="T27" fmla="*/ 62 h 75"/>
                <a:gd name="T28" fmla="*/ 379 w 421"/>
                <a:gd name="T29" fmla="*/ 57 h 75"/>
                <a:gd name="T30" fmla="*/ 399 w 421"/>
                <a:gd name="T31" fmla="*/ 52 h 75"/>
                <a:gd name="T32" fmla="*/ 414 w 421"/>
                <a:gd name="T33" fmla="*/ 46 h 75"/>
                <a:gd name="T34" fmla="*/ 421 w 421"/>
                <a:gd name="T35" fmla="*/ 42 h 75"/>
                <a:gd name="T36" fmla="*/ 421 w 421"/>
                <a:gd name="T37" fmla="*/ 0 h 75"/>
                <a:gd name="T38" fmla="*/ 410 w 421"/>
                <a:gd name="T39" fmla="*/ 4 h 75"/>
                <a:gd name="T40" fmla="*/ 399 w 421"/>
                <a:gd name="T41" fmla="*/ 8 h 75"/>
                <a:gd name="T42" fmla="*/ 386 w 421"/>
                <a:gd name="T43" fmla="*/ 12 h 75"/>
                <a:gd name="T44" fmla="*/ 373 w 421"/>
                <a:gd name="T45" fmla="*/ 14 h 75"/>
                <a:gd name="T46" fmla="*/ 344 w 421"/>
                <a:gd name="T47" fmla="*/ 19 h 75"/>
                <a:gd name="T48" fmla="*/ 314 w 421"/>
                <a:gd name="T49" fmla="*/ 24 h 75"/>
                <a:gd name="T50" fmla="*/ 284 w 421"/>
                <a:gd name="T51" fmla="*/ 27 h 75"/>
                <a:gd name="T52" fmla="*/ 256 w 421"/>
                <a:gd name="T53" fmla="*/ 28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8 h 75"/>
                <a:gd name="T74" fmla="*/ 10 w 421"/>
                <a:gd name="T75" fmla="*/ 4 h 75"/>
                <a:gd name="T76" fmla="*/ 0 w 421"/>
                <a:gd name="T77" fmla="*/ 0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6"/>
                  </a:lnTo>
                  <a:lnTo>
                    <a:pt x="22" y="52"/>
                  </a:lnTo>
                  <a:lnTo>
                    <a:pt x="43" y="57"/>
                  </a:lnTo>
                  <a:lnTo>
                    <a:pt x="67" y="62"/>
                  </a:lnTo>
                  <a:lnTo>
                    <a:pt x="97" y="68"/>
                  </a:lnTo>
                  <a:lnTo>
                    <a:pt x="130" y="71"/>
                  </a:lnTo>
                  <a:lnTo>
                    <a:pt x="169" y="74"/>
                  </a:lnTo>
                  <a:lnTo>
                    <a:pt x="211" y="75"/>
                  </a:lnTo>
                  <a:lnTo>
                    <a:pt x="253" y="74"/>
                  </a:lnTo>
                  <a:lnTo>
                    <a:pt x="290" y="71"/>
                  </a:lnTo>
                  <a:lnTo>
                    <a:pt x="325" y="68"/>
                  </a:lnTo>
                  <a:lnTo>
                    <a:pt x="355" y="62"/>
                  </a:lnTo>
                  <a:lnTo>
                    <a:pt x="379" y="57"/>
                  </a:lnTo>
                  <a:lnTo>
                    <a:pt x="399" y="52"/>
                  </a:lnTo>
                  <a:lnTo>
                    <a:pt x="414" y="46"/>
                  </a:lnTo>
                  <a:lnTo>
                    <a:pt x="421" y="42"/>
                  </a:lnTo>
                  <a:lnTo>
                    <a:pt x="421" y="0"/>
                  </a:lnTo>
                  <a:lnTo>
                    <a:pt x="410" y="4"/>
                  </a:lnTo>
                  <a:lnTo>
                    <a:pt x="399" y="8"/>
                  </a:lnTo>
                  <a:lnTo>
                    <a:pt x="386" y="12"/>
                  </a:lnTo>
                  <a:lnTo>
                    <a:pt x="373" y="14"/>
                  </a:lnTo>
                  <a:lnTo>
                    <a:pt x="344" y="19"/>
                  </a:lnTo>
                  <a:lnTo>
                    <a:pt x="314" y="24"/>
                  </a:lnTo>
                  <a:lnTo>
                    <a:pt x="284" y="27"/>
                  </a:lnTo>
                  <a:lnTo>
                    <a:pt x="256" y="28"/>
                  </a:lnTo>
                  <a:lnTo>
                    <a:pt x="231" y="29"/>
                  </a:lnTo>
                  <a:lnTo>
                    <a:pt x="211" y="30"/>
                  </a:lnTo>
                  <a:lnTo>
                    <a:pt x="191" y="29"/>
                  </a:lnTo>
                  <a:lnTo>
                    <a:pt x="166" y="28"/>
                  </a:lnTo>
                  <a:lnTo>
                    <a:pt x="138" y="27"/>
                  </a:lnTo>
                  <a:lnTo>
                    <a:pt x="108" y="24"/>
                  </a:lnTo>
                  <a:lnTo>
                    <a:pt x="78" y="19"/>
                  </a:lnTo>
                  <a:lnTo>
                    <a:pt x="49" y="15"/>
                  </a:lnTo>
                  <a:lnTo>
                    <a:pt x="35" y="12"/>
                  </a:lnTo>
                  <a:lnTo>
                    <a:pt x="22" y="8"/>
                  </a:lnTo>
                  <a:lnTo>
                    <a:pt x="1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02">
              <a:extLst>
                <a:ext uri="{FF2B5EF4-FFF2-40B4-BE49-F238E27FC236}">
                  <a16:creationId xmlns:a16="http://schemas.microsoft.com/office/drawing/2014/main" id="{FB53FF3C-7C81-42D7-820B-328F83511B89}"/>
                </a:ext>
              </a:extLst>
            </p:cNvPr>
            <p:cNvSpPr>
              <a:spLocks/>
            </p:cNvSpPr>
            <p:nvPr/>
          </p:nvSpPr>
          <p:spPr bwMode="auto">
            <a:xfrm>
              <a:off x="3756025" y="1574800"/>
              <a:ext cx="133350" cy="23813"/>
            </a:xfrm>
            <a:custGeom>
              <a:avLst/>
              <a:gdLst>
                <a:gd name="T0" fmla="*/ 0 w 421"/>
                <a:gd name="T1" fmla="*/ 0 h 75"/>
                <a:gd name="T2" fmla="*/ 0 w 421"/>
                <a:gd name="T3" fmla="*/ 42 h 75"/>
                <a:gd name="T4" fmla="*/ 8 w 421"/>
                <a:gd name="T5" fmla="*/ 48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8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1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8"/>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8"/>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03">
              <a:extLst>
                <a:ext uri="{FF2B5EF4-FFF2-40B4-BE49-F238E27FC236}">
                  <a16:creationId xmlns:a16="http://schemas.microsoft.com/office/drawing/2014/main" id="{B2AFC166-3690-491C-BE8E-D33917F47E78}"/>
                </a:ext>
              </a:extLst>
            </p:cNvPr>
            <p:cNvSpPr>
              <a:spLocks/>
            </p:cNvSpPr>
            <p:nvPr/>
          </p:nvSpPr>
          <p:spPr bwMode="auto">
            <a:xfrm>
              <a:off x="3756025" y="1550988"/>
              <a:ext cx="133350" cy="23813"/>
            </a:xfrm>
            <a:custGeom>
              <a:avLst/>
              <a:gdLst>
                <a:gd name="T0" fmla="*/ 0 w 421"/>
                <a:gd name="T1" fmla="*/ 0 h 75"/>
                <a:gd name="T2" fmla="*/ 0 w 421"/>
                <a:gd name="T3" fmla="*/ 42 h 75"/>
                <a:gd name="T4" fmla="*/ 8 w 421"/>
                <a:gd name="T5" fmla="*/ 47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7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7"/>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7"/>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04">
              <a:extLst>
                <a:ext uri="{FF2B5EF4-FFF2-40B4-BE49-F238E27FC236}">
                  <a16:creationId xmlns:a16="http://schemas.microsoft.com/office/drawing/2014/main" id="{9740A41F-89FD-44D8-9D1F-332E7D538EDA}"/>
                </a:ext>
              </a:extLst>
            </p:cNvPr>
            <p:cNvSpPr>
              <a:spLocks/>
            </p:cNvSpPr>
            <p:nvPr/>
          </p:nvSpPr>
          <p:spPr bwMode="auto">
            <a:xfrm>
              <a:off x="3756025" y="1527175"/>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8 h 75"/>
                <a:gd name="T10" fmla="*/ 67 w 421"/>
                <a:gd name="T11" fmla="*/ 63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3 h 75"/>
                <a:gd name="T28" fmla="*/ 379 w 421"/>
                <a:gd name="T29" fmla="*/ 58 h 75"/>
                <a:gd name="T30" fmla="*/ 399 w 421"/>
                <a:gd name="T31" fmla="*/ 52 h 75"/>
                <a:gd name="T32" fmla="*/ 414 w 421"/>
                <a:gd name="T33" fmla="*/ 47 h 75"/>
                <a:gd name="T34" fmla="*/ 421 w 421"/>
                <a:gd name="T35" fmla="*/ 42 h 75"/>
                <a:gd name="T36" fmla="*/ 421 w 421"/>
                <a:gd name="T37" fmla="*/ 0 h 75"/>
                <a:gd name="T38" fmla="*/ 410 w 421"/>
                <a:gd name="T39" fmla="*/ 4 h 75"/>
                <a:gd name="T40" fmla="*/ 399 w 421"/>
                <a:gd name="T41" fmla="*/ 9 h 75"/>
                <a:gd name="T42" fmla="*/ 386 w 421"/>
                <a:gd name="T43" fmla="*/ 12 h 75"/>
                <a:gd name="T44" fmla="*/ 373 w 421"/>
                <a:gd name="T45" fmla="*/ 15 h 75"/>
                <a:gd name="T46" fmla="*/ 344 w 421"/>
                <a:gd name="T47" fmla="*/ 19 h 75"/>
                <a:gd name="T48" fmla="*/ 314 w 421"/>
                <a:gd name="T49" fmla="*/ 24 h 75"/>
                <a:gd name="T50" fmla="*/ 284 w 421"/>
                <a:gd name="T51" fmla="*/ 27 h 75"/>
                <a:gd name="T52" fmla="*/ 256 w 421"/>
                <a:gd name="T53" fmla="*/ 29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9 h 75"/>
                <a:gd name="T74" fmla="*/ 10 w 421"/>
                <a:gd name="T75" fmla="*/ 4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6"/>
                  </a:lnTo>
                  <a:lnTo>
                    <a:pt x="22" y="52"/>
                  </a:lnTo>
                  <a:lnTo>
                    <a:pt x="43" y="58"/>
                  </a:lnTo>
                  <a:lnTo>
                    <a:pt x="67" y="63"/>
                  </a:lnTo>
                  <a:lnTo>
                    <a:pt x="97" y="68"/>
                  </a:lnTo>
                  <a:lnTo>
                    <a:pt x="130" y="72"/>
                  </a:lnTo>
                  <a:lnTo>
                    <a:pt x="169" y="74"/>
                  </a:lnTo>
                  <a:lnTo>
                    <a:pt x="211" y="75"/>
                  </a:lnTo>
                  <a:lnTo>
                    <a:pt x="253" y="74"/>
                  </a:lnTo>
                  <a:lnTo>
                    <a:pt x="290" y="72"/>
                  </a:lnTo>
                  <a:lnTo>
                    <a:pt x="325" y="68"/>
                  </a:lnTo>
                  <a:lnTo>
                    <a:pt x="355" y="63"/>
                  </a:lnTo>
                  <a:lnTo>
                    <a:pt x="379" y="58"/>
                  </a:lnTo>
                  <a:lnTo>
                    <a:pt x="399" y="52"/>
                  </a:lnTo>
                  <a:lnTo>
                    <a:pt x="414" y="47"/>
                  </a:lnTo>
                  <a:lnTo>
                    <a:pt x="421" y="42"/>
                  </a:lnTo>
                  <a:lnTo>
                    <a:pt x="421" y="0"/>
                  </a:lnTo>
                  <a:lnTo>
                    <a:pt x="410" y="4"/>
                  </a:lnTo>
                  <a:lnTo>
                    <a:pt x="399" y="9"/>
                  </a:lnTo>
                  <a:lnTo>
                    <a:pt x="386" y="12"/>
                  </a:lnTo>
                  <a:lnTo>
                    <a:pt x="373" y="15"/>
                  </a:lnTo>
                  <a:lnTo>
                    <a:pt x="344" y="19"/>
                  </a:lnTo>
                  <a:lnTo>
                    <a:pt x="314" y="24"/>
                  </a:lnTo>
                  <a:lnTo>
                    <a:pt x="284" y="27"/>
                  </a:lnTo>
                  <a:lnTo>
                    <a:pt x="256" y="29"/>
                  </a:lnTo>
                  <a:lnTo>
                    <a:pt x="231" y="29"/>
                  </a:lnTo>
                  <a:lnTo>
                    <a:pt x="211" y="30"/>
                  </a:lnTo>
                  <a:lnTo>
                    <a:pt x="191" y="29"/>
                  </a:lnTo>
                  <a:lnTo>
                    <a:pt x="166" y="28"/>
                  </a:lnTo>
                  <a:lnTo>
                    <a:pt x="138" y="27"/>
                  </a:lnTo>
                  <a:lnTo>
                    <a:pt x="108" y="24"/>
                  </a:lnTo>
                  <a:lnTo>
                    <a:pt x="78" y="19"/>
                  </a:lnTo>
                  <a:lnTo>
                    <a:pt x="49" y="15"/>
                  </a:lnTo>
                  <a:lnTo>
                    <a:pt x="35" y="12"/>
                  </a:lnTo>
                  <a:lnTo>
                    <a:pt x="22" y="9"/>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6</a:t>
            </a:fld>
            <a:endParaRPr lang="en-US" dirty="0"/>
          </a:p>
        </p:txBody>
      </p:sp>
      <p:sp>
        <p:nvSpPr>
          <p:cNvPr id="73" name="TextBox 72">
            <a:extLst>
              <a:ext uri="{FF2B5EF4-FFF2-40B4-BE49-F238E27FC236}">
                <a16:creationId xmlns:a16="http://schemas.microsoft.com/office/drawing/2014/main" id="{7CEA37F1-B9AF-4C3E-B538-3BBEEC49D75B}"/>
              </a:ext>
            </a:extLst>
          </p:cNvPr>
          <p:cNvSpPr txBox="1"/>
          <p:nvPr/>
        </p:nvSpPr>
        <p:spPr>
          <a:xfrm>
            <a:off x="2396384" y="829089"/>
            <a:ext cx="7094964" cy="830997"/>
          </a:xfrm>
          <a:prstGeom prst="rect">
            <a:avLst/>
          </a:prstGeom>
          <a:noFill/>
        </p:spPr>
        <p:txBody>
          <a:bodyPr wrap="square">
            <a:spAutoFit/>
          </a:bodyPr>
          <a:lstStyle/>
          <a:p>
            <a:pPr algn="ctr"/>
            <a:r>
              <a:rPr kumimoji="0" lang="en-US" sz="1600" b="1" i="0" u="none" strike="noStrike" kern="1200" cap="none" spc="0" normalizeH="0" baseline="0" noProof="0" dirty="0">
                <a:ln>
                  <a:noFill/>
                </a:ln>
                <a:solidFill>
                  <a:prstClr val="black"/>
                </a:solidFill>
                <a:effectLst/>
                <a:uLnTx/>
                <a:uFillTx/>
                <a:latin typeface="Calibri Light" panose="020F0302020204030204"/>
                <a:ea typeface="+mj-ea"/>
                <a:cs typeface="+mj-cs"/>
              </a:rPr>
              <a:t>NCDOT Objections and Rebuttal</a:t>
            </a:r>
          </a:p>
          <a:p>
            <a:pPr algn="ctr"/>
            <a:r>
              <a:rPr lang="en-US" sz="1600" dirty="0">
                <a:cs typeface="Calibri Light"/>
              </a:rPr>
              <a:t>ICT # 1 Functional Interchange Compression</a:t>
            </a:r>
          </a:p>
          <a:p>
            <a:pPr algn="ctr"/>
            <a:r>
              <a:rPr lang="en-US" sz="1600" dirty="0"/>
              <a:t>Magnitude of FIC Compression</a:t>
            </a:r>
          </a:p>
        </p:txBody>
      </p:sp>
      <p:pic>
        <p:nvPicPr>
          <p:cNvPr id="74" name="table">
            <a:extLst>
              <a:ext uri="{FF2B5EF4-FFF2-40B4-BE49-F238E27FC236}">
                <a16:creationId xmlns:a16="http://schemas.microsoft.com/office/drawing/2014/main" id="{64DC5C64-F499-425C-9CF5-54F15A03B69A}"/>
              </a:ext>
            </a:extLst>
          </p:cNvPr>
          <p:cNvPicPr>
            <a:picLocks noChangeAspect="1"/>
          </p:cNvPicPr>
          <p:nvPr/>
        </p:nvPicPr>
        <p:blipFill>
          <a:blip r:embed="rId3"/>
          <a:stretch>
            <a:fillRect/>
          </a:stretch>
        </p:blipFill>
        <p:spPr>
          <a:xfrm>
            <a:off x="1081500" y="1660086"/>
            <a:ext cx="9851510" cy="4971598"/>
          </a:xfrm>
          <a:prstGeom prst="rect">
            <a:avLst/>
          </a:prstGeom>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pic>
        <p:nvPicPr>
          <p:cNvPr id="76" name="Picture 75">
            <a:extLst>
              <a:ext uri="{FF2B5EF4-FFF2-40B4-BE49-F238E27FC236}">
                <a16:creationId xmlns:a16="http://schemas.microsoft.com/office/drawing/2014/main" id="{81836E07-A743-4EB2-B08E-1DFFB99A218F}"/>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E411CD90-E553-42EF-A08F-5D06069DA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29459542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flipV="1">
            <a:off x="11675533" y="522898"/>
            <a:ext cx="516467" cy="10673"/>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62467" y="31197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Existing Conditions Relative to Structure 11 Components</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995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60</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2" name="TextBox 31">
            <a:extLst>
              <a:ext uri="{FF2B5EF4-FFF2-40B4-BE49-F238E27FC236}">
                <a16:creationId xmlns:a16="http://schemas.microsoft.com/office/drawing/2014/main" id="{0B6A808D-07F4-40E5-85EF-759E88D09537}"/>
              </a:ext>
            </a:extLst>
          </p:cNvPr>
          <p:cNvSpPr txBox="1"/>
          <p:nvPr/>
        </p:nvSpPr>
        <p:spPr>
          <a:xfrm>
            <a:off x="751163" y="810437"/>
            <a:ext cx="10556614" cy="523220"/>
          </a:xfrm>
          <a:prstGeom prst="rect">
            <a:avLst/>
          </a:prstGeom>
          <a:noFill/>
        </p:spPr>
        <p:txBody>
          <a:bodyPr wrap="square">
            <a:spAutoFit/>
          </a:bodyPr>
          <a:lstStyle/>
          <a:p>
            <a:pPr marL="285750" indent="-285750">
              <a:buFont typeface="Arial" panose="020B0604020202020204" pitchFamily="34" charset="0"/>
              <a:buChar char="•"/>
            </a:pPr>
            <a:r>
              <a:rPr lang="en-US" sz="2800" b="1" dirty="0">
                <a:latin typeface="+mj-lt"/>
              </a:rPr>
              <a:t>Roadway Portion of Bridge Deck</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2155AB82-FF65-45FB-B960-E350C1EF0E42}"/>
              </a:ext>
            </a:extLst>
          </p:cNvPr>
          <p:cNvPicPr>
            <a:picLocks noChangeAspect="1"/>
          </p:cNvPicPr>
          <p:nvPr/>
        </p:nvPicPr>
        <p:blipFill>
          <a:blip r:embed="rId4"/>
          <a:stretch>
            <a:fillRect/>
          </a:stretch>
        </p:blipFill>
        <p:spPr>
          <a:xfrm>
            <a:off x="900356" y="1539632"/>
            <a:ext cx="10431331" cy="4610743"/>
          </a:xfrm>
          <a:prstGeom prst="rect">
            <a:avLst/>
          </a:prstGeom>
        </p:spPr>
      </p:pic>
      <p:sp>
        <p:nvSpPr>
          <p:cNvPr id="31" name="Freeform: Shape 30">
            <a:extLst>
              <a:ext uri="{FF2B5EF4-FFF2-40B4-BE49-F238E27FC236}">
                <a16:creationId xmlns:a16="http://schemas.microsoft.com/office/drawing/2014/main" id="{3C62CB16-B0B9-446E-9E01-5A62A444A2A3}"/>
              </a:ext>
            </a:extLst>
          </p:cNvPr>
          <p:cNvSpPr/>
          <p:nvPr/>
        </p:nvSpPr>
        <p:spPr>
          <a:xfrm>
            <a:off x="1858347" y="3006804"/>
            <a:ext cx="9115425" cy="1628775"/>
          </a:xfrm>
          <a:custGeom>
            <a:avLst/>
            <a:gdLst>
              <a:gd name="connsiteX0" fmla="*/ 0 w 9115425"/>
              <a:gd name="connsiteY0" fmla="*/ 0 h 1628775"/>
              <a:gd name="connsiteX1" fmla="*/ 1066800 w 9115425"/>
              <a:gd name="connsiteY1" fmla="*/ 95250 h 1628775"/>
              <a:gd name="connsiteX2" fmla="*/ 2038350 w 9115425"/>
              <a:gd name="connsiteY2" fmla="*/ 200025 h 1628775"/>
              <a:gd name="connsiteX3" fmla="*/ 2943225 w 9115425"/>
              <a:gd name="connsiteY3" fmla="*/ 304800 h 1628775"/>
              <a:gd name="connsiteX4" fmla="*/ 3962400 w 9115425"/>
              <a:gd name="connsiteY4" fmla="*/ 447675 h 1628775"/>
              <a:gd name="connsiteX5" fmla="*/ 5000625 w 9115425"/>
              <a:gd name="connsiteY5" fmla="*/ 638175 h 1628775"/>
              <a:gd name="connsiteX6" fmla="*/ 6372225 w 9115425"/>
              <a:gd name="connsiteY6" fmla="*/ 914400 h 1628775"/>
              <a:gd name="connsiteX7" fmla="*/ 7172325 w 9115425"/>
              <a:gd name="connsiteY7" fmla="*/ 1114425 h 1628775"/>
              <a:gd name="connsiteX8" fmla="*/ 8239125 w 9115425"/>
              <a:gd name="connsiteY8" fmla="*/ 1381125 h 1628775"/>
              <a:gd name="connsiteX9" fmla="*/ 9115425 w 9115425"/>
              <a:gd name="connsiteY9" fmla="*/ 1628775 h 1628775"/>
              <a:gd name="connsiteX10" fmla="*/ 9115425 w 9115425"/>
              <a:gd name="connsiteY10" fmla="*/ 1628775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15425" h="1628775">
                <a:moveTo>
                  <a:pt x="0" y="0"/>
                </a:moveTo>
                <a:lnTo>
                  <a:pt x="1066800" y="95250"/>
                </a:lnTo>
                <a:lnTo>
                  <a:pt x="2038350" y="200025"/>
                </a:lnTo>
                <a:lnTo>
                  <a:pt x="2943225" y="304800"/>
                </a:lnTo>
                <a:cubicBezTo>
                  <a:pt x="3263900" y="346075"/>
                  <a:pt x="3619500" y="392113"/>
                  <a:pt x="3962400" y="447675"/>
                </a:cubicBezTo>
                <a:cubicBezTo>
                  <a:pt x="4305300" y="503237"/>
                  <a:pt x="5000625" y="638175"/>
                  <a:pt x="5000625" y="638175"/>
                </a:cubicBezTo>
                <a:lnTo>
                  <a:pt x="6372225" y="914400"/>
                </a:lnTo>
                <a:cubicBezTo>
                  <a:pt x="6734175" y="993775"/>
                  <a:pt x="7172325" y="1114425"/>
                  <a:pt x="7172325" y="1114425"/>
                </a:cubicBezTo>
                <a:lnTo>
                  <a:pt x="8239125" y="1381125"/>
                </a:lnTo>
                <a:cubicBezTo>
                  <a:pt x="8562975" y="1466850"/>
                  <a:pt x="9115425" y="1628775"/>
                  <a:pt x="9115425" y="1628775"/>
                </a:cubicBezTo>
                <a:lnTo>
                  <a:pt x="9115425" y="1628775"/>
                </a:lnTo>
              </a:path>
            </a:pathLst>
          </a:custGeom>
          <a:noFill/>
          <a:ln w="889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Callout: Line 32">
            <a:extLst>
              <a:ext uri="{FF2B5EF4-FFF2-40B4-BE49-F238E27FC236}">
                <a16:creationId xmlns:a16="http://schemas.microsoft.com/office/drawing/2014/main" id="{45ED69D1-1710-46E2-8D3F-D2CCEF2D7ABA}"/>
              </a:ext>
            </a:extLst>
          </p:cNvPr>
          <p:cNvSpPr/>
          <p:nvPr/>
        </p:nvSpPr>
        <p:spPr>
          <a:xfrm>
            <a:off x="4532884" y="1576153"/>
            <a:ext cx="1358045" cy="811987"/>
          </a:xfrm>
          <a:prstGeom prst="borderCallout1">
            <a:avLst>
              <a:gd name="adj1" fmla="val 99143"/>
              <a:gd name="adj2" fmla="val 49822"/>
              <a:gd name="adj3" fmla="val 262956"/>
              <a:gd name="adj4" fmla="val 181654"/>
            </a:avLst>
          </a:prstGeom>
          <a:solidFill>
            <a:schemeClr val="bg1"/>
          </a:solidFill>
          <a:ln w="508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rPr>
              <a:t>SB US 52 Traffic Over New Structure 11</a:t>
            </a:r>
          </a:p>
        </p:txBody>
      </p:sp>
      <p:pic>
        <p:nvPicPr>
          <p:cNvPr id="34" name="Picture 33">
            <a:extLst>
              <a:ext uri="{FF2B5EF4-FFF2-40B4-BE49-F238E27FC236}">
                <a16:creationId xmlns:a16="http://schemas.microsoft.com/office/drawing/2014/main" id="{17DE3AFE-18D7-4447-B799-A6D5E3B2D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 y="1"/>
            <a:ext cx="1012451" cy="253597"/>
          </a:xfrm>
          <a:prstGeom prst="rect">
            <a:avLst/>
          </a:prstGeom>
        </p:spPr>
      </p:pic>
    </p:spTree>
    <p:extLst>
      <p:ext uri="{BB962C8B-B14F-4D97-AF65-F5344CB8AC3E}">
        <p14:creationId xmlns:p14="http://schemas.microsoft.com/office/powerpoint/2010/main" val="17984510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flipV="1">
            <a:off x="11675533" y="522898"/>
            <a:ext cx="516467" cy="10673"/>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62467" y="31197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Existing Conditions Relative to Structure 11 Components</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995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61</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2" name="TextBox 31">
            <a:extLst>
              <a:ext uri="{FF2B5EF4-FFF2-40B4-BE49-F238E27FC236}">
                <a16:creationId xmlns:a16="http://schemas.microsoft.com/office/drawing/2014/main" id="{0B6A808D-07F4-40E5-85EF-759E88D09537}"/>
              </a:ext>
            </a:extLst>
          </p:cNvPr>
          <p:cNvSpPr txBox="1"/>
          <p:nvPr/>
        </p:nvSpPr>
        <p:spPr>
          <a:xfrm>
            <a:off x="751163" y="810437"/>
            <a:ext cx="10556614" cy="523220"/>
          </a:xfrm>
          <a:prstGeom prst="rect">
            <a:avLst/>
          </a:prstGeom>
          <a:noFill/>
        </p:spPr>
        <p:txBody>
          <a:bodyPr wrap="square">
            <a:spAutoFit/>
          </a:bodyPr>
          <a:lstStyle/>
          <a:p>
            <a:pPr marL="285750" indent="-285750">
              <a:buFont typeface="Arial" panose="020B0604020202020204" pitchFamily="34" charset="0"/>
              <a:buChar char="•"/>
            </a:pPr>
            <a:r>
              <a:rPr lang="en-US" sz="2800" b="1" dirty="0">
                <a:latin typeface="+mj-lt"/>
              </a:rPr>
              <a:t>Components Dependent on Fill and Stream Relocation</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42421501-CB1E-46F3-8E93-0E61200012AA}"/>
              </a:ext>
            </a:extLst>
          </p:cNvPr>
          <p:cNvPicPr>
            <a:picLocks noChangeAspect="1"/>
          </p:cNvPicPr>
          <p:nvPr/>
        </p:nvPicPr>
        <p:blipFill>
          <a:blip r:embed="rId4"/>
          <a:stretch>
            <a:fillRect/>
          </a:stretch>
        </p:blipFill>
        <p:spPr>
          <a:xfrm>
            <a:off x="852280" y="1544004"/>
            <a:ext cx="10555173" cy="4906060"/>
          </a:xfrm>
          <a:prstGeom prst="rect">
            <a:avLst/>
          </a:prstGeom>
        </p:spPr>
      </p:pic>
      <p:pic>
        <p:nvPicPr>
          <p:cNvPr id="29" name="Picture 28">
            <a:extLst>
              <a:ext uri="{FF2B5EF4-FFF2-40B4-BE49-F238E27FC236}">
                <a16:creationId xmlns:a16="http://schemas.microsoft.com/office/drawing/2014/main" id="{0C9D6AF5-B75B-437B-81CE-49FEB896ED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 y="1"/>
            <a:ext cx="1012451" cy="253597"/>
          </a:xfrm>
          <a:prstGeom prst="rect">
            <a:avLst/>
          </a:prstGeom>
        </p:spPr>
      </p:pic>
    </p:spTree>
    <p:extLst>
      <p:ext uri="{BB962C8B-B14F-4D97-AF65-F5344CB8AC3E}">
        <p14:creationId xmlns:p14="http://schemas.microsoft.com/office/powerpoint/2010/main" val="654349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flipV="1">
            <a:off x="11675533" y="522898"/>
            <a:ext cx="516467" cy="10673"/>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62467" y="31197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Existing Conditions Relative to Structure 11 Components</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995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62</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2" name="TextBox 31">
            <a:extLst>
              <a:ext uri="{FF2B5EF4-FFF2-40B4-BE49-F238E27FC236}">
                <a16:creationId xmlns:a16="http://schemas.microsoft.com/office/drawing/2014/main" id="{0B6A808D-07F4-40E5-85EF-759E88D09537}"/>
              </a:ext>
            </a:extLst>
          </p:cNvPr>
          <p:cNvSpPr txBox="1"/>
          <p:nvPr/>
        </p:nvSpPr>
        <p:spPr>
          <a:xfrm>
            <a:off x="751163" y="810437"/>
            <a:ext cx="10556614" cy="523220"/>
          </a:xfrm>
          <a:prstGeom prst="rect">
            <a:avLst/>
          </a:prstGeom>
          <a:noFill/>
        </p:spPr>
        <p:txBody>
          <a:bodyPr wrap="square">
            <a:spAutoFit/>
          </a:bodyPr>
          <a:lstStyle/>
          <a:p>
            <a:pPr marL="285750" indent="-285750">
              <a:buFont typeface="Arial" panose="020B0604020202020204" pitchFamily="34" charset="0"/>
              <a:buChar char="•"/>
            </a:pPr>
            <a:r>
              <a:rPr lang="en-US" sz="2800" b="1" dirty="0">
                <a:latin typeface="+mj-lt"/>
              </a:rPr>
              <a:t>PNG Line Effect on Fill and Stream Relocation</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CF91078C-B8F1-47A7-B40A-E57F6113018C}"/>
              </a:ext>
            </a:extLst>
          </p:cNvPr>
          <p:cNvGrpSpPr/>
          <p:nvPr/>
        </p:nvGrpSpPr>
        <p:grpSpPr>
          <a:xfrm>
            <a:off x="837466" y="1408491"/>
            <a:ext cx="10517068" cy="4594877"/>
            <a:chOff x="846991" y="1228406"/>
            <a:chExt cx="10517068" cy="4594877"/>
          </a:xfrm>
        </p:grpSpPr>
        <p:pic>
          <p:nvPicPr>
            <p:cNvPr id="30" name="Picture 29">
              <a:extLst>
                <a:ext uri="{FF2B5EF4-FFF2-40B4-BE49-F238E27FC236}">
                  <a16:creationId xmlns:a16="http://schemas.microsoft.com/office/drawing/2014/main" id="{6C0782F2-9E83-4AB8-A02A-643F1708D990}"/>
                </a:ext>
              </a:extLst>
            </p:cNvPr>
            <p:cNvPicPr>
              <a:picLocks noChangeAspect="1"/>
            </p:cNvPicPr>
            <p:nvPr/>
          </p:nvPicPr>
          <p:blipFill>
            <a:blip r:embed="rId4"/>
            <a:stretch>
              <a:fillRect/>
            </a:stretch>
          </p:blipFill>
          <p:spPr>
            <a:xfrm>
              <a:off x="846991" y="1228406"/>
              <a:ext cx="10517068" cy="4572638"/>
            </a:xfrm>
            <a:prstGeom prst="rect">
              <a:avLst/>
            </a:prstGeom>
          </p:spPr>
        </p:pic>
        <p:sp>
          <p:nvSpPr>
            <p:cNvPr id="31" name="Freeform: Shape 30">
              <a:extLst>
                <a:ext uri="{FF2B5EF4-FFF2-40B4-BE49-F238E27FC236}">
                  <a16:creationId xmlns:a16="http://schemas.microsoft.com/office/drawing/2014/main" id="{3939AF06-6382-4E42-A6B0-23E2D8BC210F}"/>
                </a:ext>
              </a:extLst>
            </p:cNvPr>
            <p:cNvSpPr/>
            <p:nvPr/>
          </p:nvSpPr>
          <p:spPr>
            <a:xfrm>
              <a:off x="3638348" y="3234087"/>
              <a:ext cx="4340994" cy="2589196"/>
            </a:xfrm>
            <a:custGeom>
              <a:avLst/>
              <a:gdLst>
                <a:gd name="connsiteX0" fmla="*/ 4340994 w 4340994"/>
                <a:gd name="connsiteY0" fmla="*/ 0 h 2589196"/>
                <a:gd name="connsiteX1" fmla="*/ 1819175 w 4340994"/>
                <a:gd name="connsiteY1" fmla="*/ 28876 h 2589196"/>
                <a:gd name="connsiteX2" fmla="*/ 0 w 4340994"/>
                <a:gd name="connsiteY2" fmla="*/ 2589196 h 2589196"/>
              </a:gdLst>
              <a:ahLst/>
              <a:cxnLst>
                <a:cxn ang="0">
                  <a:pos x="connsiteX0" y="connsiteY0"/>
                </a:cxn>
                <a:cxn ang="0">
                  <a:pos x="connsiteX1" y="connsiteY1"/>
                </a:cxn>
                <a:cxn ang="0">
                  <a:pos x="connsiteX2" y="connsiteY2"/>
                </a:cxn>
              </a:cxnLst>
              <a:rect l="l" t="t" r="r" b="b"/>
              <a:pathLst>
                <a:path w="4340994" h="2589196">
                  <a:moveTo>
                    <a:pt x="4340994" y="0"/>
                  </a:moveTo>
                  <a:lnTo>
                    <a:pt x="1819175" y="28876"/>
                  </a:lnTo>
                  <a:lnTo>
                    <a:pt x="0" y="2589196"/>
                  </a:lnTo>
                </a:path>
              </a:pathLst>
            </a:cu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1FD146BA-97D8-4A47-8EBD-FA50BBBB2AD9}"/>
                </a:ext>
              </a:extLst>
            </p:cNvPr>
            <p:cNvSpPr/>
            <p:nvPr/>
          </p:nvSpPr>
          <p:spPr>
            <a:xfrm>
              <a:off x="3667225" y="3195393"/>
              <a:ext cx="7693891" cy="2586182"/>
            </a:xfrm>
            <a:custGeom>
              <a:avLst/>
              <a:gdLst>
                <a:gd name="connsiteX0" fmla="*/ 0 w 7693891"/>
                <a:gd name="connsiteY0" fmla="*/ 2586182 h 2586182"/>
                <a:gd name="connsiteX1" fmla="*/ 1791855 w 7693891"/>
                <a:gd name="connsiteY1" fmla="*/ 73891 h 2586182"/>
                <a:gd name="connsiteX2" fmla="*/ 3990109 w 7693891"/>
                <a:gd name="connsiteY2" fmla="*/ 55418 h 2586182"/>
                <a:gd name="connsiteX3" fmla="*/ 4405745 w 7693891"/>
                <a:gd name="connsiteY3" fmla="*/ 36946 h 2586182"/>
                <a:gd name="connsiteX4" fmla="*/ 7693891 w 7693891"/>
                <a:gd name="connsiteY4" fmla="*/ 0 h 2586182"/>
                <a:gd name="connsiteX5" fmla="*/ 7684655 w 7693891"/>
                <a:gd name="connsiteY5" fmla="*/ 27709 h 258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3891" h="2586182">
                  <a:moveTo>
                    <a:pt x="0" y="2586182"/>
                  </a:moveTo>
                  <a:lnTo>
                    <a:pt x="1791855" y="73891"/>
                  </a:lnTo>
                  <a:lnTo>
                    <a:pt x="3990109" y="55418"/>
                  </a:lnTo>
                  <a:lnTo>
                    <a:pt x="4405745" y="36946"/>
                  </a:lnTo>
                  <a:lnTo>
                    <a:pt x="7693891" y="0"/>
                  </a:lnTo>
                  <a:lnTo>
                    <a:pt x="7684655" y="27709"/>
                  </a:lnTo>
                </a:path>
              </a:pathLst>
            </a:custGeom>
            <a:noFill/>
            <a:ln w="63500">
              <a:solidFill>
                <a:srgbClr val="66FF3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34" name="Picture 33">
            <a:extLst>
              <a:ext uri="{FF2B5EF4-FFF2-40B4-BE49-F238E27FC236}">
                <a16:creationId xmlns:a16="http://schemas.microsoft.com/office/drawing/2014/main" id="{7B35A037-C76B-49BA-A44B-50587412C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 y="1"/>
            <a:ext cx="1024857" cy="256704"/>
          </a:xfrm>
          <a:prstGeom prst="rect">
            <a:avLst/>
          </a:prstGeom>
        </p:spPr>
      </p:pic>
    </p:spTree>
    <p:extLst>
      <p:ext uri="{BB962C8B-B14F-4D97-AF65-F5344CB8AC3E}">
        <p14:creationId xmlns:p14="http://schemas.microsoft.com/office/powerpoint/2010/main" val="24461299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flipV="1">
            <a:off x="11675533" y="522898"/>
            <a:ext cx="516467" cy="10673"/>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62467" y="31197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Existing Conditions Relative to Structure 11 Components</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995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63</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2" name="TextBox 31">
            <a:extLst>
              <a:ext uri="{FF2B5EF4-FFF2-40B4-BE49-F238E27FC236}">
                <a16:creationId xmlns:a16="http://schemas.microsoft.com/office/drawing/2014/main" id="{0B6A808D-07F4-40E5-85EF-759E88D09537}"/>
              </a:ext>
            </a:extLst>
          </p:cNvPr>
          <p:cNvSpPr txBox="1"/>
          <p:nvPr/>
        </p:nvSpPr>
        <p:spPr>
          <a:xfrm>
            <a:off x="751163" y="810437"/>
            <a:ext cx="10556614" cy="523220"/>
          </a:xfrm>
          <a:prstGeom prst="rect">
            <a:avLst/>
          </a:prstGeom>
          <a:noFill/>
        </p:spPr>
        <p:txBody>
          <a:bodyPr wrap="square">
            <a:spAutoFit/>
          </a:bodyPr>
          <a:lstStyle/>
          <a:p>
            <a:pPr marL="285750" indent="-285750">
              <a:buFont typeface="Arial" panose="020B0604020202020204" pitchFamily="34" charset="0"/>
              <a:buChar char="•"/>
            </a:pPr>
            <a:r>
              <a:rPr lang="en-US" sz="2800" b="1" dirty="0">
                <a:latin typeface="+mj-lt"/>
              </a:rPr>
              <a:t>PNG Line Effect on Work Available</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78A4630-57C9-42B6-A212-0D2CEC0F9BA1}"/>
              </a:ext>
            </a:extLst>
          </p:cNvPr>
          <p:cNvGrpSpPr/>
          <p:nvPr/>
        </p:nvGrpSpPr>
        <p:grpSpPr>
          <a:xfrm>
            <a:off x="751163" y="1388924"/>
            <a:ext cx="10545647" cy="4670583"/>
            <a:chOff x="823176" y="1104575"/>
            <a:chExt cx="10545647" cy="4670583"/>
          </a:xfrm>
        </p:grpSpPr>
        <p:grpSp>
          <p:nvGrpSpPr>
            <p:cNvPr id="35" name="Group 34">
              <a:extLst>
                <a:ext uri="{FF2B5EF4-FFF2-40B4-BE49-F238E27FC236}">
                  <a16:creationId xmlns:a16="http://schemas.microsoft.com/office/drawing/2014/main" id="{64B948EC-B4AF-4039-919B-CD70459AB0B9}"/>
                </a:ext>
              </a:extLst>
            </p:cNvPr>
            <p:cNvGrpSpPr/>
            <p:nvPr/>
          </p:nvGrpSpPr>
          <p:grpSpPr>
            <a:xfrm>
              <a:off x="823176" y="1104575"/>
              <a:ext cx="10545647" cy="4648849"/>
              <a:chOff x="823176" y="1104575"/>
              <a:chExt cx="10545647" cy="4648849"/>
            </a:xfrm>
          </p:grpSpPr>
          <p:grpSp>
            <p:nvGrpSpPr>
              <p:cNvPr id="38" name="Group 37">
                <a:extLst>
                  <a:ext uri="{FF2B5EF4-FFF2-40B4-BE49-F238E27FC236}">
                    <a16:creationId xmlns:a16="http://schemas.microsoft.com/office/drawing/2014/main" id="{531800D9-8A3F-448E-B008-276BA54427C6}"/>
                  </a:ext>
                </a:extLst>
              </p:cNvPr>
              <p:cNvGrpSpPr/>
              <p:nvPr/>
            </p:nvGrpSpPr>
            <p:grpSpPr>
              <a:xfrm>
                <a:off x="823176" y="1104575"/>
                <a:ext cx="10545647" cy="4648849"/>
                <a:chOff x="823176" y="1104575"/>
                <a:chExt cx="10545647" cy="4648849"/>
              </a:xfrm>
            </p:grpSpPr>
            <p:pic>
              <p:nvPicPr>
                <p:cNvPr id="42" name="Picture 41">
                  <a:extLst>
                    <a:ext uri="{FF2B5EF4-FFF2-40B4-BE49-F238E27FC236}">
                      <a16:creationId xmlns:a16="http://schemas.microsoft.com/office/drawing/2014/main" id="{B89D825C-4DB6-4BE1-9BE4-5DE0BB25F559}"/>
                    </a:ext>
                  </a:extLst>
                </p:cNvPr>
                <p:cNvPicPr>
                  <a:picLocks noChangeAspect="1"/>
                </p:cNvPicPr>
                <p:nvPr/>
              </p:nvPicPr>
              <p:blipFill>
                <a:blip r:embed="rId4"/>
                <a:stretch>
                  <a:fillRect/>
                </a:stretch>
              </p:blipFill>
              <p:spPr>
                <a:xfrm>
                  <a:off x="823176" y="1104575"/>
                  <a:ext cx="10545647" cy="4648849"/>
                </a:xfrm>
                <a:prstGeom prst="rect">
                  <a:avLst/>
                </a:prstGeom>
              </p:spPr>
            </p:pic>
            <p:grpSp>
              <p:nvGrpSpPr>
                <p:cNvPr id="43" name="Group 42">
                  <a:extLst>
                    <a:ext uri="{FF2B5EF4-FFF2-40B4-BE49-F238E27FC236}">
                      <a16:creationId xmlns:a16="http://schemas.microsoft.com/office/drawing/2014/main" id="{985DE3E6-680F-41A9-A8FB-C4E237AA1C3B}"/>
                    </a:ext>
                  </a:extLst>
                </p:cNvPr>
                <p:cNvGrpSpPr/>
                <p:nvPr/>
              </p:nvGrpSpPr>
              <p:grpSpPr>
                <a:xfrm>
                  <a:off x="3943683" y="2697255"/>
                  <a:ext cx="830254" cy="802547"/>
                  <a:chOff x="2771928" y="2918624"/>
                  <a:chExt cx="830254" cy="802547"/>
                </a:xfrm>
              </p:grpSpPr>
              <p:cxnSp>
                <p:nvCxnSpPr>
                  <p:cNvPr id="64" name="Straight Connector 63">
                    <a:extLst>
                      <a:ext uri="{FF2B5EF4-FFF2-40B4-BE49-F238E27FC236}">
                        <a16:creationId xmlns:a16="http://schemas.microsoft.com/office/drawing/2014/main" id="{454DFF17-1239-4F4F-9DAC-ADA50530D37B}"/>
                      </a:ext>
                    </a:extLst>
                  </p:cNvPr>
                  <p:cNvCxnSpPr/>
                  <p:nvPr/>
                </p:nvCxnSpPr>
                <p:spPr>
                  <a:xfrm>
                    <a:off x="2807855" y="2956590"/>
                    <a:ext cx="794327" cy="764581"/>
                  </a:xfrm>
                  <a:prstGeom prst="line">
                    <a:avLst/>
                  </a:prstGeom>
                  <a:ln w="952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7EC4371-20AD-43E2-B1F7-3A2C2DDD5160}"/>
                      </a:ext>
                    </a:extLst>
                  </p:cNvPr>
                  <p:cNvCxnSpPr>
                    <a:cxnSpLocks/>
                  </p:cNvCxnSpPr>
                  <p:nvPr/>
                </p:nvCxnSpPr>
                <p:spPr>
                  <a:xfrm rot="5400000">
                    <a:off x="2757055" y="2933497"/>
                    <a:ext cx="794327" cy="764581"/>
                  </a:xfrm>
                  <a:prstGeom prst="line">
                    <a:avLst/>
                  </a:prstGeom>
                  <a:ln w="952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2075FA6F-B4BB-40F9-9A66-08E0A15759DC}"/>
                    </a:ext>
                  </a:extLst>
                </p:cNvPr>
                <p:cNvGrpSpPr/>
                <p:nvPr/>
              </p:nvGrpSpPr>
              <p:grpSpPr>
                <a:xfrm>
                  <a:off x="7549926" y="4345496"/>
                  <a:ext cx="830254" cy="802547"/>
                  <a:chOff x="2771928" y="2918624"/>
                  <a:chExt cx="830254" cy="802547"/>
                </a:xfrm>
              </p:grpSpPr>
              <p:cxnSp>
                <p:nvCxnSpPr>
                  <p:cNvPr id="62" name="Straight Connector 61">
                    <a:extLst>
                      <a:ext uri="{FF2B5EF4-FFF2-40B4-BE49-F238E27FC236}">
                        <a16:creationId xmlns:a16="http://schemas.microsoft.com/office/drawing/2014/main" id="{3DEABC96-B20A-4A7F-A427-5966B53E6287}"/>
                      </a:ext>
                    </a:extLst>
                  </p:cNvPr>
                  <p:cNvCxnSpPr/>
                  <p:nvPr/>
                </p:nvCxnSpPr>
                <p:spPr>
                  <a:xfrm>
                    <a:off x="2807855" y="2956590"/>
                    <a:ext cx="794327" cy="764581"/>
                  </a:xfrm>
                  <a:prstGeom prst="line">
                    <a:avLst/>
                  </a:prstGeom>
                  <a:ln w="952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B34441C-7443-4BC2-9FC3-8FA5D2E14099}"/>
                      </a:ext>
                    </a:extLst>
                  </p:cNvPr>
                  <p:cNvCxnSpPr>
                    <a:cxnSpLocks/>
                  </p:cNvCxnSpPr>
                  <p:nvPr/>
                </p:nvCxnSpPr>
                <p:spPr>
                  <a:xfrm rot="5400000">
                    <a:off x="2757055" y="2933497"/>
                    <a:ext cx="794327" cy="764581"/>
                  </a:xfrm>
                  <a:prstGeom prst="line">
                    <a:avLst/>
                  </a:prstGeom>
                  <a:ln w="952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126FB12-A41E-403A-878E-F9AACE71DA35}"/>
                    </a:ext>
                  </a:extLst>
                </p:cNvPr>
                <p:cNvGrpSpPr/>
                <p:nvPr/>
              </p:nvGrpSpPr>
              <p:grpSpPr>
                <a:xfrm>
                  <a:off x="5014859" y="3269779"/>
                  <a:ext cx="830254" cy="802547"/>
                  <a:chOff x="2771928" y="2918624"/>
                  <a:chExt cx="830254" cy="802547"/>
                </a:xfrm>
              </p:grpSpPr>
              <p:cxnSp>
                <p:nvCxnSpPr>
                  <p:cNvPr id="60" name="Straight Connector 59">
                    <a:extLst>
                      <a:ext uri="{FF2B5EF4-FFF2-40B4-BE49-F238E27FC236}">
                        <a16:creationId xmlns:a16="http://schemas.microsoft.com/office/drawing/2014/main" id="{9665207C-BA57-46D4-8261-05689B5B1813}"/>
                      </a:ext>
                    </a:extLst>
                  </p:cNvPr>
                  <p:cNvCxnSpPr/>
                  <p:nvPr/>
                </p:nvCxnSpPr>
                <p:spPr>
                  <a:xfrm>
                    <a:off x="2807855" y="2956590"/>
                    <a:ext cx="794327" cy="764581"/>
                  </a:xfrm>
                  <a:prstGeom prst="line">
                    <a:avLst/>
                  </a:prstGeom>
                  <a:ln w="952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CC62D72-8E94-4653-AC2A-31BDECBE266C}"/>
                      </a:ext>
                    </a:extLst>
                  </p:cNvPr>
                  <p:cNvCxnSpPr>
                    <a:cxnSpLocks/>
                  </p:cNvCxnSpPr>
                  <p:nvPr/>
                </p:nvCxnSpPr>
                <p:spPr>
                  <a:xfrm rot="5400000">
                    <a:off x="2757055" y="2933497"/>
                    <a:ext cx="794327" cy="764581"/>
                  </a:xfrm>
                  <a:prstGeom prst="line">
                    <a:avLst/>
                  </a:prstGeom>
                  <a:ln w="952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0781944A-44C8-40E0-A6B4-D227B738D204}"/>
                    </a:ext>
                  </a:extLst>
                </p:cNvPr>
                <p:cNvGrpSpPr/>
                <p:nvPr/>
              </p:nvGrpSpPr>
              <p:grpSpPr>
                <a:xfrm>
                  <a:off x="6589286" y="2904713"/>
                  <a:ext cx="821606" cy="777834"/>
                  <a:chOff x="2771928" y="2918624"/>
                  <a:chExt cx="830254" cy="802547"/>
                </a:xfrm>
              </p:grpSpPr>
              <p:cxnSp>
                <p:nvCxnSpPr>
                  <p:cNvPr id="58" name="Straight Connector 57">
                    <a:extLst>
                      <a:ext uri="{FF2B5EF4-FFF2-40B4-BE49-F238E27FC236}">
                        <a16:creationId xmlns:a16="http://schemas.microsoft.com/office/drawing/2014/main" id="{CEBD0EAD-86E5-4FF2-8689-CDE48E5B1BE3}"/>
                      </a:ext>
                    </a:extLst>
                  </p:cNvPr>
                  <p:cNvCxnSpPr/>
                  <p:nvPr/>
                </p:nvCxnSpPr>
                <p:spPr>
                  <a:xfrm>
                    <a:off x="2807855" y="2956590"/>
                    <a:ext cx="794327" cy="764581"/>
                  </a:xfrm>
                  <a:prstGeom prst="line">
                    <a:avLst/>
                  </a:prstGeom>
                  <a:ln w="952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0DADC64-F79F-45EB-9E22-908C8EA062BB}"/>
                      </a:ext>
                    </a:extLst>
                  </p:cNvPr>
                  <p:cNvCxnSpPr>
                    <a:cxnSpLocks/>
                  </p:cNvCxnSpPr>
                  <p:nvPr/>
                </p:nvCxnSpPr>
                <p:spPr>
                  <a:xfrm rot="5400000">
                    <a:off x="2757055" y="2933497"/>
                    <a:ext cx="794327" cy="764581"/>
                  </a:xfrm>
                  <a:prstGeom prst="line">
                    <a:avLst/>
                  </a:prstGeom>
                  <a:ln w="952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1C8CC0CE-1C9A-44AD-85CE-B295C3705CB5}"/>
                    </a:ext>
                  </a:extLst>
                </p:cNvPr>
                <p:cNvGrpSpPr/>
                <p:nvPr/>
              </p:nvGrpSpPr>
              <p:grpSpPr>
                <a:xfrm>
                  <a:off x="4848295" y="4128993"/>
                  <a:ext cx="830254" cy="802547"/>
                  <a:chOff x="2771928" y="2918624"/>
                  <a:chExt cx="830254" cy="802547"/>
                </a:xfrm>
              </p:grpSpPr>
              <p:cxnSp>
                <p:nvCxnSpPr>
                  <p:cNvPr id="53" name="Straight Connector 52">
                    <a:extLst>
                      <a:ext uri="{FF2B5EF4-FFF2-40B4-BE49-F238E27FC236}">
                        <a16:creationId xmlns:a16="http://schemas.microsoft.com/office/drawing/2014/main" id="{B8779F3A-668F-4A1C-BB3F-99EFCE5BF363}"/>
                      </a:ext>
                    </a:extLst>
                  </p:cNvPr>
                  <p:cNvCxnSpPr/>
                  <p:nvPr/>
                </p:nvCxnSpPr>
                <p:spPr>
                  <a:xfrm>
                    <a:off x="2807855" y="2956590"/>
                    <a:ext cx="794327" cy="764581"/>
                  </a:xfrm>
                  <a:prstGeom prst="line">
                    <a:avLst/>
                  </a:prstGeom>
                  <a:ln w="952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03719A4-12D2-466A-A8B9-46AD752B4E36}"/>
                      </a:ext>
                    </a:extLst>
                  </p:cNvPr>
                  <p:cNvCxnSpPr>
                    <a:cxnSpLocks/>
                  </p:cNvCxnSpPr>
                  <p:nvPr/>
                </p:nvCxnSpPr>
                <p:spPr>
                  <a:xfrm rot="5400000">
                    <a:off x="2757055" y="2933497"/>
                    <a:ext cx="794327" cy="764581"/>
                  </a:xfrm>
                  <a:prstGeom prst="line">
                    <a:avLst/>
                  </a:prstGeom>
                  <a:ln w="9525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39" name="Oval 38">
                <a:extLst>
                  <a:ext uri="{FF2B5EF4-FFF2-40B4-BE49-F238E27FC236}">
                    <a16:creationId xmlns:a16="http://schemas.microsoft.com/office/drawing/2014/main" id="{803C1844-7968-4108-8106-E0DD980CAA7C}"/>
                  </a:ext>
                </a:extLst>
              </p:cNvPr>
              <p:cNvSpPr/>
              <p:nvPr/>
            </p:nvSpPr>
            <p:spPr>
              <a:xfrm rot="20755759">
                <a:off x="5507041" y="2043090"/>
                <a:ext cx="2606993" cy="717227"/>
              </a:xfrm>
              <a:custGeom>
                <a:avLst/>
                <a:gdLst>
                  <a:gd name="connsiteX0" fmla="*/ 0 w 2606993"/>
                  <a:gd name="connsiteY0" fmla="*/ 358614 h 717227"/>
                  <a:gd name="connsiteX1" fmla="*/ 1303497 w 2606993"/>
                  <a:gd name="connsiteY1" fmla="*/ 0 h 717227"/>
                  <a:gd name="connsiteX2" fmla="*/ 2606994 w 2606993"/>
                  <a:gd name="connsiteY2" fmla="*/ 358614 h 717227"/>
                  <a:gd name="connsiteX3" fmla="*/ 1303497 w 2606993"/>
                  <a:gd name="connsiteY3" fmla="*/ 717228 h 717227"/>
                  <a:gd name="connsiteX4" fmla="*/ 0 w 2606993"/>
                  <a:gd name="connsiteY4" fmla="*/ 358614 h 717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993" h="717227" extrusionOk="0">
                    <a:moveTo>
                      <a:pt x="0" y="358614"/>
                    </a:moveTo>
                    <a:cubicBezTo>
                      <a:pt x="-64533" y="120752"/>
                      <a:pt x="565307" y="6864"/>
                      <a:pt x="1303497" y="0"/>
                    </a:cubicBezTo>
                    <a:cubicBezTo>
                      <a:pt x="2043915" y="4319"/>
                      <a:pt x="2592543" y="161017"/>
                      <a:pt x="2606994" y="358614"/>
                    </a:cubicBezTo>
                    <a:cubicBezTo>
                      <a:pt x="2545615" y="616611"/>
                      <a:pt x="2012676" y="776497"/>
                      <a:pt x="1303497" y="717228"/>
                    </a:cubicBezTo>
                    <a:cubicBezTo>
                      <a:pt x="559536" y="704065"/>
                      <a:pt x="13478" y="563111"/>
                      <a:pt x="0" y="358614"/>
                    </a:cubicBezTo>
                    <a:close/>
                  </a:path>
                </a:pathLst>
              </a:custGeom>
              <a:noFill/>
              <a:ln w="101600">
                <a:solidFill>
                  <a:srgbClr val="FFC000"/>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Oval 40">
                <a:extLst>
                  <a:ext uri="{FF2B5EF4-FFF2-40B4-BE49-F238E27FC236}">
                    <a16:creationId xmlns:a16="http://schemas.microsoft.com/office/drawing/2014/main" id="{AD6C430D-D887-4F41-9D96-5871E806908C}"/>
                  </a:ext>
                </a:extLst>
              </p:cNvPr>
              <p:cNvSpPr/>
              <p:nvPr/>
            </p:nvSpPr>
            <p:spPr>
              <a:xfrm rot="20755759">
                <a:off x="5535616" y="2100240"/>
                <a:ext cx="2606993" cy="717227"/>
              </a:xfrm>
              <a:custGeom>
                <a:avLst/>
                <a:gdLst>
                  <a:gd name="connsiteX0" fmla="*/ 0 w 2606993"/>
                  <a:gd name="connsiteY0" fmla="*/ 358614 h 717227"/>
                  <a:gd name="connsiteX1" fmla="*/ 1303497 w 2606993"/>
                  <a:gd name="connsiteY1" fmla="*/ 0 h 717227"/>
                  <a:gd name="connsiteX2" fmla="*/ 2606994 w 2606993"/>
                  <a:gd name="connsiteY2" fmla="*/ 358614 h 717227"/>
                  <a:gd name="connsiteX3" fmla="*/ 1303497 w 2606993"/>
                  <a:gd name="connsiteY3" fmla="*/ 717228 h 717227"/>
                  <a:gd name="connsiteX4" fmla="*/ 0 w 2606993"/>
                  <a:gd name="connsiteY4" fmla="*/ 358614 h 717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993" h="717227" extrusionOk="0">
                    <a:moveTo>
                      <a:pt x="0" y="358614"/>
                    </a:moveTo>
                    <a:cubicBezTo>
                      <a:pt x="-64533" y="120752"/>
                      <a:pt x="565307" y="6864"/>
                      <a:pt x="1303497" y="0"/>
                    </a:cubicBezTo>
                    <a:cubicBezTo>
                      <a:pt x="2043915" y="4319"/>
                      <a:pt x="2592543" y="161017"/>
                      <a:pt x="2606994" y="358614"/>
                    </a:cubicBezTo>
                    <a:cubicBezTo>
                      <a:pt x="2545615" y="616611"/>
                      <a:pt x="2012676" y="776497"/>
                      <a:pt x="1303497" y="717228"/>
                    </a:cubicBezTo>
                    <a:cubicBezTo>
                      <a:pt x="559536" y="704065"/>
                      <a:pt x="13478" y="563111"/>
                      <a:pt x="0" y="358614"/>
                    </a:cubicBezTo>
                    <a:close/>
                  </a:path>
                </a:pathLst>
              </a:custGeom>
              <a:noFill/>
              <a:ln w="101600">
                <a:solidFill>
                  <a:srgbClr val="FF0000"/>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36" name="Freeform: Shape 35">
              <a:extLst>
                <a:ext uri="{FF2B5EF4-FFF2-40B4-BE49-F238E27FC236}">
                  <a16:creationId xmlns:a16="http://schemas.microsoft.com/office/drawing/2014/main" id="{EB3DCC67-B64B-44A6-9FD8-F0D65C85A842}"/>
                </a:ext>
              </a:extLst>
            </p:cNvPr>
            <p:cNvSpPr/>
            <p:nvPr/>
          </p:nvSpPr>
          <p:spPr>
            <a:xfrm>
              <a:off x="3590223" y="3185962"/>
              <a:ext cx="4340994" cy="2589196"/>
            </a:xfrm>
            <a:custGeom>
              <a:avLst/>
              <a:gdLst>
                <a:gd name="connsiteX0" fmla="*/ 4340994 w 4340994"/>
                <a:gd name="connsiteY0" fmla="*/ 0 h 2589196"/>
                <a:gd name="connsiteX1" fmla="*/ 1819175 w 4340994"/>
                <a:gd name="connsiteY1" fmla="*/ 28876 h 2589196"/>
                <a:gd name="connsiteX2" fmla="*/ 0 w 4340994"/>
                <a:gd name="connsiteY2" fmla="*/ 2589196 h 2589196"/>
              </a:gdLst>
              <a:ahLst/>
              <a:cxnLst>
                <a:cxn ang="0">
                  <a:pos x="connsiteX0" y="connsiteY0"/>
                </a:cxn>
                <a:cxn ang="0">
                  <a:pos x="connsiteX1" y="connsiteY1"/>
                </a:cxn>
                <a:cxn ang="0">
                  <a:pos x="connsiteX2" y="connsiteY2"/>
                </a:cxn>
              </a:cxnLst>
              <a:rect l="l" t="t" r="r" b="b"/>
              <a:pathLst>
                <a:path w="4340994" h="2589196">
                  <a:moveTo>
                    <a:pt x="4340994" y="0"/>
                  </a:moveTo>
                  <a:lnTo>
                    <a:pt x="1819175" y="28876"/>
                  </a:lnTo>
                  <a:lnTo>
                    <a:pt x="0" y="2589196"/>
                  </a:lnTo>
                </a:path>
              </a:pathLst>
            </a:cu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DE7BD394-B1AB-4FB6-96F3-695934C9D75E}"/>
                </a:ext>
              </a:extLst>
            </p:cNvPr>
            <p:cNvSpPr/>
            <p:nvPr/>
          </p:nvSpPr>
          <p:spPr>
            <a:xfrm>
              <a:off x="3619100" y="3147268"/>
              <a:ext cx="7693891" cy="2586182"/>
            </a:xfrm>
            <a:custGeom>
              <a:avLst/>
              <a:gdLst>
                <a:gd name="connsiteX0" fmla="*/ 0 w 7693891"/>
                <a:gd name="connsiteY0" fmla="*/ 2586182 h 2586182"/>
                <a:gd name="connsiteX1" fmla="*/ 1791855 w 7693891"/>
                <a:gd name="connsiteY1" fmla="*/ 73891 h 2586182"/>
                <a:gd name="connsiteX2" fmla="*/ 3990109 w 7693891"/>
                <a:gd name="connsiteY2" fmla="*/ 55418 h 2586182"/>
                <a:gd name="connsiteX3" fmla="*/ 4405745 w 7693891"/>
                <a:gd name="connsiteY3" fmla="*/ 36946 h 2586182"/>
                <a:gd name="connsiteX4" fmla="*/ 7693891 w 7693891"/>
                <a:gd name="connsiteY4" fmla="*/ 0 h 2586182"/>
                <a:gd name="connsiteX5" fmla="*/ 7684655 w 7693891"/>
                <a:gd name="connsiteY5" fmla="*/ 27709 h 258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3891" h="2586182">
                  <a:moveTo>
                    <a:pt x="0" y="2586182"/>
                  </a:moveTo>
                  <a:lnTo>
                    <a:pt x="1791855" y="73891"/>
                  </a:lnTo>
                  <a:lnTo>
                    <a:pt x="3990109" y="55418"/>
                  </a:lnTo>
                  <a:lnTo>
                    <a:pt x="4405745" y="36946"/>
                  </a:lnTo>
                  <a:lnTo>
                    <a:pt x="7693891" y="0"/>
                  </a:lnTo>
                  <a:lnTo>
                    <a:pt x="7684655" y="27709"/>
                  </a:lnTo>
                </a:path>
              </a:pathLst>
            </a:custGeom>
            <a:noFill/>
            <a:ln w="63500">
              <a:solidFill>
                <a:srgbClr val="66FF3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66" name="Picture 65">
            <a:extLst>
              <a:ext uri="{FF2B5EF4-FFF2-40B4-BE49-F238E27FC236}">
                <a16:creationId xmlns:a16="http://schemas.microsoft.com/office/drawing/2014/main" id="{9B75F957-484B-40C9-A9DB-DC676A2B79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4" y="1"/>
            <a:ext cx="965578" cy="241856"/>
          </a:xfrm>
          <a:prstGeom prst="rect">
            <a:avLst/>
          </a:prstGeom>
        </p:spPr>
      </p:pic>
    </p:spTree>
    <p:extLst>
      <p:ext uri="{BB962C8B-B14F-4D97-AF65-F5344CB8AC3E}">
        <p14:creationId xmlns:p14="http://schemas.microsoft.com/office/powerpoint/2010/main" val="7443526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flipV="1">
            <a:off x="11675533" y="522898"/>
            <a:ext cx="516467" cy="10673"/>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62467" y="31197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Direct Impact to Critical Path Through Structure 11</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995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64</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2" name="TextBox 31">
            <a:extLst>
              <a:ext uri="{FF2B5EF4-FFF2-40B4-BE49-F238E27FC236}">
                <a16:creationId xmlns:a16="http://schemas.microsoft.com/office/drawing/2014/main" id="{0B6A808D-07F4-40E5-85EF-759E88D09537}"/>
              </a:ext>
            </a:extLst>
          </p:cNvPr>
          <p:cNvSpPr txBox="1"/>
          <p:nvPr/>
        </p:nvSpPr>
        <p:spPr>
          <a:xfrm>
            <a:off x="558782" y="2137013"/>
            <a:ext cx="10556614" cy="1384995"/>
          </a:xfrm>
          <a:prstGeom prst="rect">
            <a:avLst/>
          </a:prstGeom>
          <a:noFill/>
        </p:spPr>
        <p:txBody>
          <a:bodyPr wrap="square">
            <a:spAutoFit/>
          </a:bodyPr>
          <a:lstStyle/>
          <a:p>
            <a:pPr marL="457200" indent="-457200" algn="ctr">
              <a:buFont typeface="Arial" panose="020B0604020202020204" pitchFamily="34" charset="0"/>
              <a:buChar char="•"/>
            </a:pPr>
            <a:r>
              <a:rPr lang="en-US" sz="2800" b="1" dirty="0">
                <a:latin typeface="+mj-lt"/>
              </a:rPr>
              <a:t>End Bent 1 /End Bent 2 </a:t>
            </a:r>
            <a:r>
              <a:rPr lang="en-US" sz="2800" b="1" u="sng" dirty="0">
                <a:solidFill>
                  <a:schemeClr val="accent1"/>
                </a:solidFill>
                <a:latin typeface="+mj-lt"/>
              </a:rPr>
              <a:t>Prior</a:t>
            </a:r>
            <a:r>
              <a:rPr lang="en-US" sz="2800" b="1" dirty="0">
                <a:latin typeface="+mj-lt"/>
              </a:rPr>
              <a:t> to the PNG Delay</a:t>
            </a:r>
          </a:p>
          <a:p>
            <a:pPr marL="457200" indent="-457200" algn="ctr">
              <a:buFont typeface="Arial" panose="020B0604020202020204" pitchFamily="34" charset="0"/>
              <a:buChar char="•"/>
            </a:pPr>
            <a:endParaRPr lang="en-US" sz="2800" b="1" dirty="0">
              <a:latin typeface="+mj-lt"/>
            </a:endParaRPr>
          </a:p>
          <a:p>
            <a:pPr marL="457200" indent="-457200" algn="ctr">
              <a:buFont typeface="Arial" panose="020B0604020202020204" pitchFamily="34" charset="0"/>
              <a:buChar char="•"/>
            </a:pPr>
            <a:r>
              <a:rPr lang="en-US" sz="2800" b="1" dirty="0">
                <a:latin typeface="+mj-lt"/>
              </a:rPr>
              <a:t>End Bent 1 /End Bent 2 </a:t>
            </a:r>
            <a:r>
              <a:rPr lang="en-US" sz="2800" b="1" u="sng" dirty="0">
                <a:solidFill>
                  <a:schemeClr val="accent1"/>
                </a:solidFill>
                <a:latin typeface="+mj-lt"/>
              </a:rPr>
              <a:t>During</a:t>
            </a:r>
            <a:r>
              <a:rPr lang="en-US" sz="2800" b="1" dirty="0">
                <a:latin typeface="+mj-lt"/>
              </a:rPr>
              <a:t> the PNG Delay</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8C1747D0-5556-4D5E-95D7-2A83297D8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3" y="1"/>
            <a:ext cx="1012451" cy="253597"/>
          </a:xfrm>
          <a:prstGeom prst="rect">
            <a:avLst/>
          </a:prstGeom>
        </p:spPr>
      </p:pic>
    </p:spTree>
    <p:extLst>
      <p:ext uri="{BB962C8B-B14F-4D97-AF65-F5344CB8AC3E}">
        <p14:creationId xmlns:p14="http://schemas.microsoft.com/office/powerpoint/2010/main" val="34949601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CE290F7-4878-4495-AA96-03C85DAAE4AD}"/>
              </a:ext>
            </a:extLst>
          </p:cNvPr>
          <p:cNvSpPr/>
          <p:nvPr/>
        </p:nvSpPr>
        <p:spPr>
          <a:xfrm>
            <a:off x="234949" y="3530601"/>
            <a:ext cx="1261534" cy="482600"/>
          </a:xfrm>
          <a:prstGeom prst="roundRect">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Black" panose="020B0A04020102020204" pitchFamily="34" charset="0"/>
              </a:rPr>
              <a:t>PNG Line Relocation</a:t>
            </a:r>
          </a:p>
        </p:txBody>
      </p:sp>
      <p:sp>
        <p:nvSpPr>
          <p:cNvPr id="3" name="Rectangle: Rounded Corners 2">
            <a:extLst>
              <a:ext uri="{FF2B5EF4-FFF2-40B4-BE49-F238E27FC236}">
                <a16:creationId xmlns:a16="http://schemas.microsoft.com/office/drawing/2014/main" id="{83A55F76-768F-42DF-B389-A2607433290D}"/>
              </a:ext>
            </a:extLst>
          </p:cNvPr>
          <p:cNvSpPr/>
          <p:nvPr/>
        </p:nvSpPr>
        <p:spPr>
          <a:xfrm>
            <a:off x="1845733" y="3530601"/>
            <a:ext cx="1769534" cy="482600"/>
          </a:xfrm>
          <a:prstGeom prst="round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Arial Black" panose="020B0A04020102020204" pitchFamily="34" charset="0"/>
            </a:endParaRPr>
          </a:p>
          <a:p>
            <a:pPr algn="ctr"/>
            <a:r>
              <a:rPr lang="en-US" sz="1200" b="1" dirty="0">
                <a:solidFill>
                  <a:schemeClr val="bg1"/>
                </a:solidFill>
                <a:latin typeface="Arial Black" panose="020B0A04020102020204" pitchFamily="34" charset="0"/>
              </a:rPr>
              <a:t>Stream Relocation</a:t>
            </a:r>
          </a:p>
          <a:p>
            <a:pPr algn="ctr"/>
            <a:endParaRPr lang="en-US" sz="1200" dirty="0">
              <a:latin typeface="Arial Black" panose="020B0A04020102020204" pitchFamily="34" charset="0"/>
            </a:endParaRPr>
          </a:p>
        </p:txBody>
      </p:sp>
      <p:sp>
        <p:nvSpPr>
          <p:cNvPr id="4" name="Rectangle: Rounded Corners 3">
            <a:extLst>
              <a:ext uri="{FF2B5EF4-FFF2-40B4-BE49-F238E27FC236}">
                <a16:creationId xmlns:a16="http://schemas.microsoft.com/office/drawing/2014/main" id="{36DCB720-F4FF-4A77-923E-C6E16A3D1E29}"/>
              </a:ext>
            </a:extLst>
          </p:cNvPr>
          <p:cNvSpPr/>
          <p:nvPr/>
        </p:nvSpPr>
        <p:spPr>
          <a:xfrm>
            <a:off x="1845732" y="4161368"/>
            <a:ext cx="1769535" cy="482600"/>
          </a:xfrm>
          <a:prstGeom prst="roundRect">
            <a:avLst/>
          </a:prstGeom>
          <a:solidFill>
            <a:schemeClr val="bg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Y62 RMPC Mass Excavation</a:t>
            </a:r>
            <a:endParaRPr lang="en-US" sz="1200" b="1" dirty="0">
              <a:solidFill>
                <a:schemeClr val="tx1"/>
              </a:solidFill>
              <a:latin typeface="Arial Black" panose="020B0A04020102020204" pitchFamily="34" charset="0"/>
            </a:endParaRPr>
          </a:p>
          <a:p>
            <a:pPr algn="ctr"/>
            <a:endParaRPr lang="en-US" sz="1200" dirty="0">
              <a:latin typeface="Arial Black" panose="020B0A04020102020204" pitchFamily="34" charset="0"/>
            </a:endParaRPr>
          </a:p>
        </p:txBody>
      </p:sp>
      <p:sp>
        <p:nvSpPr>
          <p:cNvPr id="6" name="Rectangle: Rounded Corners 5">
            <a:extLst>
              <a:ext uri="{FF2B5EF4-FFF2-40B4-BE49-F238E27FC236}">
                <a16:creationId xmlns:a16="http://schemas.microsoft.com/office/drawing/2014/main" id="{9C23F2A7-D5A7-4346-8B8C-D15C17FEEDA1}"/>
              </a:ext>
            </a:extLst>
          </p:cNvPr>
          <p:cNvSpPr/>
          <p:nvPr/>
        </p:nvSpPr>
        <p:spPr>
          <a:xfrm>
            <a:off x="4301064" y="2383367"/>
            <a:ext cx="1574803" cy="482600"/>
          </a:xfrm>
          <a:prstGeom prst="roundRect">
            <a:avLst/>
          </a:prstGeom>
          <a:solidFill>
            <a:schemeClr val="accent4"/>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Black" panose="020B0A04020102020204" pitchFamily="34" charset="0"/>
            </a:endParaRPr>
          </a:p>
          <a:p>
            <a:pPr algn="ctr"/>
            <a:r>
              <a:rPr lang="en-US" sz="1200" b="1" dirty="0">
                <a:solidFill>
                  <a:schemeClr val="tx1"/>
                </a:solidFill>
                <a:latin typeface="Arial Black" panose="020B0A04020102020204" pitchFamily="34" charset="0"/>
              </a:rPr>
              <a:t>Construct End Bent 1A, 1B, 1C</a:t>
            </a:r>
          </a:p>
          <a:p>
            <a:pPr algn="ctr"/>
            <a:endParaRPr lang="en-US" sz="1200" dirty="0">
              <a:solidFill>
                <a:schemeClr val="bg1"/>
              </a:solidFill>
              <a:latin typeface="Arial Black" panose="020B0A04020102020204" pitchFamily="34" charset="0"/>
            </a:endParaRPr>
          </a:p>
        </p:txBody>
      </p:sp>
      <p:sp>
        <p:nvSpPr>
          <p:cNvPr id="11" name="Rectangle: Rounded Corners 10">
            <a:extLst>
              <a:ext uri="{FF2B5EF4-FFF2-40B4-BE49-F238E27FC236}">
                <a16:creationId xmlns:a16="http://schemas.microsoft.com/office/drawing/2014/main" id="{D9DFFCB5-60CB-46C2-944F-40F04C3F8A10}"/>
              </a:ext>
            </a:extLst>
          </p:cNvPr>
          <p:cNvSpPr/>
          <p:nvPr/>
        </p:nvSpPr>
        <p:spPr>
          <a:xfrm>
            <a:off x="9685867" y="3721102"/>
            <a:ext cx="2366431" cy="482600"/>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rial Black" panose="020B0A04020102020204" pitchFamily="34" charset="0"/>
              </a:rPr>
              <a:t>Superstructure</a:t>
            </a:r>
          </a:p>
        </p:txBody>
      </p:sp>
      <p:sp>
        <p:nvSpPr>
          <p:cNvPr id="13" name="Rectangle: Rounded Corners 12">
            <a:extLst>
              <a:ext uri="{FF2B5EF4-FFF2-40B4-BE49-F238E27FC236}">
                <a16:creationId xmlns:a16="http://schemas.microsoft.com/office/drawing/2014/main" id="{ACE7C396-A0B1-4A6D-887D-68678D827F17}"/>
              </a:ext>
            </a:extLst>
          </p:cNvPr>
          <p:cNvSpPr/>
          <p:nvPr/>
        </p:nvSpPr>
        <p:spPr>
          <a:xfrm>
            <a:off x="1913466" y="4906436"/>
            <a:ext cx="1701802" cy="482600"/>
          </a:xfrm>
          <a:prstGeom prst="roundRect">
            <a:avLst/>
          </a:prstGeom>
          <a:solidFill>
            <a:schemeClr val="bg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Y62 RMPC Bottom Pipe</a:t>
            </a:r>
            <a:endParaRPr lang="en-US" sz="1200" b="1" dirty="0">
              <a:solidFill>
                <a:schemeClr val="tx1"/>
              </a:solidFill>
              <a:latin typeface="Arial Black" panose="020B0A04020102020204" pitchFamily="34" charset="0"/>
            </a:endParaRPr>
          </a:p>
          <a:p>
            <a:pPr algn="ctr"/>
            <a:endParaRPr lang="en-US" sz="1200" dirty="0">
              <a:latin typeface="Arial Black" panose="020B0A04020102020204" pitchFamily="34" charset="0"/>
            </a:endParaRPr>
          </a:p>
        </p:txBody>
      </p:sp>
      <p:sp>
        <p:nvSpPr>
          <p:cNvPr id="14" name="Rectangle: Rounded Corners 13">
            <a:extLst>
              <a:ext uri="{FF2B5EF4-FFF2-40B4-BE49-F238E27FC236}">
                <a16:creationId xmlns:a16="http://schemas.microsoft.com/office/drawing/2014/main" id="{547C76FB-119C-4509-873E-98F85CF932B3}"/>
              </a:ext>
            </a:extLst>
          </p:cNvPr>
          <p:cNvSpPr/>
          <p:nvPr/>
        </p:nvSpPr>
        <p:spPr>
          <a:xfrm>
            <a:off x="2336798" y="5588003"/>
            <a:ext cx="1769535" cy="482600"/>
          </a:xfrm>
          <a:prstGeom prst="roundRect">
            <a:avLst/>
          </a:prstGeom>
          <a:solidFill>
            <a:schemeClr val="bg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Mass Grading Bridge 11 Fills</a:t>
            </a:r>
            <a:endParaRPr lang="en-US" sz="1200" b="1" dirty="0">
              <a:solidFill>
                <a:schemeClr val="tx1"/>
              </a:solidFill>
              <a:latin typeface="Arial Black" panose="020B0A04020102020204" pitchFamily="34" charset="0"/>
            </a:endParaRPr>
          </a:p>
          <a:p>
            <a:pPr algn="ctr"/>
            <a:endParaRPr lang="en-US" sz="1200" dirty="0">
              <a:latin typeface="Arial Black" panose="020B0A04020102020204" pitchFamily="34" charset="0"/>
            </a:endParaRPr>
          </a:p>
        </p:txBody>
      </p:sp>
      <p:sp>
        <p:nvSpPr>
          <p:cNvPr id="15" name="Rectangle: Rounded Corners 14">
            <a:extLst>
              <a:ext uri="{FF2B5EF4-FFF2-40B4-BE49-F238E27FC236}">
                <a16:creationId xmlns:a16="http://schemas.microsoft.com/office/drawing/2014/main" id="{95D14D16-F4A0-459C-B225-931DEE0B946E}"/>
              </a:ext>
            </a:extLst>
          </p:cNvPr>
          <p:cNvSpPr/>
          <p:nvPr/>
        </p:nvSpPr>
        <p:spPr>
          <a:xfrm>
            <a:off x="4106333" y="3289301"/>
            <a:ext cx="2048934" cy="482600"/>
          </a:xfrm>
          <a:prstGeom prst="roundRect">
            <a:avLst/>
          </a:prstGeom>
          <a:solidFill>
            <a:schemeClr val="bg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en-US" sz="1200" b="1" dirty="0">
                <a:solidFill>
                  <a:schemeClr val="bg1"/>
                </a:solidFill>
                <a:latin typeface="Arial Black" panose="020B0A04020102020204" pitchFamily="34" charset="0"/>
              </a:rPr>
              <a:t>Construct MSE Wall and End Bent 1</a:t>
            </a:r>
          </a:p>
          <a:p>
            <a:pPr algn="ctr"/>
            <a:endParaRPr lang="en-US" sz="1200" dirty="0">
              <a:latin typeface="Arial Black" panose="020B0A04020102020204" pitchFamily="34" charset="0"/>
            </a:endParaRPr>
          </a:p>
        </p:txBody>
      </p:sp>
      <p:sp>
        <p:nvSpPr>
          <p:cNvPr id="16" name="Rectangle: Rounded Corners 15">
            <a:extLst>
              <a:ext uri="{FF2B5EF4-FFF2-40B4-BE49-F238E27FC236}">
                <a16:creationId xmlns:a16="http://schemas.microsoft.com/office/drawing/2014/main" id="{131780FA-5BC7-46FE-9651-0BB68962011F}"/>
              </a:ext>
            </a:extLst>
          </p:cNvPr>
          <p:cNvSpPr/>
          <p:nvPr/>
        </p:nvSpPr>
        <p:spPr>
          <a:xfrm>
            <a:off x="4165599" y="4241802"/>
            <a:ext cx="1989668" cy="482600"/>
          </a:xfrm>
          <a:prstGeom prst="roundRect">
            <a:avLst/>
          </a:prstGeom>
          <a:solidFill>
            <a:schemeClr val="bg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en-US" sz="1200" b="1" dirty="0">
                <a:solidFill>
                  <a:schemeClr val="bg1"/>
                </a:solidFill>
                <a:latin typeface="Arial Black" panose="020B0A04020102020204" pitchFamily="34" charset="0"/>
              </a:rPr>
              <a:t>Construct MSE Wall and End Bent 2</a:t>
            </a:r>
          </a:p>
          <a:p>
            <a:pPr algn="ctr"/>
            <a:endParaRPr lang="en-US" sz="1200" dirty="0">
              <a:latin typeface="Arial Black" panose="020B0A04020102020204" pitchFamily="34" charset="0"/>
            </a:endParaRPr>
          </a:p>
        </p:txBody>
      </p:sp>
      <p:sp>
        <p:nvSpPr>
          <p:cNvPr id="17" name="Rectangle: Rounded Corners 16">
            <a:extLst>
              <a:ext uri="{FF2B5EF4-FFF2-40B4-BE49-F238E27FC236}">
                <a16:creationId xmlns:a16="http://schemas.microsoft.com/office/drawing/2014/main" id="{D1D7C596-C48C-4E88-829E-46D82D3E11D5}"/>
              </a:ext>
            </a:extLst>
          </p:cNvPr>
          <p:cNvSpPr/>
          <p:nvPr/>
        </p:nvSpPr>
        <p:spPr>
          <a:xfrm>
            <a:off x="4385731" y="5617635"/>
            <a:ext cx="1574803" cy="482600"/>
          </a:xfrm>
          <a:prstGeom prst="roundRect">
            <a:avLst/>
          </a:prstGeom>
          <a:solidFill>
            <a:schemeClr val="accent4"/>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Black" panose="020B0A04020102020204" pitchFamily="34" charset="0"/>
            </a:endParaRPr>
          </a:p>
          <a:p>
            <a:pPr algn="ctr"/>
            <a:r>
              <a:rPr lang="en-US" sz="1200" b="1" dirty="0">
                <a:solidFill>
                  <a:schemeClr val="tx1"/>
                </a:solidFill>
                <a:latin typeface="Arial Black" panose="020B0A04020102020204" pitchFamily="34" charset="0"/>
              </a:rPr>
              <a:t>Construct End Bent 2A, 2B, 2C</a:t>
            </a:r>
          </a:p>
          <a:p>
            <a:pPr algn="ctr"/>
            <a:endParaRPr lang="en-US" sz="1200" dirty="0">
              <a:solidFill>
                <a:schemeClr val="bg1"/>
              </a:solidFill>
              <a:latin typeface="Arial Black" panose="020B0A04020102020204" pitchFamily="34" charset="0"/>
            </a:endParaRPr>
          </a:p>
        </p:txBody>
      </p:sp>
      <p:cxnSp>
        <p:nvCxnSpPr>
          <p:cNvPr id="19" name="Connector: Elbow 18">
            <a:extLst>
              <a:ext uri="{FF2B5EF4-FFF2-40B4-BE49-F238E27FC236}">
                <a16:creationId xmlns:a16="http://schemas.microsoft.com/office/drawing/2014/main" id="{90D4EDFA-673E-456E-9628-45BC5C5EC7F7}"/>
              </a:ext>
            </a:extLst>
          </p:cNvPr>
          <p:cNvCxnSpPr>
            <a:cxnSpLocks/>
            <a:stCxn id="2" idx="3"/>
            <a:endCxn id="4" idx="1"/>
          </p:cNvCxnSpPr>
          <p:nvPr/>
        </p:nvCxnSpPr>
        <p:spPr>
          <a:xfrm>
            <a:off x="1496483" y="3771901"/>
            <a:ext cx="349249" cy="630767"/>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0B48C420-8E87-48EF-9577-88EFB124AAFD}"/>
              </a:ext>
            </a:extLst>
          </p:cNvPr>
          <p:cNvCxnSpPr>
            <a:cxnSpLocks/>
            <a:stCxn id="2" idx="3"/>
            <a:endCxn id="13" idx="1"/>
          </p:cNvCxnSpPr>
          <p:nvPr/>
        </p:nvCxnSpPr>
        <p:spPr>
          <a:xfrm>
            <a:off x="1496483" y="3771901"/>
            <a:ext cx="416983" cy="1375835"/>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58F61E9D-F414-4E9A-B82E-BB0FC22A34BC}"/>
              </a:ext>
            </a:extLst>
          </p:cNvPr>
          <p:cNvCxnSpPr>
            <a:cxnSpLocks/>
            <a:stCxn id="2" idx="3"/>
            <a:endCxn id="14" idx="1"/>
          </p:cNvCxnSpPr>
          <p:nvPr/>
        </p:nvCxnSpPr>
        <p:spPr>
          <a:xfrm>
            <a:off x="1496483" y="3771901"/>
            <a:ext cx="840315" cy="2057402"/>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11DD1168-2D8C-4BB5-B956-48723B32BE24}"/>
              </a:ext>
            </a:extLst>
          </p:cNvPr>
          <p:cNvCxnSpPr>
            <a:stCxn id="3" idx="3"/>
            <a:endCxn id="6" idx="1"/>
          </p:cNvCxnSpPr>
          <p:nvPr/>
        </p:nvCxnSpPr>
        <p:spPr>
          <a:xfrm flipV="1">
            <a:off x="3615267" y="2624667"/>
            <a:ext cx="685797" cy="1147234"/>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31BFFFBE-D9FE-47D8-8ACE-AA3057C8F1F1}"/>
              </a:ext>
            </a:extLst>
          </p:cNvPr>
          <p:cNvCxnSpPr>
            <a:stCxn id="3" idx="3"/>
          </p:cNvCxnSpPr>
          <p:nvPr/>
        </p:nvCxnSpPr>
        <p:spPr>
          <a:xfrm>
            <a:off x="3615267" y="3771901"/>
            <a:ext cx="287869" cy="1845734"/>
          </a:xfrm>
          <a:prstGeom prst="bentConnector2">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FC9471BE-124A-4F31-8122-0199CB13D144}"/>
              </a:ext>
            </a:extLst>
          </p:cNvPr>
          <p:cNvCxnSpPr>
            <a:stCxn id="4" idx="3"/>
          </p:cNvCxnSpPr>
          <p:nvPr/>
        </p:nvCxnSpPr>
        <p:spPr>
          <a:xfrm>
            <a:off x="3615267" y="4402668"/>
            <a:ext cx="196847" cy="1185335"/>
          </a:xfrm>
          <a:prstGeom prst="bentConnector2">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5E13F737-1D54-40BA-A1EB-8053221A4F5B}"/>
              </a:ext>
            </a:extLst>
          </p:cNvPr>
          <p:cNvCxnSpPr>
            <a:stCxn id="13" idx="3"/>
          </p:cNvCxnSpPr>
          <p:nvPr/>
        </p:nvCxnSpPr>
        <p:spPr>
          <a:xfrm>
            <a:off x="3615268" y="5147736"/>
            <a:ext cx="166157" cy="440267"/>
          </a:xfrm>
          <a:prstGeom prst="bentConnector2">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986A63E9-04D6-42E5-B97C-E1738D657AB0}"/>
              </a:ext>
            </a:extLst>
          </p:cNvPr>
          <p:cNvCxnSpPr>
            <a:stCxn id="14" idx="3"/>
            <a:endCxn id="16" idx="1"/>
          </p:cNvCxnSpPr>
          <p:nvPr/>
        </p:nvCxnSpPr>
        <p:spPr>
          <a:xfrm flipV="1">
            <a:off x="4106333" y="4483102"/>
            <a:ext cx="59266" cy="1346201"/>
          </a:xfrm>
          <a:prstGeom prst="bentConnector3">
            <a:avLst>
              <a:gd name="adj1" fmla="val 50000"/>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50A984D-2C0A-4C4C-8C2B-90C75058C0A2}"/>
              </a:ext>
            </a:extLst>
          </p:cNvPr>
          <p:cNvCxnSpPr>
            <a:stCxn id="14" idx="3"/>
            <a:endCxn id="17" idx="1"/>
          </p:cNvCxnSpPr>
          <p:nvPr/>
        </p:nvCxnSpPr>
        <p:spPr>
          <a:xfrm>
            <a:off x="4106333" y="5829303"/>
            <a:ext cx="279398" cy="29632"/>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DDBD0A43-7121-430D-974F-2FB690EF8C66}"/>
              </a:ext>
            </a:extLst>
          </p:cNvPr>
          <p:cNvCxnSpPr>
            <a:stCxn id="6" idx="1"/>
            <a:endCxn id="15" idx="1"/>
          </p:cNvCxnSpPr>
          <p:nvPr/>
        </p:nvCxnSpPr>
        <p:spPr>
          <a:xfrm rot="10800000" flipV="1">
            <a:off x="4106334" y="2624667"/>
            <a:ext cx="194731" cy="905934"/>
          </a:xfrm>
          <a:prstGeom prst="bentConnector3">
            <a:avLst>
              <a:gd name="adj1" fmla="val 21739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79CD759-289B-4F98-A40C-7F28ECDA2BBA}"/>
              </a:ext>
            </a:extLst>
          </p:cNvPr>
          <p:cNvSpPr/>
          <p:nvPr/>
        </p:nvSpPr>
        <p:spPr>
          <a:xfrm>
            <a:off x="7230533" y="3721102"/>
            <a:ext cx="2048934" cy="482600"/>
          </a:xfrm>
          <a:prstGeom prst="roundRect">
            <a:avLst/>
          </a:prstGeom>
          <a:solidFill>
            <a:schemeClr val="bg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en-US" sz="1200" b="1" dirty="0">
                <a:solidFill>
                  <a:schemeClr val="bg1"/>
                </a:solidFill>
                <a:latin typeface="Arial Black" panose="020B0A04020102020204" pitchFamily="34" charset="0"/>
              </a:rPr>
              <a:t>Set Girders, Structure 11</a:t>
            </a:r>
          </a:p>
          <a:p>
            <a:pPr algn="ctr"/>
            <a:endParaRPr lang="en-US" sz="1200" dirty="0">
              <a:latin typeface="Arial Black" panose="020B0A04020102020204" pitchFamily="34" charset="0"/>
            </a:endParaRPr>
          </a:p>
        </p:txBody>
      </p:sp>
      <p:cxnSp>
        <p:nvCxnSpPr>
          <p:cNvPr id="55" name="Connector: Elbow 54">
            <a:extLst>
              <a:ext uri="{FF2B5EF4-FFF2-40B4-BE49-F238E27FC236}">
                <a16:creationId xmlns:a16="http://schemas.microsoft.com/office/drawing/2014/main" id="{EB302BA9-1A69-4413-BAE8-E7A81388309D}"/>
              </a:ext>
            </a:extLst>
          </p:cNvPr>
          <p:cNvCxnSpPr>
            <a:stCxn id="15" idx="3"/>
            <a:endCxn id="50" idx="1"/>
          </p:cNvCxnSpPr>
          <p:nvPr/>
        </p:nvCxnSpPr>
        <p:spPr>
          <a:xfrm>
            <a:off x="6155267" y="3530601"/>
            <a:ext cx="1075266" cy="431801"/>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D21E6A8E-C408-465E-BDA2-E04A4A23E148}"/>
              </a:ext>
            </a:extLst>
          </p:cNvPr>
          <p:cNvCxnSpPr>
            <a:stCxn id="16" idx="3"/>
            <a:endCxn id="50" idx="1"/>
          </p:cNvCxnSpPr>
          <p:nvPr/>
        </p:nvCxnSpPr>
        <p:spPr>
          <a:xfrm flipV="1">
            <a:off x="6155267" y="3962402"/>
            <a:ext cx="1075266" cy="520700"/>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8F1D9B7-4014-427A-8733-0F5EE983D6AB}"/>
              </a:ext>
            </a:extLst>
          </p:cNvPr>
          <p:cNvCxnSpPr>
            <a:stCxn id="50" idx="3"/>
            <a:endCxn id="11" idx="1"/>
          </p:cNvCxnSpPr>
          <p:nvPr/>
        </p:nvCxnSpPr>
        <p:spPr>
          <a:xfrm>
            <a:off x="9279467" y="3962402"/>
            <a:ext cx="40640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E62CDBC4-5BB8-4E47-AA7D-FE1BFB0A5A54}"/>
              </a:ext>
            </a:extLst>
          </p:cNvPr>
          <p:cNvSpPr/>
          <p:nvPr/>
        </p:nvSpPr>
        <p:spPr>
          <a:xfrm>
            <a:off x="4029017" y="1945828"/>
            <a:ext cx="2106200" cy="4591947"/>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4" name="Straight Connector 63">
            <a:extLst>
              <a:ext uri="{FF2B5EF4-FFF2-40B4-BE49-F238E27FC236}">
                <a16:creationId xmlns:a16="http://schemas.microsoft.com/office/drawing/2014/main" id="{B709EAFC-1087-4F66-B433-8A63A5184D0F}"/>
              </a:ext>
              <a:ext uri="{C183D7F6-B498-43B3-948B-1728B52AA6E4}">
                <adec:decorative xmlns:adec="http://schemas.microsoft.com/office/drawing/2017/decorative" val="1"/>
              </a:ext>
            </a:extLst>
          </p:cNvPr>
          <p:cNvCxnSpPr>
            <a:cxnSpLocks/>
          </p:cNvCxnSpPr>
          <p:nvPr/>
        </p:nvCxnSpPr>
        <p:spPr>
          <a:xfrm>
            <a:off x="10727267" y="522898"/>
            <a:ext cx="1464733"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65" name="Title 1">
            <a:extLst>
              <a:ext uri="{FF2B5EF4-FFF2-40B4-BE49-F238E27FC236}">
                <a16:creationId xmlns:a16="http://schemas.microsoft.com/office/drawing/2014/main" id="{4E3255C2-1E39-4A50-AA46-5B86D15A65AF}"/>
              </a:ext>
            </a:extLst>
          </p:cNvPr>
          <p:cNvSpPr txBox="1">
            <a:spLocks/>
          </p:cNvSpPr>
          <p:nvPr/>
        </p:nvSpPr>
        <p:spPr>
          <a:xfrm>
            <a:off x="457199" y="339154"/>
            <a:ext cx="11734800"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2">
                    <a:lumMod val="50000"/>
                  </a:schemeClr>
                </a:solidFill>
              </a:rPr>
              <a:t>Direct Impact to Critical Path Through Structure 11</a:t>
            </a:r>
          </a:p>
        </p:txBody>
      </p:sp>
      <p:cxnSp>
        <p:nvCxnSpPr>
          <p:cNvPr id="66" name="Straight Connector 65">
            <a:extLst>
              <a:ext uri="{FF2B5EF4-FFF2-40B4-BE49-F238E27FC236}">
                <a16:creationId xmlns:a16="http://schemas.microsoft.com/office/drawing/2014/main" id="{39F9F740-3B6E-465B-A04F-15684FDECBE6}"/>
              </a:ext>
              <a:ext uri="{C183D7F6-B498-43B3-948B-1728B52AA6E4}">
                <adec:decorative xmlns:adec="http://schemas.microsoft.com/office/drawing/2017/decorative" val="1"/>
              </a:ext>
            </a:extLst>
          </p:cNvPr>
          <p:cNvCxnSpPr>
            <a:cxnSpLocks/>
          </p:cNvCxnSpPr>
          <p:nvPr/>
        </p:nvCxnSpPr>
        <p:spPr>
          <a:xfrm>
            <a:off x="0" y="522898"/>
            <a:ext cx="172323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D99ED557-7F41-4486-B584-95F9CD82F9A2}"/>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69527" y="13459"/>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68" name="Rectangle 67">
            <a:extLst>
              <a:ext uri="{FF2B5EF4-FFF2-40B4-BE49-F238E27FC236}">
                <a16:creationId xmlns:a16="http://schemas.microsoft.com/office/drawing/2014/main" id="{5A0436BB-6182-4070-BB87-045E3C3BAF4A}"/>
              </a:ext>
            </a:extLst>
          </p:cNvPr>
          <p:cNvSpPr/>
          <p:nvPr/>
        </p:nvSpPr>
        <p:spPr>
          <a:xfrm>
            <a:off x="8430722" y="1328682"/>
            <a:ext cx="3567949" cy="1722349"/>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latin typeface="+mj-lt"/>
              </a:rPr>
              <a:t>Note that End Bent 1 Work had been planned as concurrent with End Bent 2. Both end bents must be completed prior to setting girders and building superstructure.</a:t>
            </a:r>
          </a:p>
        </p:txBody>
      </p:sp>
      <p:sp>
        <p:nvSpPr>
          <p:cNvPr id="69" name="TextBox 140">
            <a:extLst>
              <a:ext uri="{FF2B5EF4-FFF2-40B4-BE49-F238E27FC236}">
                <a16:creationId xmlns:a16="http://schemas.microsoft.com/office/drawing/2014/main" id="{4F30A070-05C5-4277-9974-116DF5059360}"/>
              </a:ext>
            </a:extLst>
          </p:cNvPr>
          <p:cNvSpPr txBox="1"/>
          <p:nvPr/>
        </p:nvSpPr>
        <p:spPr>
          <a:xfrm>
            <a:off x="193329" y="1086915"/>
            <a:ext cx="811865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mj-lt"/>
              </a:rPr>
              <a:t>End Bent 1 / End Bent 2 </a:t>
            </a:r>
            <a:r>
              <a:rPr lang="en-US" sz="2800" b="1" u="sng" dirty="0">
                <a:solidFill>
                  <a:schemeClr val="accent1"/>
                </a:solidFill>
                <a:latin typeface="+mj-lt"/>
              </a:rPr>
              <a:t>Prior</a:t>
            </a:r>
            <a:r>
              <a:rPr lang="en-US" sz="2800" b="1" dirty="0">
                <a:latin typeface="+mj-lt"/>
              </a:rPr>
              <a:t> to the PNG Delay</a:t>
            </a:r>
          </a:p>
        </p:txBody>
      </p:sp>
      <p:sp>
        <p:nvSpPr>
          <p:cNvPr id="70" name="TextBox 69">
            <a:extLst>
              <a:ext uri="{FF2B5EF4-FFF2-40B4-BE49-F238E27FC236}">
                <a16:creationId xmlns:a16="http://schemas.microsoft.com/office/drawing/2014/main" id="{29C89389-F045-4FF1-976D-5D557A740665}"/>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cxnSp>
        <p:nvCxnSpPr>
          <p:cNvPr id="7" name="Connector: Elbow 6">
            <a:extLst>
              <a:ext uri="{FF2B5EF4-FFF2-40B4-BE49-F238E27FC236}">
                <a16:creationId xmlns:a16="http://schemas.microsoft.com/office/drawing/2014/main" id="{CA3F3FCF-257D-46A1-9B42-BBC1F93FE59A}"/>
              </a:ext>
            </a:extLst>
          </p:cNvPr>
          <p:cNvCxnSpPr>
            <a:stCxn id="3" idx="1"/>
            <a:endCxn id="14" idx="1"/>
          </p:cNvCxnSpPr>
          <p:nvPr/>
        </p:nvCxnSpPr>
        <p:spPr>
          <a:xfrm rot="10800000" flipH="1" flipV="1">
            <a:off x="1845732" y="3771901"/>
            <a:ext cx="491065" cy="2057402"/>
          </a:xfrm>
          <a:prstGeom prst="bentConnector3">
            <a:avLst>
              <a:gd name="adj1" fmla="val -46552"/>
            </a:avLst>
          </a:prstGeom>
          <a:ln>
            <a:tailEnd type="triangle"/>
          </a:ln>
        </p:spPr>
        <p:style>
          <a:lnRef idx="1">
            <a:schemeClr val="accent5"/>
          </a:lnRef>
          <a:fillRef idx="0">
            <a:schemeClr val="accent5"/>
          </a:fillRef>
          <a:effectRef idx="0">
            <a:schemeClr val="accent5"/>
          </a:effectRef>
          <a:fontRef idx="minor">
            <a:schemeClr val="tx1"/>
          </a:fontRef>
        </p:style>
      </p:cxnSp>
      <p:pic>
        <p:nvPicPr>
          <p:cNvPr id="35" name="Picture 34">
            <a:extLst>
              <a:ext uri="{FF2B5EF4-FFF2-40B4-BE49-F238E27FC236}">
                <a16:creationId xmlns:a16="http://schemas.microsoft.com/office/drawing/2014/main" id="{F689E871-7E0E-4ABC-B86C-4B28862B3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4" y="1"/>
            <a:ext cx="1029536" cy="257876"/>
          </a:xfrm>
          <a:prstGeom prst="rect">
            <a:avLst/>
          </a:prstGeom>
        </p:spPr>
      </p:pic>
    </p:spTree>
    <p:extLst>
      <p:ext uri="{BB962C8B-B14F-4D97-AF65-F5344CB8AC3E}">
        <p14:creationId xmlns:p14="http://schemas.microsoft.com/office/powerpoint/2010/main" val="2396687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19719F-DC67-433C-B048-6CCFAC19198E}"/>
              </a:ext>
            </a:extLst>
          </p:cNvPr>
          <p:cNvSpPr/>
          <p:nvPr/>
        </p:nvSpPr>
        <p:spPr>
          <a:xfrm>
            <a:off x="1798163" y="3028428"/>
            <a:ext cx="1261534" cy="482600"/>
          </a:xfrm>
          <a:prstGeom prst="roundRect">
            <a:avLst/>
          </a:prstGeom>
          <a:solidFill>
            <a:srgbClr val="FFFF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Black" panose="020B0A04020102020204" pitchFamily="34" charset="0"/>
              </a:rPr>
              <a:t>PNG Line Relocation</a:t>
            </a:r>
          </a:p>
        </p:txBody>
      </p:sp>
      <p:sp>
        <p:nvSpPr>
          <p:cNvPr id="4" name="Rectangle: Rounded Corners 3">
            <a:extLst>
              <a:ext uri="{FF2B5EF4-FFF2-40B4-BE49-F238E27FC236}">
                <a16:creationId xmlns:a16="http://schemas.microsoft.com/office/drawing/2014/main" id="{F4354C56-7F67-409A-919D-9D66FE2B0680}"/>
              </a:ext>
            </a:extLst>
          </p:cNvPr>
          <p:cNvSpPr/>
          <p:nvPr/>
        </p:nvSpPr>
        <p:spPr>
          <a:xfrm>
            <a:off x="3379315" y="3022597"/>
            <a:ext cx="1769534" cy="482600"/>
          </a:xfrm>
          <a:prstGeom prst="round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Arial Black" panose="020B0A04020102020204" pitchFamily="34" charset="0"/>
            </a:endParaRPr>
          </a:p>
          <a:p>
            <a:pPr algn="ctr"/>
            <a:r>
              <a:rPr lang="en-US" sz="1200" b="1" dirty="0">
                <a:solidFill>
                  <a:schemeClr val="bg1"/>
                </a:solidFill>
                <a:latin typeface="Arial Black" panose="020B0A04020102020204" pitchFamily="34" charset="0"/>
              </a:rPr>
              <a:t>Stream Relocation EB2</a:t>
            </a:r>
          </a:p>
          <a:p>
            <a:pPr algn="ctr"/>
            <a:endParaRPr lang="en-US" sz="1200" dirty="0">
              <a:latin typeface="Arial Black" panose="020B0A04020102020204" pitchFamily="34" charset="0"/>
            </a:endParaRPr>
          </a:p>
        </p:txBody>
      </p:sp>
      <p:sp>
        <p:nvSpPr>
          <p:cNvPr id="5" name="Rectangle: Rounded Corners 4">
            <a:extLst>
              <a:ext uri="{FF2B5EF4-FFF2-40B4-BE49-F238E27FC236}">
                <a16:creationId xmlns:a16="http://schemas.microsoft.com/office/drawing/2014/main" id="{2689D6B5-B62B-4F58-A153-6FFDD5FAF51D}"/>
              </a:ext>
            </a:extLst>
          </p:cNvPr>
          <p:cNvSpPr/>
          <p:nvPr/>
        </p:nvSpPr>
        <p:spPr>
          <a:xfrm>
            <a:off x="3379314" y="3653364"/>
            <a:ext cx="1769535" cy="482600"/>
          </a:xfrm>
          <a:prstGeom prst="roundRect">
            <a:avLst/>
          </a:prstGeom>
          <a:solidFill>
            <a:schemeClr val="bg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Y62 RMPC Mass Excavation</a:t>
            </a:r>
            <a:endParaRPr lang="en-US" sz="1200" b="1" dirty="0">
              <a:solidFill>
                <a:schemeClr val="tx1"/>
              </a:solidFill>
              <a:latin typeface="Arial Black" panose="020B0A04020102020204" pitchFamily="34" charset="0"/>
            </a:endParaRPr>
          </a:p>
          <a:p>
            <a:pPr algn="ctr"/>
            <a:endParaRPr lang="en-US" sz="1200" dirty="0">
              <a:latin typeface="Arial Black" panose="020B0A04020102020204" pitchFamily="34" charset="0"/>
            </a:endParaRPr>
          </a:p>
        </p:txBody>
      </p:sp>
      <p:sp>
        <p:nvSpPr>
          <p:cNvPr id="6" name="Rectangle: Rounded Corners 5">
            <a:extLst>
              <a:ext uri="{FF2B5EF4-FFF2-40B4-BE49-F238E27FC236}">
                <a16:creationId xmlns:a16="http://schemas.microsoft.com/office/drawing/2014/main" id="{72149144-52E1-49D6-9313-E997E3D69E20}"/>
              </a:ext>
            </a:extLst>
          </p:cNvPr>
          <p:cNvSpPr/>
          <p:nvPr/>
        </p:nvSpPr>
        <p:spPr>
          <a:xfrm>
            <a:off x="3447048" y="4398432"/>
            <a:ext cx="1701802" cy="482600"/>
          </a:xfrm>
          <a:prstGeom prst="roundRect">
            <a:avLst/>
          </a:prstGeom>
          <a:solidFill>
            <a:schemeClr val="bg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Y62 RMPC Bottom Pipe</a:t>
            </a:r>
            <a:endParaRPr lang="en-US" sz="1200" b="1" dirty="0">
              <a:solidFill>
                <a:schemeClr val="tx1"/>
              </a:solidFill>
              <a:latin typeface="Arial Black" panose="020B0A04020102020204" pitchFamily="34" charset="0"/>
            </a:endParaRPr>
          </a:p>
          <a:p>
            <a:pPr algn="ctr"/>
            <a:endParaRPr lang="en-US" sz="1200" dirty="0">
              <a:latin typeface="Arial Black" panose="020B0A04020102020204" pitchFamily="34" charset="0"/>
            </a:endParaRPr>
          </a:p>
        </p:txBody>
      </p:sp>
      <p:sp>
        <p:nvSpPr>
          <p:cNvPr id="7" name="Rectangle: Rounded Corners 6">
            <a:extLst>
              <a:ext uri="{FF2B5EF4-FFF2-40B4-BE49-F238E27FC236}">
                <a16:creationId xmlns:a16="http://schemas.microsoft.com/office/drawing/2014/main" id="{7EBD707E-0419-41D0-92B2-DFD834CC5615}"/>
              </a:ext>
            </a:extLst>
          </p:cNvPr>
          <p:cNvSpPr/>
          <p:nvPr/>
        </p:nvSpPr>
        <p:spPr>
          <a:xfrm>
            <a:off x="3870380" y="5079999"/>
            <a:ext cx="1769535" cy="482600"/>
          </a:xfrm>
          <a:prstGeom prst="roundRect">
            <a:avLst/>
          </a:prstGeom>
          <a:solidFill>
            <a:schemeClr val="bg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Mass Grading Bridge 11 Fills</a:t>
            </a:r>
            <a:endParaRPr lang="en-US" sz="1200" b="1" dirty="0">
              <a:solidFill>
                <a:schemeClr val="tx1"/>
              </a:solidFill>
              <a:latin typeface="Arial Black" panose="020B0A04020102020204" pitchFamily="34" charset="0"/>
            </a:endParaRPr>
          </a:p>
          <a:p>
            <a:pPr algn="ctr"/>
            <a:endParaRPr lang="en-US" sz="1200" dirty="0">
              <a:latin typeface="Arial Black" panose="020B0A04020102020204" pitchFamily="34" charset="0"/>
            </a:endParaRPr>
          </a:p>
        </p:txBody>
      </p:sp>
      <p:cxnSp>
        <p:nvCxnSpPr>
          <p:cNvPr id="8" name="Connector: Elbow 7">
            <a:extLst>
              <a:ext uri="{FF2B5EF4-FFF2-40B4-BE49-F238E27FC236}">
                <a16:creationId xmlns:a16="http://schemas.microsoft.com/office/drawing/2014/main" id="{CCFA5A04-4C65-4939-926C-2915B1263ABD}"/>
              </a:ext>
            </a:extLst>
          </p:cNvPr>
          <p:cNvCxnSpPr>
            <a:cxnSpLocks/>
            <a:endCxn id="5" idx="1"/>
          </p:cNvCxnSpPr>
          <p:nvPr/>
        </p:nvCxnSpPr>
        <p:spPr>
          <a:xfrm>
            <a:off x="3030065" y="3263897"/>
            <a:ext cx="349249" cy="630767"/>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3250EB9B-A26D-4610-B343-7BC5BF769A50}"/>
              </a:ext>
            </a:extLst>
          </p:cNvPr>
          <p:cNvCxnSpPr>
            <a:cxnSpLocks/>
            <a:endCxn id="6" idx="1"/>
          </p:cNvCxnSpPr>
          <p:nvPr/>
        </p:nvCxnSpPr>
        <p:spPr>
          <a:xfrm>
            <a:off x="3030065" y="3263897"/>
            <a:ext cx="416983" cy="1375835"/>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2C5BE1D4-33E2-45FF-8AC2-D1C802A98FA0}"/>
              </a:ext>
            </a:extLst>
          </p:cNvPr>
          <p:cNvCxnSpPr>
            <a:cxnSpLocks/>
            <a:endCxn id="7" idx="1"/>
          </p:cNvCxnSpPr>
          <p:nvPr/>
        </p:nvCxnSpPr>
        <p:spPr>
          <a:xfrm>
            <a:off x="3030065" y="3263897"/>
            <a:ext cx="840315" cy="2057402"/>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8A8EDC94-E289-4767-87FA-60D8F9B95D9B}"/>
              </a:ext>
            </a:extLst>
          </p:cNvPr>
          <p:cNvCxnSpPr>
            <a:stCxn id="4" idx="3"/>
          </p:cNvCxnSpPr>
          <p:nvPr/>
        </p:nvCxnSpPr>
        <p:spPr>
          <a:xfrm>
            <a:off x="5148849" y="3263897"/>
            <a:ext cx="287869" cy="1845734"/>
          </a:xfrm>
          <a:prstGeom prst="bentConnector2">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7DCEE951-79E8-4793-87F6-B1691D8E9CD6}"/>
              </a:ext>
            </a:extLst>
          </p:cNvPr>
          <p:cNvCxnSpPr>
            <a:stCxn id="5" idx="3"/>
          </p:cNvCxnSpPr>
          <p:nvPr/>
        </p:nvCxnSpPr>
        <p:spPr>
          <a:xfrm>
            <a:off x="5148849" y="3894664"/>
            <a:ext cx="196847" cy="1185335"/>
          </a:xfrm>
          <a:prstGeom prst="bentConnector2">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B8D47996-3555-4375-B379-17361A3D8343}"/>
              </a:ext>
            </a:extLst>
          </p:cNvPr>
          <p:cNvCxnSpPr>
            <a:stCxn id="6" idx="3"/>
          </p:cNvCxnSpPr>
          <p:nvPr/>
        </p:nvCxnSpPr>
        <p:spPr>
          <a:xfrm>
            <a:off x="5148850" y="4639732"/>
            <a:ext cx="166157" cy="440267"/>
          </a:xfrm>
          <a:prstGeom prst="bentConnector2">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1F69D77-D7F1-4019-906B-EF594761EE71}"/>
              </a:ext>
            </a:extLst>
          </p:cNvPr>
          <p:cNvCxnSpPr>
            <a:cxnSpLocks/>
            <a:stCxn id="7" idx="3"/>
            <a:endCxn id="15" idx="1"/>
          </p:cNvCxnSpPr>
          <p:nvPr/>
        </p:nvCxnSpPr>
        <p:spPr>
          <a:xfrm flipV="1">
            <a:off x="5639915" y="3951814"/>
            <a:ext cx="283635" cy="1369485"/>
          </a:xfrm>
          <a:prstGeom prst="bentConnector3">
            <a:avLst>
              <a:gd name="adj1" fmla="val 50000"/>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394058E2-17F3-4307-BB0B-69D3BE1DF425}"/>
              </a:ext>
            </a:extLst>
          </p:cNvPr>
          <p:cNvSpPr/>
          <p:nvPr/>
        </p:nvSpPr>
        <p:spPr>
          <a:xfrm>
            <a:off x="5923550" y="3710514"/>
            <a:ext cx="1989668" cy="482600"/>
          </a:xfrm>
          <a:prstGeom prst="roundRect">
            <a:avLst/>
          </a:prstGeom>
          <a:solidFill>
            <a:schemeClr val="bg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en-US" sz="1200" b="1" dirty="0">
                <a:solidFill>
                  <a:schemeClr val="bg1"/>
                </a:solidFill>
                <a:latin typeface="Arial Black" panose="020B0A04020102020204" pitchFamily="34" charset="0"/>
              </a:rPr>
              <a:t>Construct MSE Wall and End Bent 2</a:t>
            </a:r>
          </a:p>
          <a:p>
            <a:pPr algn="ctr"/>
            <a:endParaRPr lang="en-US" sz="1200" dirty="0">
              <a:latin typeface="Arial Black" panose="020B0A04020102020204" pitchFamily="34" charset="0"/>
            </a:endParaRPr>
          </a:p>
        </p:txBody>
      </p:sp>
      <p:sp>
        <p:nvSpPr>
          <p:cNvPr id="16" name="Rectangle: Rounded Corners 15">
            <a:extLst>
              <a:ext uri="{FF2B5EF4-FFF2-40B4-BE49-F238E27FC236}">
                <a16:creationId xmlns:a16="http://schemas.microsoft.com/office/drawing/2014/main" id="{EC9C1A57-43A4-483A-8329-EC7BD0B22D4D}"/>
              </a:ext>
            </a:extLst>
          </p:cNvPr>
          <p:cNvSpPr/>
          <p:nvPr/>
        </p:nvSpPr>
        <p:spPr>
          <a:xfrm>
            <a:off x="6918384" y="1522414"/>
            <a:ext cx="1202268" cy="794808"/>
          </a:xfrm>
          <a:prstGeom prst="roundRect">
            <a:avLst/>
          </a:prstGeom>
          <a:solidFill>
            <a:schemeClr val="bg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en-US" sz="1200" b="1" dirty="0">
                <a:solidFill>
                  <a:schemeClr val="bg1"/>
                </a:solidFill>
                <a:latin typeface="Arial Black" panose="020B0A04020102020204" pitchFamily="34" charset="0"/>
              </a:rPr>
              <a:t>Construct MSE Wall and End Bent 1</a:t>
            </a:r>
          </a:p>
          <a:p>
            <a:pPr algn="ctr"/>
            <a:endParaRPr lang="en-US" sz="1200" dirty="0">
              <a:latin typeface="Arial Black" panose="020B0A04020102020204" pitchFamily="34" charset="0"/>
            </a:endParaRPr>
          </a:p>
        </p:txBody>
      </p:sp>
      <p:cxnSp>
        <p:nvCxnSpPr>
          <p:cNvPr id="19" name="Connector: Elbow 18">
            <a:extLst>
              <a:ext uri="{FF2B5EF4-FFF2-40B4-BE49-F238E27FC236}">
                <a16:creationId xmlns:a16="http://schemas.microsoft.com/office/drawing/2014/main" id="{7F2A7BA7-F8B3-41D6-B6DD-57F95797EA97}"/>
              </a:ext>
            </a:extLst>
          </p:cNvPr>
          <p:cNvCxnSpPr>
            <a:stCxn id="4" idx="1"/>
            <a:endCxn id="7" idx="1"/>
          </p:cNvCxnSpPr>
          <p:nvPr/>
        </p:nvCxnSpPr>
        <p:spPr>
          <a:xfrm rot="10800000" flipH="1" flipV="1">
            <a:off x="3379314" y="3263897"/>
            <a:ext cx="491065" cy="2057402"/>
          </a:xfrm>
          <a:prstGeom prst="bentConnector3">
            <a:avLst>
              <a:gd name="adj1" fmla="val -46552"/>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0C31218-0AEF-4AF1-BE0F-7894ACACF55B}"/>
              </a:ext>
            </a:extLst>
          </p:cNvPr>
          <p:cNvSpPr/>
          <p:nvPr/>
        </p:nvSpPr>
        <p:spPr>
          <a:xfrm>
            <a:off x="10307402" y="2356646"/>
            <a:ext cx="1757595" cy="795866"/>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Black" panose="020B0A04020102020204" pitchFamily="34" charset="0"/>
              </a:rPr>
              <a:t>Superstructure</a:t>
            </a:r>
          </a:p>
        </p:txBody>
      </p:sp>
      <p:sp>
        <p:nvSpPr>
          <p:cNvPr id="21" name="Rectangle: Rounded Corners 20">
            <a:extLst>
              <a:ext uri="{FF2B5EF4-FFF2-40B4-BE49-F238E27FC236}">
                <a16:creationId xmlns:a16="http://schemas.microsoft.com/office/drawing/2014/main" id="{0D7865B8-D4BF-4C8F-8158-1779363031C6}"/>
              </a:ext>
            </a:extLst>
          </p:cNvPr>
          <p:cNvSpPr/>
          <p:nvPr/>
        </p:nvSpPr>
        <p:spPr>
          <a:xfrm>
            <a:off x="8822264" y="2317222"/>
            <a:ext cx="1152185" cy="874715"/>
          </a:xfrm>
          <a:prstGeom prst="roundRect">
            <a:avLst/>
          </a:prstGeom>
          <a:solidFill>
            <a:schemeClr val="bg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en-US" sz="1200" b="1" dirty="0">
                <a:solidFill>
                  <a:schemeClr val="bg1"/>
                </a:solidFill>
                <a:latin typeface="Arial Black" panose="020B0A04020102020204" pitchFamily="34" charset="0"/>
              </a:rPr>
              <a:t>Set Girders, Structure 11</a:t>
            </a:r>
          </a:p>
          <a:p>
            <a:pPr algn="ctr"/>
            <a:endParaRPr lang="en-US" sz="1200" dirty="0">
              <a:latin typeface="Arial Black" panose="020B0A04020102020204" pitchFamily="34" charset="0"/>
            </a:endParaRPr>
          </a:p>
        </p:txBody>
      </p:sp>
      <p:cxnSp>
        <p:nvCxnSpPr>
          <p:cNvPr id="22" name="Straight Arrow Connector 21">
            <a:extLst>
              <a:ext uri="{FF2B5EF4-FFF2-40B4-BE49-F238E27FC236}">
                <a16:creationId xmlns:a16="http://schemas.microsoft.com/office/drawing/2014/main" id="{A3937D74-5E39-4961-874F-568FC637B652}"/>
              </a:ext>
            </a:extLst>
          </p:cNvPr>
          <p:cNvCxnSpPr>
            <a:cxnSpLocks/>
            <a:stCxn id="21" idx="3"/>
            <a:endCxn id="20" idx="1"/>
          </p:cNvCxnSpPr>
          <p:nvPr/>
        </p:nvCxnSpPr>
        <p:spPr>
          <a:xfrm flipV="1">
            <a:off x="9974449" y="2754579"/>
            <a:ext cx="332953" cy="1"/>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C624062-3D44-4CBE-B846-2F0E98FD8823}"/>
              </a:ext>
            </a:extLst>
          </p:cNvPr>
          <p:cNvSpPr/>
          <p:nvPr/>
        </p:nvSpPr>
        <p:spPr>
          <a:xfrm>
            <a:off x="8127996" y="4438506"/>
            <a:ext cx="1152185" cy="586318"/>
          </a:xfrm>
          <a:prstGeom prst="roundRect">
            <a:avLst/>
          </a:prstGeom>
          <a:solidFill>
            <a:schemeClr val="accent4"/>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Black" panose="020B0A04020102020204" pitchFamily="34" charset="0"/>
            </a:endParaRPr>
          </a:p>
          <a:p>
            <a:pPr algn="ctr"/>
            <a:r>
              <a:rPr lang="en-US" sz="1200" b="1" dirty="0">
                <a:solidFill>
                  <a:schemeClr val="tx1"/>
                </a:solidFill>
                <a:latin typeface="Arial Black" panose="020B0A04020102020204" pitchFamily="34" charset="0"/>
              </a:rPr>
              <a:t>Construct End Bent 2A, 2B, 2C</a:t>
            </a:r>
          </a:p>
          <a:p>
            <a:pPr algn="ctr"/>
            <a:endParaRPr lang="en-US" sz="1200" dirty="0">
              <a:solidFill>
                <a:schemeClr val="bg1"/>
              </a:solidFill>
              <a:latin typeface="Arial Black" panose="020B0A04020102020204" pitchFamily="34" charset="0"/>
            </a:endParaRPr>
          </a:p>
        </p:txBody>
      </p:sp>
      <p:sp>
        <p:nvSpPr>
          <p:cNvPr id="30" name="Rectangle: Rounded Corners 29">
            <a:extLst>
              <a:ext uri="{FF2B5EF4-FFF2-40B4-BE49-F238E27FC236}">
                <a16:creationId xmlns:a16="http://schemas.microsoft.com/office/drawing/2014/main" id="{3118179D-7B40-4C54-87C9-8BB7C2C38923}"/>
              </a:ext>
            </a:extLst>
          </p:cNvPr>
          <p:cNvSpPr/>
          <p:nvPr/>
        </p:nvSpPr>
        <p:spPr>
          <a:xfrm>
            <a:off x="399929" y="1600465"/>
            <a:ext cx="1284701" cy="638705"/>
          </a:xfrm>
          <a:prstGeom prst="roundRect">
            <a:avLst/>
          </a:prstGeom>
          <a:solidFill>
            <a:schemeClr val="accent4"/>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Black" panose="020B0A04020102020204" pitchFamily="34" charset="0"/>
            </a:endParaRPr>
          </a:p>
          <a:p>
            <a:pPr algn="ctr"/>
            <a:r>
              <a:rPr lang="en-US" sz="1200" b="1" dirty="0">
                <a:solidFill>
                  <a:schemeClr val="tx1"/>
                </a:solidFill>
                <a:latin typeface="Arial Black" panose="020B0A04020102020204" pitchFamily="34" charset="0"/>
              </a:rPr>
              <a:t>Construct End Bent 1A, 1B, 1C</a:t>
            </a:r>
          </a:p>
          <a:p>
            <a:pPr algn="ctr"/>
            <a:endParaRPr lang="en-US" sz="1200" dirty="0">
              <a:solidFill>
                <a:schemeClr val="bg1"/>
              </a:solidFill>
              <a:latin typeface="Arial Black" panose="020B0A04020102020204" pitchFamily="34" charset="0"/>
            </a:endParaRPr>
          </a:p>
        </p:txBody>
      </p:sp>
      <p:cxnSp>
        <p:nvCxnSpPr>
          <p:cNvPr id="36" name="Straight Arrow Connector 35">
            <a:extLst>
              <a:ext uri="{FF2B5EF4-FFF2-40B4-BE49-F238E27FC236}">
                <a16:creationId xmlns:a16="http://schemas.microsoft.com/office/drawing/2014/main" id="{E5622610-2E3E-47C5-9833-A604C4F37953}"/>
              </a:ext>
            </a:extLst>
          </p:cNvPr>
          <p:cNvCxnSpPr>
            <a:cxnSpLocks/>
            <a:stCxn id="30" idx="3"/>
            <a:endCxn id="16" idx="1"/>
          </p:cNvCxnSpPr>
          <p:nvPr/>
        </p:nvCxnSpPr>
        <p:spPr>
          <a:xfrm>
            <a:off x="1684630" y="1919818"/>
            <a:ext cx="52337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F6FFF9DF-8E94-4E1C-84AB-5686572CEB83}"/>
              </a:ext>
            </a:extLst>
          </p:cNvPr>
          <p:cNvCxnSpPr>
            <a:cxnSpLocks/>
            <a:stCxn id="15" idx="3"/>
            <a:endCxn id="29" idx="1"/>
          </p:cNvCxnSpPr>
          <p:nvPr/>
        </p:nvCxnSpPr>
        <p:spPr>
          <a:xfrm>
            <a:off x="7913218" y="3951814"/>
            <a:ext cx="214778" cy="77985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28CF167F-443A-4CAF-BF6E-B518030CA67C}"/>
              </a:ext>
            </a:extLst>
          </p:cNvPr>
          <p:cNvCxnSpPr>
            <a:cxnSpLocks/>
            <a:stCxn id="15" idx="3"/>
            <a:endCxn id="21" idx="1"/>
          </p:cNvCxnSpPr>
          <p:nvPr/>
        </p:nvCxnSpPr>
        <p:spPr>
          <a:xfrm flipV="1">
            <a:off x="7913218" y="2754580"/>
            <a:ext cx="909046" cy="119723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516CF86-9AAB-4FA4-8640-495248DC9580}"/>
              </a:ext>
              <a:ext uri="{C183D7F6-B498-43B3-948B-1728B52AA6E4}">
                <adec:decorative xmlns:adec="http://schemas.microsoft.com/office/drawing/2017/decorative" val="1"/>
              </a:ext>
            </a:extLst>
          </p:cNvPr>
          <p:cNvCxnSpPr>
            <a:cxnSpLocks/>
          </p:cNvCxnSpPr>
          <p:nvPr/>
        </p:nvCxnSpPr>
        <p:spPr>
          <a:xfrm>
            <a:off x="10727267" y="522898"/>
            <a:ext cx="1464733"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60" name="Title 1">
            <a:extLst>
              <a:ext uri="{FF2B5EF4-FFF2-40B4-BE49-F238E27FC236}">
                <a16:creationId xmlns:a16="http://schemas.microsoft.com/office/drawing/2014/main" id="{231406B8-5E35-4FE6-B33E-5CCE701A9229}"/>
              </a:ext>
            </a:extLst>
          </p:cNvPr>
          <p:cNvSpPr txBox="1">
            <a:spLocks/>
          </p:cNvSpPr>
          <p:nvPr/>
        </p:nvSpPr>
        <p:spPr>
          <a:xfrm>
            <a:off x="457199" y="339154"/>
            <a:ext cx="11734800"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2">
                    <a:lumMod val="50000"/>
                  </a:schemeClr>
                </a:solidFill>
              </a:rPr>
              <a:t>Direct Impact to Critical Path Through Structure 11</a:t>
            </a:r>
          </a:p>
        </p:txBody>
      </p:sp>
      <p:cxnSp>
        <p:nvCxnSpPr>
          <p:cNvPr id="61" name="Straight Connector 60">
            <a:extLst>
              <a:ext uri="{FF2B5EF4-FFF2-40B4-BE49-F238E27FC236}">
                <a16:creationId xmlns:a16="http://schemas.microsoft.com/office/drawing/2014/main" id="{63B307FB-2FC6-4A42-9000-91A43A22DE73}"/>
              </a:ext>
              <a:ext uri="{C183D7F6-B498-43B3-948B-1728B52AA6E4}">
                <adec:decorative xmlns:adec="http://schemas.microsoft.com/office/drawing/2017/decorative" val="1"/>
              </a:ext>
            </a:extLst>
          </p:cNvPr>
          <p:cNvCxnSpPr>
            <a:cxnSpLocks/>
          </p:cNvCxnSpPr>
          <p:nvPr/>
        </p:nvCxnSpPr>
        <p:spPr>
          <a:xfrm>
            <a:off x="0" y="522898"/>
            <a:ext cx="172323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6E163B59-6996-41AB-AAA3-C4E15C85875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69527" y="13459"/>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cxnSp>
        <p:nvCxnSpPr>
          <p:cNvPr id="72" name="Straight Connector 71">
            <a:extLst>
              <a:ext uri="{FF2B5EF4-FFF2-40B4-BE49-F238E27FC236}">
                <a16:creationId xmlns:a16="http://schemas.microsoft.com/office/drawing/2014/main" id="{4BB10760-2686-4464-B294-943E824A7DF2}"/>
              </a:ext>
            </a:extLst>
          </p:cNvPr>
          <p:cNvCxnSpPr/>
          <p:nvPr/>
        </p:nvCxnSpPr>
        <p:spPr>
          <a:xfrm>
            <a:off x="6468530" y="1919817"/>
            <a:ext cx="0" cy="1960037"/>
          </a:xfrm>
          <a:prstGeom prst="line">
            <a:avLst/>
          </a:prstGeom>
          <a:ln>
            <a:solidFill>
              <a:schemeClr val="accent2"/>
            </a:solidFill>
          </a:ln>
        </p:spPr>
        <p:style>
          <a:lnRef idx="3">
            <a:schemeClr val="dk1"/>
          </a:lnRef>
          <a:fillRef idx="0">
            <a:schemeClr val="dk1"/>
          </a:fillRef>
          <a:effectRef idx="2">
            <a:schemeClr val="dk1"/>
          </a:effectRef>
          <a:fontRef idx="minor">
            <a:schemeClr val="tx1"/>
          </a:fontRef>
        </p:style>
      </p:cxnSp>
      <p:cxnSp>
        <p:nvCxnSpPr>
          <p:cNvPr id="73" name="Straight Connector 72">
            <a:extLst>
              <a:ext uri="{FF2B5EF4-FFF2-40B4-BE49-F238E27FC236}">
                <a16:creationId xmlns:a16="http://schemas.microsoft.com/office/drawing/2014/main" id="{C882BCCA-8B68-4FFB-B552-72C3830A9EA1}"/>
              </a:ext>
            </a:extLst>
          </p:cNvPr>
          <p:cNvCxnSpPr/>
          <p:nvPr/>
        </p:nvCxnSpPr>
        <p:spPr>
          <a:xfrm>
            <a:off x="880530" y="2239170"/>
            <a:ext cx="0" cy="1960037"/>
          </a:xfrm>
          <a:prstGeom prst="line">
            <a:avLst/>
          </a:prstGeom>
          <a:ln>
            <a:solidFill>
              <a:schemeClr val="accent2"/>
            </a:solidFill>
          </a:ln>
        </p:spPr>
        <p:style>
          <a:lnRef idx="3">
            <a:schemeClr val="dk1"/>
          </a:lnRef>
          <a:fillRef idx="0">
            <a:schemeClr val="dk1"/>
          </a:fillRef>
          <a:effectRef idx="2">
            <a:schemeClr val="dk1"/>
          </a:effectRef>
          <a:fontRef idx="minor">
            <a:schemeClr val="tx1"/>
          </a:fontRef>
        </p:style>
      </p:cxnSp>
      <p:cxnSp>
        <p:nvCxnSpPr>
          <p:cNvPr id="75" name="Straight Arrow Connector 74">
            <a:extLst>
              <a:ext uri="{FF2B5EF4-FFF2-40B4-BE49-F238E27FC236}">
                <a16:creationId xmlns:a16="http://schemas.microsoft.com/office/drawing/2014/main" id="{01442868-B4B3-4EC1-AB52-8DCCFE384B5C}"/>
              </a:ext>
            </a:extLst>
          </p:cNvPr>
          <p:cNvCxnSpPr/>
          <p:nvPr/>
        </p:nvCxnSpPr>
        <p:spPr>
          <a:xfrm>
            <a:off x="897464" y="2582334"/>
            <a:ext cx="5511800"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77" name="Rectangle 76">
            <a:extLst>
              <a:ext uri="{FF2B5EF4-FFF2-40B4-BE49-F238E27FC236}">
                <a16:creationId xmlns:a16="http://schemas.microsoft.com/office/drawing/2014/main" id="{B8812A1F-D6DD-402A-B9D8-3EAD08069297}"/>
              </a:ext>
            </a:extLst>
          </p:cNvPr>
          <p:cNvSpPr/>
          <p:nvPr/>
        </p:nvSpPr>
        <p:spPr>
          <a:xfrm>
            <a:off x="9385132" y="804209"/>
            <a:ext cx="2397471" cy="115732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b="1" dirty="0">
              <a:latin typeface="+mj-lt"/>
            </a:endParaRPr>
          </a:p>
          <a:p>
            <a:pPr algn="ctr"/>
            <a:r>
              <a:rPr lang="en-US" sz="1000" b="1" dirty="0">
                <a:latin typeface="+mj-lt"/>
              </a:rPr>
              <a:t>Blythe Construction, Inc. pursued the work that could be done prior to PNG high pressure main relocation to our disadvantage, losing the efficiencies associated with building the end bents concurrently.</a:t>
            </a:r>
          </a:p>
          <a:p>
            <a:pPr algn="ctr"/>
            <a:endParaRPr lang="en-US" sz="1400" b="1" dirty="0">
              <a:latin typeface="+mj-lt"/>
            </a:endParaRPr>
          </a:p>
        </p:txBody>
      </p:sp>
      <p:sp>
        <p:nvSpPr>
          <p:cNvPr id="78" name="TextBox 77">
            <a:extLst>
              <a:ext uri="{FF2B5EF4-FFF2-40B4-BE49-F238E27FC236}">
                <a16:creationId xmlns:a16="http://schemas.microsoft.com/office/drawing/2014/main" id="{6776508B-4D99-4EDC-BFC6-15F2D354ADDB}"/>
              </a:ext>
            </a:extLst>
          </p:cNvPr>
          <p:cNvSpPr txBox="1"/>
          <p:nvPr/>
        </p:nvSpPr>
        <p:spPr>
          <a:xfrm>
            <a:off x="2564140" y="6618816"/>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79" name="TextBox 140">
            <a:extLst>
              <a:ext uri="{FF2B5EF4-FFF2-40B4-BE49-F238E27FC236}">
                <a16:creationId xmlns:a16="http://schemas.microsoft.com/office/drawing/2014/main" id="{02103E73-B1F9-467E-A621-6FBC34565EA4}"/>
              </a:ext>
            </a:extLst>
          </p:cNvPr>
          <p:cNvSpPr txBox="1"/>
          <p:nvPr/>
        </p:nvSpPr>
        <p:spPr>
          <a:xfrm>
            <a:off x="301280" y="864451"/>
            <a:ext cx="1000612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Century Gothic" panose="020B0502020202020204" pitchFamily="34" charset="0"/>
              </a:rPr>
              <a:t>End Bent 1 / End Bent 2 </a:t>
            </a:r>
            <a:r>
              <a:rPr lang="en-US" sz="2800" b="1" u="sng" dirty="0">
                <a:solidFill>
                  <a:schemeClr val="accent1"/>
                </a:solidFill>
                <a:latin typeface="Century Gothic" panose="020B0502020202020204" pitchFamily="34" charset="0"/>
              </a:rPr>
              <a:t>During</a:t>
            </a:r>
            <a:r>
              <a:rPr lang="en-US" sz="2800" b="1" dirty="0">
                <a:latin typeface="Century Gothic" panose="020B0502020202020204" pitchFamily="34" charset="0"/>
              </a:rPr>
              <a:t> to the PNG Delay</a:t>
            </a:r>
          </a:p>
        </p:txBody>
      </p:sp>
      <p:sp>
        <p:nvSpPr>
          <p:cNvPr id="80" name="Rectangle 79">
            <a:extLst>
              <a:ext uri="{FF2B5EF4-FFF2-40B4-BE49-F238E27FC236}">
                <a16:creationId xmlns:a16="http://schemas.microsoft.com/office/drawing/2014/main" id="{24E40F16-03A1-4BC6-A86C-1135369575A3}"/>
              </a:ext>
            </a:extLst>
          </p:cNvPr>
          <p:cNvSpPr/>
          <p:nvPr/>
        </p:nvSpPr>
        <p:spPr>
          <a:xfrm>
            <a:off x="136347" y="5615048"/>
            <a:ext cx="6272917" cy="104233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200" b="1" dirty="0">
              <a:latin typeface="Century Gothic" panose="020B0502020202020204" pitchFamily="34" charset="0"/>
            </a:endParaRPr>
          </a:p>
          <a:p>
            <a:pPr algn="ctr"/>
            <a:r>
              <a:rPr lang="en-US" sz="1200" b="1" dirty="0"/>
              <a:t>Note that End Bent 1 Work was not restrained by relocation of the PNG Gas Line. Since it had been planned as concurrent with End Bent 2, there was no critical path benefit gained from proceeding with it. Working End Bent 1 in advance had no bearing on the delay; it did not diminish the impact. Girders could not be set, nor superstructure built until End Bent 2 was completed. </a:t>
            </a:r>
          </a:p>
          <a:p>
            <a:pPr algn="ctr"/>
            <a:endParaRPr lang="en-US" sz="1400" b="1" dirty="0">
              <a:latin typeface="+mj-lt"/>
            </a:endParaRPr>
          </a:p>
        </p:txBody>
      </p:sp>
      <p:cxnSp>
        <p:nvCxnSpPr>
          <p:cNvPr id="17" name="Connector: Elbow 16">
            <a:extLst>
              <a:ext uri="{FF2B5EF4-FFF2-40B4-BE49-F238E27FC236}">
                <a16:creationId xmlns:a16="http://schemas.microsoft.com/office/drawing/2014/main" id="{31FFB3D4-5473-43C3-B0B7-02586AA9030F}"/>
              </a:ext>
            </a:extLst>
          </p:cNvPr>
          <p:cNvCxnSpPr>
            <a:endCxn id="15" idx="1"/>
          </p:cNvCxnSpPr>
          <p:nvPr/>
        </p:nvCxnSpPr>
        <p:spPr>
          <a:xfrm rot="16200000" flipH="1">
            <a:off x="4664136" y="2692399"/>
            <a:ext cx="2031997" cy="4868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079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881533" y="522898"/>
            <a:ext cx="3310467"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62467" y="31197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Determination of Impact</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3369733"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67</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2" name="TextBox 31">
            <a:extLst>
              <a:ext uri="{FF2B5EF4-FFF2-40B4-BE49-F238E27FC236}">
                <a16:creationId xmlns:a16="http://schemas.microsoft.com/office/drawing/2014/main" id="{0B6A808D-07F4-40E5-85EF-759E88D09537}"/>
              </a:ext>
            </a:extLst>
          </p:cNvPr>
          <p:cNvSpPr txBox="1"/>
          <p:nvPr/>
        </p:nvSpPr>
        <p:spPr>
          <a:xfrm>
            <a:off x="457200" y="1446811"/>
            <a:ext cx="11734800" cy="3108543"/>
          </a:xfrm>
          <a:prstGeom prst="rect">
            <a:avLst/>
          </a:prstGeom>
          <a:noFill/>
        </p:spPr>
        <p:txBody>
          <a:bodyPr wrap="square">
            <a:spAutoFit/>
          </a:bodyPr>
          <a:lstStyle/>
          <a:p>
            <a:pPr marL="457200" indent="-457200">
              <a:buFont typeface="Arial" panose="020B0604020202020204" pitchFamily="34" charset="0"/>
              <a:buChar char="•"/>
            </a:pPr>
            <a:r>
              <a:rPr lang="en-US" sz="2800" b="1" dirty="0">
                <a:latin typeface="+mj-lt"/>
              </a:rPr>
              <a:t>Basis of Determining Delay: Time Impact Analysis (TIA)</a:t>
            </a:r>
          </a:p>
          <a:p>
            <a:pPr marL="457200" indent="-457200">
              <a:buFont typeface="Arial" panose="020B0604020202020204" pitchFamily="34" charset="0"/>
              <a:buChar char="•"/>
            </a:pPr>
            <a:r>
              <a:rPr lang="en-US" sz="2800" b="1" dirty="0">
                <a:latin typeface="+mj-lt"/>
              </a:rPr>
              <a:t>Key Points from ASCE Standard 67-17 Schedule Delay Analysis</a:t>
            </a:r>
          </a:p>
          <a:p>
            <a:pPr marL="457200" indent="-457200">
              <a:buFont typeface="Arial" panose="020B0604020202020204" pitchFamily="34" charset="0"/>
              <a:buChar char="•"/>
            </a:pPr>
            <a:r>
              <a:rPr lang="en-US" sz="2800" b="1" dirty="0">
                <a:latin typeface="+mj-lt"/>
              </a:rPr>
              <a:t>Time Impact Analysis Methodology</a:t>
            </a:r>
          </a:p>
          <a:p>
            <a:pPr marL="457200" indent="-457200">
              <a:buFont typeface="Arial" panose="020B0604020202020204" pitchFamily="34" charset="0"/>
              <a:buChar char="•"/>
            </a:pPr>
            <a:r>
              <a:rPr lang="en-US" sz="2800" b="1" dirty="0">
                <a:latin typeface="+mj-lt"/>
                <a:cs typeface="Calibri Light" panose="020F0302020204030204"/>
              </a:rPr>
              <a:t>Time Impact Analysis : Planned FIC and Substantial Completion</a:t>
            </a:r>
          </a:p>
          <a:p>
            <a:pPr marL="457200" indent="-457200">
              <a:buFont typeface="Arial" panose="020B0604020202020204" pitchFamily="34" charset="0"/>
              <a:buChar char="•"/>
            </a:pPr>
            <a:r>
              <a:rPr lang="en-US" sz="2800" b="1" dirty="0">
                <a:latin typeface="+mj-lt"/>
              </a:rPr>
              <a:t>Time Impact Analysis : Impacted Function Interchange Completion</a:t>
            </a:r>
          </a:p>
          <a:p>
            <a:pPr marL="457200" indent="-457200">
              <a:buFont typeface="Arial" panose="020B0604020202020204" pitchFamily="34" charset="0"/>
              <a:buChar char="•"/>
            </a:pPr>
            <a:r>
              <a:rPr lang="en-US" sz="2800" b="1" dirty="0">
                <a:latin typeface="+mj-lt"/>
                <a:cs typeface="Calibri Light" panose="020F0302020204030204"/>
              </a:rPr>
              <a:t>Time Impact Analysis : Impacted Substantial Completion</a:t>
            </a:r>
            <a:endParaRPr lang="en-US" sz="2800" b="1" dirty="0">
              <a:latin typeface="+mj-lt"/>
            </a:endParaRP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241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11675533" y="522898"/>
            <a:ext cx="516467"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Basis of Determining Delay: Time Impact Analysis (TIA)</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635000"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68</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2" name="TextBox 31">
            <a:extLst>
              <a:ext uri="{FF2B5EF4-FFF2-40B4-BE49-F238E27FC236}">
                <a16:creationId xmlns:a16="http://schemas.microsoft.com/office/drawing/2014/main" id="{0B6A808D-07F4-40E5-85EF-759E88D09537}"/>
              </a:ext>
            </a:extLst>
          </p:cNvPr>
          <p:cNvSpPr txBox="1"/>
          <p:nvPr/>
        </p:nvSpPr>
        <p:spPr>
          <a:xfrm>
            <a:off x="380733" y="1206779"/>
            <a:ext cx="11734800" cy="4893647"/>
          </a:xfrm>
          <a:prstGeom prst="rect">
            <a:avLst/>
          </a:prstGeom>
          <a:noFill/>
        </p:spPr>
        <p:txBody>
          <a:bodyPr wrap="square">
            <a:spAutoFit/>
          </a:bodyPr>
          <a:lstStyle/>
          <a:p>
            <a:pPr marL="914400" lvl="1" indent="-457200">
              <a:buAutoNum type="alphaLcPeriod"/>
            </a:pPr>
            <a:r>
              <a:rPr lang="en-US" sz="2400" b="1" dirty="0">
                <a:latin typeface="+mj-lt"/>
              </a:rPr>
              <a:t>Industry standard method</a:t>
            </a:r>
          </a:p>
          <a:p>
            <a:pPr marL="914400" lvl="1" indent="-457200">
              <a:buAutoNum type="alphaLcPeriod"/>
            </a:pPr>
            <a:endParaRPr lang="en-US" sz="2400" b="1" dirty="0">
              <a:latin typeface="+mj-lt"/>
            </a:endParaRPr>
          </a:p>
          <a:p>
            <a:pPr marL="914400" lvl="1" indent="-457200">
              <a:buAutoNum type="alphaLcPeriod"/>
            </a:pPr>
            <a:r>
              <a:rPr lang="en-US" sz="2400" b="1" dirty="0">
                <a:latin typeface="+mj-lt"/>
              </a:rPr>
              <a:t>For this project, not a complex analysis</a:t>
            </a:r>
          </a:p>
          <a:p>
            <a:pPr marL="914400" lvl="1" indent="-457200">
              <a:buAutoNum type="alphaLcPeriod"/>
            </a:pPr>
            <a:endParaRPr lang="en-US" sz="2400" b="1" dirty="0">
              <a:latin typeface="+mj-lt"/>
            </a:endParaRPr>
          </a:p>
          <a:p>
            <a:pPr marL="914400" lvl="1" indent="-457200">
              <a:buAutoNum type="alphaLcPeriod"/>
            </a:pPr>
            <a:r>
              <a:rPr lang="en-US" sz="2400" b="1" dirty="0">
                <a:latin typeface="+mj-lt"/>
              </a:rPr>
              <a:t>Took CPM project schedule and removed all updated data to arrive at a baseline schedule for comparison</a:t>
            </a:r>
          </a:p>
          <a:p>
            <a:pPr marL="914400" lvl="1" indent="-457200">
              <a:buAutoNum type="alphaLcPeriod"/>
            </a:pPr>
            <a:endParaRPr lang="en-US" sz="2400" b="1" dirty="0">
              <a:latin typeface="+mj-lt"/>
            </a:endParaRPr>
          </a:p>
          <a:p>
            <a:pPr marL="914400" lvl="1" indent="-457200">
              <a:buAutoNum type="alphaLcPeriod"/>
            </a:pPr>
            <a:r>
              <a:rPr lang="en-US" sz="2400" b="1" dirty="0">
                <a:latin typeface="+mj-lt"/>
              </a:rPr>
              <a:t>Updated status through the actual relocation of PNG 8” high-pressure gas main (6/10/2020)</a:t>
            </a:r>
          </a:p>
          <a:p>
            <a:pPr marL="914400" lvl="1" indent="-457200">
              <a:buAutoNum type="alphaLcPeriod"/>
            </a:pPr>
            <a:endParaRPr lang="en-US" sz="2400" b="1" dirty="0">
              <a:latin typeface="+mj-lt"/>
            </a:endParaRPr>
          </a:p>
          <a:p>
            <a:pPr marL="914400" lvl="1" indent="-457200">
              <a:buAutoNum type="alphaLcPeriod"/>
            </a:pPr>
            <a:r>
              <a:rPr lang="en-US" sz="2400" b="1" dirty="0">
                <a:latin typeface="+mj-lt"/>
              </a:rPr>
              <a:t>Kept original durations, which eliminated any inefficiencies, regardless of which party caused them. This avoids the issue of DOT compensating for Blythe inefficiencies</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16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11675533" y="522898"/>
            <a:ext cx="516467"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8863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Key Points from ASCE Standard 67-17 Schedule Delay Analysis</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635000"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69</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2" name="TextBox 31">
            <a:extLst>
              <a:ext uri="{FF2B5EF4-FFF2-40B4-BE49-F238E27FC236}">
                <a16:creationId xmlns:a16="http://schemas.microsoft.com/office/drawing/2014/main" id="{0B6A808D-07F4-40E5-85EF-759E88D09537}"/>
              </a:ext>
            </a:extLst>
          </p:cNvPr>
          <p:cNvSpPr txBox="1"/>
          <p:nvPr/>
        </p:nvSpPr>
        <p:spPr>
          <a:xfrm>
            <a:off x="376880" y="1263683"/>
            <a:ext cx="10908662" cy="5227521"/>
          </a:xfrm>
          <a:prstGeom prst="rect">
            <a:avLst/>
          </a:prstGeom>
          <a:noFill/>
        </p:spPr>
        <p:txBody>
          <a:bodyPr wrap="square">
            <a:spAutoFit/>
          </a:bodyPr>
          <a:lstStyle/>
          <a:p>
            <a:pPr marL="514350" indent="-514350">
              <a:lnSpc>
                <a:spcPct val="120000"/>
              </a:lnSpc>
              <a:buFont typeface="+mj-lt"/>
              <a:buAutoNum type="arabicPeriod"/>
            </a:pPr>
            <a:r>
              <a:rPr lang="en-US" sz="2000" dirty="0">
                <a:latin typeface="+mj-lt"/>
              </a:rPr>
              <a:t>Typical construction contracts require that delays be to critical path to justify a time extension. </a:t>
            </a:r>
          </a:p>
          <a:p>
            <a:pPr marL="514350" indent="-514350">
              <a:lnSpc>
                <a:spcPct val="120000"/>
              </a:lnSpc>
              <a:buFont typeface="+mj-lt"/>
              <a:buAutoNum type="arabicPeriod"/>
            </a:pPr>
            <a:r>
              <a:rPr lang="en-US" sz="2000" dirty="0">
                <a:latin typeface="+mj-lt"/>
              </a:rPr>
              <a:t>The critical path may change during the course of the project.</a:t>
            </a:r>
          </a:p>
          <a:p>
            <a:pPr marL="514350" indent="-514350">
              <a:lnSpc>
                <a:spcPct val="120000"/>
              </a:lnSpc>
              <a:buFont typeface="+mj-lt"/>
              <a:buAutoNum type="arabicPeriod"/>
            </a:pPr>
            <a:r>
              <a:rPr lang="en-US" sz="2000" dirty="0">
                <a:latin typeface="+mj-lt"/>
              </a:rPr>
              <a:t>Critical path method (CPM) techniques are </a:t>
            </a:r>
            <a:r>
              <a:rPr lang="en-US" sz="2000" b="1" dirty="0">
                <a:latin typeface="+mj-lt"/>
              </a:rPr>
              <a:t>the industry’s preferred practice for planning how to best complete a project.</a:t>
            </a:r>
            <a:r>
              <a:rPr lang="en-US" sz="2000" dirty="0">
                <a:latin typeface="+mj-lt"/>
              </a:rPr>
              <a:t> </a:t>
            </a:r>
            <a:r>
              <a:rPr lang="en-US" sz="2000" i="1" dirty="0">
                <a:latin typeface="+mj-lt"/>
              </a:rPr>
              <a:t>They are also extremely useful in determining the effects of delays and changes to the project.</a:t>
            </a:r>
          </a:p>
          <a:p>
            <a:pPr marL="514350" indent="-514350">
              <a:lnSpc>
                <a:spcPct val="120000"/>
              </a:lnSpc>
              <a:buFont typeface="+mj-lt"/>
              <a:buAutoNum type="arabicPeriod"/>
            </a:pPr>
            <a:r>
              <a:rPr lang="en-US" sz="2000" b="1" dirty="0">
                <a:latin typeface="+mj-lt"/>
              </a:rPr>
              <a:t>Delay should generally be measured by the change to the scheduled completion date caused by the delay. </a:t>
            </a:r>
            <a:r>
              <a:rPr lang="en-US" sz="2000" dirty="0">
                <a:latin typeface="+mj-lt"/>
              </a:rPr>
              <a:t>Delay should generally be evaluated by comparing the schedules before, during, and after the event.</a:t>
            </a:r>
          </a:p>
          <a:p>
            <a:pPr marL="514350" indent="-514350">
              <a:lnSpc>
                <a:spcPct val="120000"/>
              </a:lnSpc>
              <a:buFont typeface="+mj-lt"/>
              <a:buAutoNum type="arabicPeriod"/>
            </a:pPr>
            <a:r>
              <a:rPr lang="en-US" sz="2000" dirty="0">
                <a:latin typeface="+mj-lt"/>
              </a:rPr>
              <a:t>Examples of critical delay longer than the impacting event can include when </a:t>
            </a:r>
            <a:r>
              <a:rPr lang="en-US" sz="2000" b="1" dirty="0">
                <a:latin typeface="+mj-lt"/>
              </a:rPr>
              <a:t>the impacting event pushes the contractor into a constrained work period or requires reordering of long lead time materials</a:t>
            </a:r>
            <a:r>
              <a:rPr lang="en-US" sz="2000" dirty="0">
                <a:latin typeface="+mj-lt"/>
              </a:rPr>
              <a:t>. </a:t>
            </a:r>
          </a:p>
          <a:p>
            <a:pPr marL="514350" indent="-514350">
              <a:lnSpc>
                <a:spcPct val="120000"/>
              </a:lnSpc>
              <a:buFont typeface="+mj-lt"/>
              <a:buAutoNum type="arabicPeriod"/>
            </a:pPr>
            <a:r>
              <a:rPr lang="en-US" sz="2000" dirty="0">
                <a:latin typeface="+mj-lt"/>
              </a:rPr>
              <a:t>The effects of a critical path delay also may affect the progress of work on noncritical paths.</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360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6647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tx2"/>
                </a:solidFill>
                <a:latin typeface="Calibri" panose="020F0502020204030204" pitchFamily="34" charset="0"/>
                <a:cs typeface="Calibri" panose="020F0502020204030204" pitchFamily="34" charset="0"/>
              </a:rPr>
              <a:t>NCDOT Objections to Settlement of the </a:t>
            </a:r>
            <a:br>
              <a:rPr lang="en-US" sz="2400" b="1" dirty="0">
                <a:solidFill>
                  <a:schemeClr val="tx2"/>
                </a:solidFill>
                <a:latin typeface="Calibri" panose="020F0502020204030204" pitchFamily="34" charset="0"/>
                <a:cs typeface="Calibri" panose="020F0502020204030204" pitchFamily="34" charset="0"/>
              </a:rPr>
            </a:br>
            <a:r>
              <a:rPr lang="en-US" sz="2400" b="1" dirty="0">
                <a:solidFill>
                  <a:schemeClr val="tx2"/>
                </a:solidFill>
                <a:latin typeface="Calibri" panose="020F0502020204030204" pitchFamily="34" charset="0"/>
                <a:cs typeface="Calibri" panose="020F0502020204030204" pitchFamily="34" charset="0"/>
              </a:rPr>
              <a:t>NOI #1Claim as Requested</a:t>
            </a:r>
            <a:endParaRPr lang="en-US" sz="2400" dirty="0">
              <a:solidFill>
                <a:schemeClr val="tx2"/>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8" name="Rectangle 47">
            <a:extLst>
              <a:ext uri="{FF2B5EF4-FFF2-40B4-BE49-F238E27FC236}">
                <a16:creationId xmlns:a16="http://schemas.microsoft.com/office/drawing/2014/main" id="{FA4D735A-8F75-4E2A-8F1A-CC303B0718BA}"/>
              </a:ext>
            </a:extLst>
          </p:cNvPr>
          <p:cNvSpPr/>
          <p:nvPr/>
        </p:nvSpPr>
        <p:spPr>
          <a:xfrm>
            <a:off x="5410201" y="2886560"/>
            <a:ext cx="1371600" cy="492443"/>
          </a:xfrm>
          <a:prstGeom prst="rect">
            <a:avLst/>
          </a:prstGeom>
        </p:spPr>
        <p:txBody>
          <a:bodyPr wrap="square" lIns="0" tIns="0" rIns="0" bIns="0">
            <a:spAutoFit/>
          </a:bodyPr>
          <a:lstStyle/>
          <a:p>
            <a:pPr algn="ctr"/>
            <a:r>
              <a:rPr lang="en-US" sz="1600" b="1" dirty="0">
                <a:solidFill>
                  <a:schemeClr val="bg1"/>
                </a:solidFill>
              </a:rPr>
              <a:t>FINANCIAL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3" name="Rectangle 52">
            <a:extLst>
              <a:ext uri="{FF2B5EF4-FFF2-40B4-BE49-F238E27FC236}">
                <a16:creationId xmlns:a16="http://schemas.microsoft.com/office/drawing/2014/main" id="{E1535E1C-6EBC-45D8-BCE1-D5B947A61FB6}"/>
              </a:ext>
            </a:extLst>
          </p:cNvPr>
          <p:cNvSpPr/>
          <p:nvPr/>
        </p:nvSpPr>
        <p:spPr>
          <a:xfrm>
            <a:off x="52199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4344" descr="Icon of wrench. ">
            <a:extLst>
              <a:ext uri="{FF2B5EF4-FFF2-40B4-BE49-F238E27FC236}">
                <a16:creationId xmlns:a16="http://schemas.microsoft.com/office/drawing/2014/main" id="{C131659B-1A41-4821-9349-1E69BBBB560E}"/>
              </a:ext>
            </a:extLst>
          </p:cNvPr>
          <p:cNvSpPr>
            <a:spLocks/>
          </p:cNvSpPr>
          <p:nvPr/>
        </p:nvSpPr>
        <p:spPr bwMode="auto">
          <a:xfrm>
            <a:off x="3742205" y="2300343"/>
            <a:ext cx="373996" cy="373996"/>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8" name="Group 57" descr="Icon of money. ">
            <a:extLst>
              <a:ext uri="{FF2B5EF4-FFF2-40B4-BE49-F238E27FC236}">
                <a16:creationId xmlns:a16="http://schemas.microsoft.com/office/drawing/2014/main" id="{8FB81822-E09C-4A9F-BCD2-4BB20E38DA03}"/>
              </a:ext>
            </a:extLst>
          </p:cNvPr>
          <p:cNvGrpSpPr/>
          <p:nvPr/>
        </p:nvGrpSpPr>
        <p:grpSpPr>
          <a:xfrm>
            <a:off x="5905833" y="2296118"/>
            <a:ext cx="380334" cy="382447"/>
            <a:chOff x="3746500" y="1344613"/>
            <a:chExt cx="285750" cy="287338"/>
          </a:xfrm>
          <a:solidFill>
            <a:schemeClr val="bg1"/>
          </a:solidFill>
        </p:grpSpPr>
        <p:sp>
          <p:nvSpPr>
            <p:cNvPr id="59" name="Freeform 497">
              <a:extLst>
                <a:ext uri="{FF2B5EF4-FFF2-40B4-BE49-F238E27FC236}">
                  <a16:creationId xmlns:a16="http://schemas.microsoft.com/office/drawing/2014/main" id="{4325703C-49C2-4EC8-BBAF-CE488FCB0CE1}"/>
                </a:ext>
              </a:extLst>
            </p:cNvPr>
            <p:cNvSpPr>
              <a:spLocks/>
            </p:cNvSpPr>
            <p:nvPr/>
          </p:nvSpPr>
          <p:spPr bwMode="auto">
            <a:xfrm>
              <a:off x="3746500" y="1344613"/>
              <a:ext cx="285750" cy="182563"/>
            </a:xfrm>
            <a:custGeom>
              <a:avLst/>
              <a:gdLst>
                <a:gd name="T0" fmla="*/ 0 w 903"/>
                <a:gd name="T1" fmla="*/ 0 h 573"/>
                <a:gd name="T2" fmla="*/ 0 w 903"/>
                <a:gd name="T3" fmla="*/ 467 h 573"/>
                <a:gd name="T4" fmla="*/ 1 w 903"/>
                <a:gd name="T5" fmla="*/ 459 h 573"/>
                <a:gd name="T6" fmla="*/ 2 w 903"/>
                <a:gd name="T7" fmla="*/ 453 h 573"/>
                <a:gd name="T8" fmla="*/ 5 w 903"/>
                <a:gd name="T9" fmla="*/ 446 h 573"/>
                <a:gd name="T10" fmla="*/ 8 w 903"/>
                <a:gd name="T11" fmla="*/ 440 h 573"/>
                <a:gd name="T12" fmla="*/ 12 w 903"/>
                <a:gd name="T13" fmla="*/ 434 h 573"/>
                <a:gd name="T14" fmla="*/ 18 w 903"/>
                <a:gd name="T15" fmla="*/ 428 h 573"/>
                <a:gd name="T16" fmla="*/ 23 w 903"/>
                <a:gd name="T17" fmla="*/ 423 h 573"/>
                <a:gd name="T18" fmla="*/ 30 w 903"/>
                <a:gd name="T19" fmla="*/ 419 h 573"/>
                <a:gd name="T20" fmla="*/ 30 w 903"/>
                <a:gd name="T21" fmla="*/ 30 h 573"/>
                <a:gd name="T22" fmla="*/ 873 w 903"/>
                <a:gd name="T23" fmla="*/ 30 h 573"/>
                <a:gd name="T24" fmla="*/ 873 w 903"/>
                <a:gd name="T25" fmla="*/ 543 h 573"/>
                <a:gd name="T26" fmla="*/ 481 w 903"/>
                <a:gd name="T27" fmla="*/ 543 h 573"/>
                <a:gd name="T28" fmla="*/ 481 w 903"/>
                <a:gd name="T29" fmla="*/ 573 h 573"/>
                <a:gd name="T30" fmla="*/ 903 w 903"/>
                <a:gd name="T31" fmla="*/ 573 h 573"/>
                <a:gd name="T32" fmla="*/ 903 w 903"/>
                <a:gd name="T33" fmla="*/ 0 h 573"/>
                <a:gd name="T34" fmla="*/ 0 w 903"/>
                <a:gd name="T35"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3" h="573">
                  <a:moveTo>
                    <a:pt x="0" y="0"/>
                  </a:moveTo>
                  <a:lnTo>
                    <a:pt x="0" y="467"/>
                  </a:lnTo>
                  <a:lnTo>
                    <a:pt x="1" y="459"/>
                  </a:lnTo>
                  <a:lnTo>
                    <a:pt x="2" y="453"/>
                  </a:lnTo>
                  <a:lnTo>
                    <a:pt x="5" y="446"/>
                  </a:lnTo>
                  <a:lnTo>
                    <a:pt x="8" y="440"/>
                  </a:lnTo>
                  <a:lnTo>
                    <a:pt x="12" y="434"/>
                  </a:lnTo>
                  <a:lnTo>
                    <a:pt x="18" y="428"/>
                  </a:lnTo>
                  <a:lnTo>
                    <a:pt x="23" y="423"/>
                  </a:lnTo>
                  <a:lnTo>
                    <a:pt x="30" y="419"/>
                  </a:lnTo>
                  <a:lnTo>
                    <a:pt x="30" y="30"/>
                  </a:lnTo>
                  <a:lnTo>
                    <a:pt x="873" y="30"/>
                  </a:lnTo>
                  <a:lnTo>
                    <a:pt x="873" y="543"/>
                  </a:lnTo>
                  <a:lnTo>
                    <a:pt x="481" y="543"/>
                  </a:lnTo>
                  <a:lnTo>
                    <a:pt x="481" y="573"/>
                  </a:lnTo>
                  <a:lnTo>
                    <a:pt x="903" y="573"/>
                  </a:lnTo>
                  <a:lnTo>
                    <a:pt x="90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98">
              <a:extLst>
                <a:ext uri="{FF2B5EF4-FFF2-40B4-BE49-F238E27FC236}">
                  <a16:creationId xmlns:a16="http://schemas.microsoft.com/office/drawing/2014/main" id="{A721923B-8DD3-47E1-B174-6D9950E778E9}"/>
                </a:ext>
              </a:extLst>
            </p:cNvPr>
            <p:cNvSpPr>
              <a:spLocks noEditPoints="1"/>
            </p:cNvSpPr>
            <p:nvPr/>
          </p:nvSpPr>
          <p:spPr bwMode="auto">
            <a:xfrm>
              <a:off x="3775075" y="1373188"/>
              <a:ext cx="228600" cy="125413"/>
            </a:xfrm>
            <a:custGeom>
              <a:avLst/>
              <a:gdLst>
                <a:gd name="T0" fmla="*/ 330 w 723"/>
                <a:gd name="T1" fmla="*/ 283 h 392"/>
                <a:gd name="T2" fmla="*/ 295 w 723"/>
                <a:gd name="T3" fmla="*/ 263 h 392"/>
                <a:gd name="T4" fmla="*/ 269 w 723"/>
                <a:gd name="T5" fmla="*/ 232 h 392"/>
                <a:gd name="T6" fmla="*/ 257 w 723"/>
                <a:gd name="T7" fmla="*/ 192 h 392"/>
                <a:gd name="T8" fmla="*/ 260 w 723"/>
                <a:gd name="T9" fmla="*/ 151 h 392"/>
                <a:gd name="T10" fmla="*/ 281 w 723"/>
                <a:gd name="T11" fmla="*/ 115 h 392"/>
                <a:gd name="T12" fmla="*/ 312 w 723"/>
                <a:gd name="T13" fmla="*/ 90 h 392"/>
                <a:gd name="T14" fmla="*/ 350 w 723"/>
                <a:gd name="T15" fmla="*/ 77 h 392"/>
                <a:gd name="T16" fmla="*/ 392 w 723"/>
                <a:gd name="T17" fmla="*/ 81 h 392"/>
                <a:gd name="T18" fmla="*/ 429 w 723"/>
                <a:gd name="T19" fmla="*/ 100 h 392"/>
                <a:gd name="T20" fmla="*/ 454 w 723"/>
                <a:gd name="T21" fmla="*/ 131 h 392"/>
                <a:gd name="T22" fmla="*/ 466 w 723"/>
                <a:gd name="T23" fmla="*/ 171 h 392"/>
                <a:gd name="T24" fmla="*/ 462 w 723"/>
                <a:gd name="T25" fmla="*/ 213 h 392"/>
                <a:gd name="T26" fmla="*/ 443 w 723"/>
                <a:gd name="T27" fmla="*/ 248 h 392"/>
                <a:gd name="T28" fmla="*/ 412 w 723"/>
                <a:gd name="T29" fmla="*/ 274 h 392"/>
                <a:gd name="T30" fmla="*/ 372 w 723"/>
                <a:gd name="T31" fmla="*/ 287 h 392"/>
                <a:gd name="T32" fmla="*/ 96 w 723"/>
                <a:gd name="T33" fmla="*/ 151 h 392"/>
                <a:gd name="T34" fmla="*/ 68 w 723"/>
                <a:gd name="T35" fmla="*/ 131 h 392"/>
                <a:gd name="T36" fmla="*/ 61 w 723"/>
                <a:gd name="T37" fmla="*/ 97 h 392"/>
                <a:gd name="T38" fmla="*/ 80 w 723"/>
                <a:gd name="T39" fmla="*/ 69 h 392"/>
                <a:gd name="T40" fmla="*/ 114 w 723"/>
                <a:gd name="T41" fmla="*/ 63 h 392"/>
                <a:gd name="T42" fmla="*/ 143 w 723"/>
                <a:gd name="T43" fmla="*/ 81 h 392"/>
                <a:gd name="T44" fmla="*/ 150 w 723"/>
                <a:gd name="T45" fmla="*/ 115 h 392"/>
                <a:gd name="T46" fmla="*/ 131 w 723"/>
                <a:gd name="T47" fmla="*/ 144 h 392"/>
                <a:gd name="T48" fmla="*/ 106 w 723"/>
                <a:gd name="T49" fmla="*/ 152 h 392"/>
                <a:gd name="T50" fmla="*/ 642 w 723"/>
                <a:gd name="T51" fmla="*/ 249 h 392"/>
                <a:gd name="T52" fmla="*/ 661 w 723"/>
                <a:gd name="T53" fmla="*/ 278 h 392"/>
                <a:gd name="T54" fmla="*/ 655 w 723"/>
                <a:gd name="T55" fmla="*/ 313 h 392"/>
                <a:gd name="T56" fmla="*/ 626 w 723"/>
                <a:gd name="T57" fmla="*/ 331 h 392"/>
                <a:gd name="T58" fmla="*/ 592 w 723"/>
                <a:gd name="T59" fmla="*/ 324 h 392"/>
                <a:gd name="T60" fmla="*/ 573 w 723"/>
                <a:gd name="T61" fmla="*/ 297 h 392"/>
                <a:gd name="T62" fmla="*/ 580 w 723"/>
                <a:gd name="T63" fmla="*/ 262 h 392"/>
                <a:gd name="T64" fmla="*/ 608 w 723"/>
                <a:gd name="T65" fmla="*/ 243 h 392"/>
                <a:gd name="T66" fmla="*/ 669 w 723"/>
                <a:gd name="T67" fmla="*/ 392 h 392"/>
                <a:gd name="T68" fmla="*/ 691 w 723"/>
                <a:gd name="T69" fmla="*/ 386 h 392"/>
                <a:gd name="T70" fmla="*/ 709 w 723"/>
                <a:gd name="T71" fmla="*/ 371 h 392"/>
                <a:gd name="T72" fmla="*/ 720 w 723"/>
                <a:gd name="T73" fmla="*/ 350 h 392"/>
                <a:gd name="T74" fmla="*/ 723 w 723"/>
                <a:gd name="T75" fmla="*/ 62 h 392"/>
                <a:gd name="T76" fmla="*/ 718 w 723"/>
                <a:gd name="T77" fmla="*/ 38 h 392"/>
                <a:gd name="T78" fmla="*/ 705 w 723"/>
                <a:gd name="T79" fmla="*/ 19 h 392"/>
                <a:gd name="T80" fmla="*/ 686 w 723"/>
                <a:gd name="T81" fmla="*/ 6 h 392"/>
                <a:gd name="T82" fmla="*/ 663 w 723"/>
                <a:gd name="T83" fmla="*/ 2 h 392"/>
                <a:gd name="T84" fmla="*/ 43 w 723"/>
                <a:gd name="T85" fmla="*/ 4 h 392"/>
                <a:gd name="T86" fmla="*/ 22 w 723"/>
                <a:gd name="T87" fmla="*/ 14 h 392"/>
                <a:gd name="T88" fmla="*/ 7 w 723"/>
                <a:gd name="T89" fmla="*/ 33 h 392"/>
                <a:gd name="T90" fmla="*/ 1 w 723"/>
                <a:gd name="T91" fmla="*/ 55 h 392"/>
                <a:gd name="T92" fmla="*/ 46 w 723"/>
                <a:gd name="T93" fmla="*/ 294 h 392"/>
                <a:gd name="T94" fmla="*/ 151 w 723"/>
                <a:gd name="T95" fmla="*/ 287 h 392"/>
                <a:gd name="T96" fmla="*/ 244 w 723"/>
                <a:gd name="T97" fmla="*/ 293 h 392"/>
                <a:gd name="T98" fmla="*/ 326 w 723"/>
                <a:gd name="T99" fmla="*/ 312 h 392"/>
                <a:gd name="T100" fmla="*/ 373 w 723"/>
                <a:gd name="T101" fmla="*/ 337 h 392"/>
                <a:gd name="T102" fmla="*/ 389 w 723"/>
                <a:gd name="T103" fmla="*/ 36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3" h="392">
                  <a:moveTo>
                    <a:pt x="361" y="287"/>
                  </a:moveTo>
                  <a:lnTo>
                    <a:pt x="350" y="287"/>
                  </a:lnTo>
                  <a:lnTo>
                    <a:pt x="341" y="285"/>
                  </a:lnTo>
                  <a:lnTo>
                    <a:pt x="330" y="283"/>
                  </a:lnTo>
                  <a:lnTo>
                    <a:pt x="320" y="278"/>
                  </a:lnTo>
                  <a:lnTo>
                    <a:pt x="312" y="274"/>
                  </a:lnTo>
                  <a:lnTo>
                    <a:pt x="302" y="269"/>
                  </a:lnTo>
                  <a:lnTo>
                    <a:pt x="295" y="263"/>
                  </a:lnTo>
                  <a:lnTo>
                    <a:pt x="287" y="256"/>
                  </a:lnTo>
                  <a:lnTo>
                    <a:pt x="281" y="248"/>
                  </a:lnTo>
                  <a:lnTo>
                    <a:pt x="274" y="241"/>
                  </a:lnTo>
                  <a:lnTo>
                    <a:pt x="269" y="232"/>
                  </a:lnTo>
                  <a:lnTo>
                    <a:pt x="265" y="223"/>
                  </a:lnTo>
                  <a:lnTo>
                    <a:pt x="260" y="213"/>
                  </a:lnTo>
                  <a:lnTo>
                    <a:pt x="258" y="203"/>
                  </a:lnTo>
                  <a:lnTo>
                    <a:pt x="257" y="192"/>
                  </a:lnTo>
                  <a:lnTo>
                    <a:pt x="256" y="182"/>
                  </a:lnTo>
                  <a:lnTo>
                    <a:pt x="257" y="171"/>
                  </a:lnTo>
                  <a:lnTo>
                    <a:pt x="258" y="160"/>
                  </a:lnTo>
                  <a:lnTo>
                    <a:pt x="260" y="151"/>
                  </a:lnTo>
                  <a:lnTo>
                    <a:pt x="265" y="141"/>
                  </a:lnTo>
                  <a:lnTo>
                    <a:pt x="269" y="131"/>
                  </a:lnTo>
                  <a:lnTo>
                    <a:pt x="274" y="123"/>
                  </a:lnTo>
                  <a:lnTo>
                    <a:pt x="281" y="115"/>
                  </a:lnTo>
                  <a:lnTo>
                    <a:pt x="287" y="108"/>
                  </a:lnTo>
                  <a:lnTo>
                    <a:pt x="295" y="100"/>
                  </a:lnTo>
                  <a:lnTo>
                    <a:pt x="302" y="95"/>
                  </a:lnTo>
                  <a:lnTo>
                    <a:pt x="312" y="90"/>
                  </a:lnTo>
                  <a:lnTo>
                    <a:pt x="320" y="84"/>
                  </a:lnTo>
                  <a:lnTo>
                    <a:pt x="330" y="81"/>
                  </a:lnTo>
                  <a:lnTo>
                    <a:pt x="341" y="79"/>
                  </a:lnTo>
                  <a:lnTo>
                    <a:pt x="350" y="77"/>
                  </a:lnTo>
                  <a:lnTo>
                    <a:pt x="361" y="77"/>
                  </a:lnTo>
                  <a:lnTo>
                    <a:pt x="372" y="77"/>
                  </a:lnTo>
                  <a:lnTo>
                    <a:pt x="383" y="79"/>
                  </a:lnTo>
                  <a:lnTo>
                    <a:pt x="392" y="81"/>
                  </a:lnTo>
                  <a:lnTo>
                    <a:pt x="403" y="84"/>
                  </a:lnTo>
                  <a:lnTo>
                    <a:pt x="412" y="90"/>
                  </a:lnTo>
                  <a:lnTo>
                    <a:pt x="420" y="95"/>
                  </a:lnTo>
                  <a:lnTo>
                    <a:pt x="429" y="100"/>
                  </a:lnTo>
                  <a:lnTo>
                    <a:pt x="436" y="108"/>
                  </a:lnTo>
                  <a:lnTo>
                    <a:pt x="443" y="115"/>
                  </a:lnTo>
                  <a:lnTo>
                    <a:pt x="449" y="123"/>
                  </a:lnTo>
                  <a:lnTo>
                    <a:pt x="454" y="131"/>
                  </a:lnTo>
                  <a:lnTo>
                    <a:pt x="459" y="141"/>
                  </a:lnTo>
                  <a:lnTo>
                    <a:pt x="462" y="151"/>
                  </a:lnTo>
                  <a:lnTo>
                    <a:pt x="465" y="160"/>
                  </a:lnTo>
                  <a:lnTo>
                    <a:pt x="466" y="171"/>
                  </a:lnTo>
                  <a:lnTo>
                    <a:pt x="467" y="182"/>
                  </a:lnTo>
                  <a:lnTo>
                    <a:pt x="466" y="192"/>
                  </a:lnTo>
                  <a:lnTo>
                    <a:pt x="465" y="203"/>
                  </a:lnTo>
                  <a:lnTo>
                    <a:pt x="462" y="213"/>
                  </a:lnTo>
                  <a:lnTo>
                    <a:pt x="459" y="223"/>
                  </a:lnTo>
                  <a:lnTo>
                    <a:pt x="454" y="232"/>
                  </a:lnTo>
                  <a:lnTo>
                    <a:pt x="449" y="241"/>
                  </a:lnTo>
                  <a:lnTo>
                    <a:pt x="443" y="248"/>
                  </a:lnTo>
                  <a:lnTo>
                    <a:pt x="436" y="256"/>
                  </a:lnTo>
                  <a:lnTo>
                    <a:pt x="429" y="263"/>
                  </a:lnTo>
                  <a:lnTo>
                    <a:pt x="420" y="269"/>
                  </a:lnTo>
                  <a:lnTo>
                    <a:pt x="412" y="274"/>
                  </a:lnTo>
                  <a:lnTo>
                    <a:pt x="403" y="278"/>
                  </a:lnTo>
                  <a:lnTo>
                    <a:pt x="392" y="283"/>
                  </a:lnTo>
                  <a:lnTo>
                    <a:pt x="383" y="285"/>
                  </a:lnTo>
                  <a:lnTo>
                    <a:pt x="372" y="287"/>
                  </a:lnTo>
                  <a:lnTo>
                    <a:pt x="361" y="287"/>
                  </a:lnTo>
                  <a:lnTo>
                    <a:pt x="361" y="287"/>
                  </a:lnTo>
                  <a:close/>
                  <a:moveTo>
                    <a:pt x="106" y="152"/>
                  </a:moveTo>
                  <a:lnTo>
                    <a:pt x="96" y="151"/>
                  </a:lnTo>
                  <a:lnTo>
                    <a:pt x="88" y="149"/>
                  </a:lnTo>
                  <a:lnTo>
                    <a:pt x="80" y="144"/>
                  </a:lnTo>
                  <a:lnTo>
                    <a:pt x="74" y="139"/>
                  </a:lnTo>
                  <a:lnTo>
                    <a:pt x="68" y="131"/>
                  </a:lnTo>
                  <a:lnTo>
                    <a:pt x="64" y="124"/>
                  </a:lnTo>
                  <a:lnTo>
                    <a:pt x="61" y="115"/>
                  </a:lnTo>
                  <a:lnTo>
                    <a:pt x="61" y="107"/>
                  </a:lnTo>
                  <a:lnTo>
                    <a:pt x="61" y="97"/>
                  </a:lnTo>
                  <a:lnTo>
                    <a:pt x="64" y="88"/>
                  </a:lnTo>
                  <a:lnTo>
                    <a:pt x="68" y="81"/>
                  </a:lnTo>
                  <a:lnTo>
                    <a:pt x="74" y="74"/>
                  </a:lnTo>
                  <a:lnTo>
                    <a:pt x="80" y="69"/>
                  </a:lnTo>
                  <a:lnTo>
                    <a:pt x="88" y="65"/>
                  </a:lnTo>
                  <a:lnTo>
                    <a:pt x="96" y="63"/>
                  </a:lnTo>
                  <a:lnTo>
                    <a:pt x="106" y="62"/>
                  </a:lnTo>
                  <a:lnTo>
                    <a:pt x="114" y="63"/>
                  </a:lnTo>
                  <a:lnTo>
                    <a:pt x="123" y="65"/>
                  </a:lnTo>
                  <a:lnTo>
                    <a:pt x="131" y="69"/>
                  </a:lnTo>
                  <a:lnTo>
                    <a:pt x="137" y="74"/>
                  </a:lnTo>
                  <a:lnTo>
                    <a:pt x="143" y="81"/>
                  </a:lnTo>
                  <a:lnTo>
                    <a:pt x="147" y="88"/>
                  </a:lnTo>
                  <a:lnTo>
                    <a:pt x="150" y="97"/>
                  </a:lnTo>
                  <a:lnTo>
                    <a:pt x="151" y="107"/>
                  </a:lnTo>
                  <a:lnTo>
                    <a:pt x="150" y="115"/>
                  </a:lnTo>
                  <a:lnTo>
                    <a:pt x="148" y="124"/>
                  </a:lnTo>
                  <a:lnTo>
                    <a:pt x="143" y="131"/>
                  </a:lnTo>
                  <a:lnTo>
                    <a:pt x="137" y="139"/>
                  </a:lnTo>
                  <a:lnTo>
                    <a:pt x="131" y="144"/>
                  </a:lnTo>
                  <a:lnTo>
                    <a:pt x="123" y="149"/>
                  </a:lnTo>
                  <a:lnTo>
                    <a:pt x="114" y="151"/>
                  </a:lnTo>
                  <a:lnTo>
                    <a:pt x="106" y="152"/>
                  </a:lnTo>
                  <a:lnTo>
                    <a:pt x="106" y="152"/>
                  </a:lnTo>
                  <a:close/>
                  <a:moveTo>
                    <a:pt x="617" y="242"/>
                  </a:moveTo>
                  <a:lnTo>
                    <a:pt x="626" y="243"/>
                  </a:lnTo>
                  <a:lnTo>
                    <a:pt x="635" y="245"/>
                  </a:lnTo>
                  <a:lnTo>
                    <a:pt x="642" y="249"/>
                  </a:lnTo>
                  <a:lnTo>
                    <a:pt x="650" y="255"/>
                  </a:lnTo>
                  <a:lnTo>
                    <a:pt x="655" y="262"/>
                  </a:lnTo>
                  <a:lnTo>
                    <a:pt x="659" y="270"/>
                  </a:lnTo>
                  <a:lnTo>
                    <a:pt x="661" y="278"/>
                  </a:lnTo>
                  <a:lnTo>
                    <a:pt x="663" y="287"/>
                  </a:lnTo>
                  <a:lnTo>
                    <a:pt x="661" y="297"/>
                  </a:lnTo>
                  <a:lnTo>
                    <a:pt x="659" y="305"/>
                  </a:lnTo>
                  <a:lnTo>
                    <a:pt x="655" y="313"/>
                  </a:lnTo>
                  <a:lnTo>
                    <a:pt x="650" y="319"/>
                  </a:lnTo>
                  <a:lnTo>
                    <a:pt x="642" y="324"/>
                  </a:lnTo>
                  <a:lnTo>
                    <a:pt x="635" y="329"/>
                  </a:lnTo>
                  <a:lnTo>
                    <a:pt x="626" y="331"/>
                  </a:lnTo>
                  <a:lnTo>
                    <a:pt x="617" y="332"/>
                  </a:lnTo>
                  <a:lnTo>
                    <a:pt x="608" y="331"/>
                  </a:lnTo>
                  <a:lnTo>
                    <a:pt x="600" y="329"/>
                  </a:lnTo>
                  <a:lnTo>
                    <a:pt x="592" y="324"/>
                  </a:lnTo>
                  <a:lnTo>
                    <a:pt x="585" y="319"/>
                  </a:lnTo>
                  <a:lnTo>
                    <a:pt x="580" y="313"/>
                  </a:lnTo>
                  <a:lnTo>
                    <a:pt x="576" y="305"/>
                  </a:lnTo>
                  <a:lnTo>
                    <a:pt x="573" y="297"/>
                  </a:lnTo>
                  <a:lnTo>
                    <a:pt x="572" y="287"/>
                  </a:lnTo>
                  <a:lnTo>
                    <a:pt x="573" y="278"/>
                  </a:lnTo>
                  <a:lnTo>
                    <a:pt x="576" y="270"/>
                  </a:lnTo>
                  <a:lnTo>
                    <a:pt x="580" y="262"/>
                  </a:lnTo>
                  <a:lnTo>
                    <a:pt x="585" y="255"/>
                  </a:lnTo>
                  <a:lnTo>
                    <a:pt x="592" y="249"/>
                  </a:lnTo>
                  <a:lnTo>
                    <a:pt x="600" y="245"/>
                  </a:lnTo>
                  <a:lnTo>
                    <a:pt x="608" y="243"/>
                  </a:lnTo>
                  <a:lnTo>
                    <a:pt x="617" y="242"/>
                  </a:lnTo>
                  <a:close/>
                  <a:moveTo>
                    <a:pt x="391" y="392"/>
                  </a:moveTo>
                  <a:lnTo>
                    <a:pt x="663" y="392"/>
                  </a:lnTo>
                  <a:lnTo>
                    <a:pt x="669" y="392"/>
                  </a:lnTo>
                  <a:lnTo>
                    <a:pt x="674" y="391"/>
                  </a:lnTo>
                  <a:lnTo>
                    <a:pt x="681" y="390"/>
                  </a:lnTo>
                  <a:lnTo>
                    <a:pt x="686" y="388"/>
                  </a:lnTo>
                  <a:lnTo>
                    <a:pt x="691" y="386"/>
                  </a:lnTo>
                  <a:lnTo>
                    <a:pt x="697" y="382"/>
                  </a:lnTo>
                  <a:lnTo>
                    <a:pt x="701" y="379"/>
                  </a:lnTo>
                  <a:lnTo>
                    <a:pt x="705" y="375"/>
                  </a:lnTo>
                  <a:lnTo>
                    <a:pt x="709" y="371"/>
                  </a:lnTo>
                  <a:lnTo>
                    <a:pt x="713" y="366"/>
                  </a:lnTo>
                  <a:lnTo>
                    <a:pt x="715" y="361"/>
                  </a:lnTo>
                  <a:lnTo>
                    <a:pt x="718" y="356"/>
                  </a:lnTo>
                  <a:lnTo>
                    <a:pt x="720" y="350"/>
                  </a:lnTo>
                  <a:lnTo>
                    <a:pt x="721" y="345"/>
                  </a:lnTo>
                  <a:lnTo>
                    <a:pt x="723" y="338"/>
                  </a:lnTo>
                  <a:lnTo>
                    <a:pt x="723" y="332"/>
                  </a:lnTo>
                  <a:lnTo>
                    <a:pt x="723" y="62"/>
                  </a:lnTo>
                  <a:lnTo>
                    <a:pt x="723" y="55"/>
                  </a:lnTo>
                  <a:lnTo>
                    <a:pt x="721" y="49"/>
                  </a:lnTo>
                  <a:lnTo>
                    <a:pt x="720" y="43"/>
                  </a:lnTo>
                  <a:lnTo>
                    <a:pt x="718" y="38"/>
                  </a:lnTo>
                  <a:lnTo>
                    <a:pt x="715" y="33"/>
                  </a:lnTo>
                  <a:lnTo>
                    <a:pt x="713" y="27"/>
                  </a:lnTo>
                  <a:lnTo>
                    <a:pt x="709" y="23"/>
                  </a:lnTo>
                  <a:lnTo>
                    <a:pt x="705" y="19"/>
                  </a:lnTo>
                  <a:lnTo>
                    <a:pt x="701" y="14"/>
                  </a:lnTo>
                  <a:lnTo>
                    <a:pt x="697" y="11"/>
                  </a:lnTo>
                  <a:lnTo>
                    <a:pt x="691" y="8"/>
                  </a:lnTo>
                  <a:lnTo>
                    <a:pt x="686" y="6"/>
                  </a:lnTo>
                  <a:lnTo>
                    <a:pt x="681" y="4"/>
                  </a:lnTo>
                  <a:lnTo>
                    <a:pt x="674" y="3"/>
                  </a:lnTo>
                  <a:lnTo>
                    <a:pt x="669" y="2"/>
                  </a:lnTo>
                  <a:lnTo>
                    <a:pt x="663" y="2"/>
                  </a:lnTo>
                  <a:lnTo>
                    <a:pt x="61" y="0"/>
                  </a:lnTo>
                  <a:lnTo>
                    <a:pt x="54" y="2"/>
                  </a:lnTo>
                  <a:lnTo>
                    <a:pt x="48" y="3"/>
                  </a:lnTo>
                  <a:lnTo>
                    <a:pt x="43" y="4"/>
                  </a:lnTo>
                  <a:lnTo>
                    <a:pt x="37" y="6"/>
                  </a:lnTo>
                  <a:lnTo>
                    <a:pt x="32" y="8"/>
                  </a:lnTo>
                  <a:lnTo>
                    <a:pt x="27" y="11"/>
                  </a:lnTo>
                  <a:lnTo>
                    <a:pt x="22" y="14"/>
                  </a:lnTo>
                  <a:lnTo>
                    <a:pt x="18" y="19"/>
                  </a:lnTo>
                  <a:lnTo>
                    <a:pt x="14" y="23"/>
                  </a:lnTo>
                  <a:lnTo>
                    <a:pt x="10" y="27"/>
                  </a:lnTo>
                  <a:lnTo>
                    <a:pt x="7" y="33"/>
                  </a:lnTo>
                  <a:lnTo>
                    <a:pt x="5" y="38"/>
                  </a:lnTo>
                  <a:lnTo>
                    <a:pt x="3" y="43"/>
                  </a:lnTo>
                  <a:lnTo>
                    <a:pt x="2" y="49"/>
                  </a:lnTo>
                  <a:lnTo>
                    <a:pt x="1" y="55"/>
                  </a:lnTo>
                  <a:lnTo>
                    <a:pt x="0" y="62"/>
                  </a:lnTo>
                  <a:lnTo>
                    <a:pt x="0" y="304"/>
                  </a:lnTo>
                  <a:lnTo>
                    <a:pt x="22" y="299"/>
                  </a:lnTo>
                  <a:lnTo>
                    <a:pt x="46" y="294"/>
                  </a:lnTo>
                  <a:lnTo>
                    <a:pt x="68" y="291"/>
                  </a:lnTo>
                  <a:lnTo>
                    <a:pt x="90" y="290"/>
                  </a:lnTo>
                  <a:lnTo>
                    <a:pt x="126" y="288"/>
                  </a:lnTo>
                  <a:lnTo>
                    <a:pt x="151" y="287"/>
                  </a:lnTo>
                  <a:lnTo>
                    <a:pt x="172" y="288"/>
                  </a:lnTo>
                  <a:lnTo>
                    <a:pt x="206" y="289"/>
                  </a:lnTo>
                  <a:lnTo>
                    <a:pt x="225" y="291"/>
                  </a:lnTo>
                  <a:lnTo>
                    <a:pt x="244" y="293"/>
                  </a:lnTo>
                  <a:lnTo>
                    <a:pt x="266" y="297"/>
                  </a:lnTo>
                  <a:lnTo>
                    <a:pt x="286" y="300"/>
                  </a:lnTo>
                  <a:lnTo>
                    <a:pt x="306" y="305"/>
                  </a:lnTo>
                  <a:lnTo>
                    <a:pt x="326" y="312"/>
                  </a:lnTo>
                  <a:lnTo>
                    <a:pt x="344" y="318"/>
                  </a:lnTo>
                  <a:lnTo>
                    <a:pt x="360" y="327"/>
                  </a:lnTo>
                  <a:lnTo>
                    <a:pt x="366" y="332"/>
                  </a:lnTo>
                  <a:lnTo>
                    <a:pt x="373" y="337"/>
                  </a:lnTo>
                  <a:lnTo>
                    <a:pt x="378" y="343"/>
                  </a:lnTo>
                  <a:lnTo>
                    <a:pt x="383" y="349"/>
                  </a:lnTo>
                  <a:lnTo>
                    <a:pt x="387" y="356"/>
                  </a:lnTo>
                  <a:lnTo>
                    <a:pt x="389" y="362"/>
                  </a:lnTo>
                  <a:lnTo>
                    <a:pt x="391" y="369"/>
                  </a:lnTo>
                  <a:lnTo>
                    <a:pt x="391" y="377"/>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499">
              <a:extLst>
                <a:ext uri="{FF2B5EF4-FFF2-40B4-BE49-F238E27FC236}">
                  <a16:creationId xmlns:a16="http://schemas.microsoft.com/office/drawing/2014/main" id="{A8E6691B-D48E-4F27-BFB8-39275098B1B8}"/>
                </a:ext>
              </a:extLst>
            </p:cNvPr>
            <p:cNvSpPr>
              <a:spLocks/>
            </p:cNvSpPr>
            <p:nvPr/>
          </p:nvSpPr>
          <p:spPr bwMode="auto">
            <a:xfrm>
              <a:off x="3756025" y="1598613"/>
              <a:ext cx="133350" cy="33338"/>
            </a:xfrm>
            <a:custGeom>
              <a:avLst/>
              <a:gdLst>
                <a:gd name="T0" fmla="*/ 0 w 421"/>
                <a:gd name="T1" fmla="*/ 44 h 104"/>
                <a:gd name="T2" fmla="*/ 2 w 421"/>
                <a:gd name="T3" fmla="*/ 52 h 104"/>
                <a:gd name="T4" fmla="*/ 5 w 421"/>
                <a:gd name="T5" fmla="*/ 56 h 104"/>
                <a:gd name="T6" fmla="*/ 6 w 421"/>
                <a:gd name="T7" fmla="*/ 59 h 104"/>
                <a:gd name="T8" fmla="*/ 11 w 421"/>
                <a:gd name="T9" fmla="*/ 65 h 104"/>
                <a:gd name="T10" fmla="*/ 13 w 421"/>
                <a:gd name="T11" fmla="*/ 65 h 104"/>
                <a:gd name="T12" fmla="*/ 31 w 421"/>
                <a:gd name="T13" fmla="*/ 76 h 104"/>
                <a:gd name="T14" fmla="*/ 32 w 421"/>
                <a:gd name="T15" fmla="*/ 77 h 104"/>
                <a:gd name="T16" fmla="*/ 41 w 421"/>
                <a:gd name="T17" fmla="*/ 80 h 104"/>
                <a:gd name="T18" fmla="*/ 45 w 421"/>
                <a:gd name="T19" fmla="*/ 81 h 104"/>
                <a:gd name="T20" fmla="*/ 53 w 421"/>
                <a:gd name="T21" fmla="*/ 84 h 104"/>
                <a:gd name="T22" fmla="*/ 61 w 421"/>
                <a:gd name="T23" fmla="*/ 86 h 104"/>
                <a:gd name="T24" fmla="*/ 66 w 421"/>
                <a:gd name="T25" fmla="*/ 87 h 104"/>
                <a:gd name="T26" fmla="*/ 98 w 421"/>
                <a:gd name="T27" fmla="*/ 95 h 104"/>
                <a:gd name="T28" fmla="*/ 133 w 421"/>
                <a:gd name="T29" fmla="*/ 99 h 104"/>
                <a:gd name="T30" fmla="*/ 197 w 421"/>
                <a:gd name="T31" fmla="*/ 104 h 104"/>
                <a:gd name="T32" fmla="*/ 211 w 421"/>
                <a:gd name="T33" fmla="*/ 104 h 104"/>
                <a:gd name="T34" fmla="*/ 225 w 421"/>
                <a:gd name="T35" fmla="*/ 104 h 104"/>
                <a:gd name="T36" fmla="*/ 289 w 421"/>
                <a:gd name="T37" fmla="*/ 99 h 104"/>
                <a:gd name="T38" fmla="*/ 322 w 421"/>
                <a:gd name="T39" fmla="*/ 95 h 104"/>
                <a:gd name="T40" fmla="*/ 356 w 421"/>
                <a:gd name="T41" fmla="*/ 87 h 104"/>
                <a:gd name="T42" fmla="*/ 360 w 421"/>
                <a:gd name="T43" fmla="*/ 86 h 104"/>
                <a:gd name="T44" fmla="*/ 368 w 421"/>
                <a:gd name="T45" fmla="*/ 84 h 104"/>
                <a:gd name="T46" fmla="*/ 376 w 421"/>
                <a:gd name="T47" fmla="*/ 81 h 104"/>
                <a:gd name="T48" fmla="*/ 379 w 421"/>
                <a:gd name="T49" fmla="*/ 80 h 104"/>
                <a:gd name="T50" fmla="*/ 390 w 421"/>
                <a:gd name="T51" fmla="*/ 77 h 104"/>
                <a:gd name="T52" fmla="*/ 391 w 421"/>
                <a:gd name="T53" fmla="*/ 76 h 104"/>
                <a:gd name="T54" fmla="*/ 409 w 421"/>
                <a:gd name="T55" fmla="*/ 65 h 104"/>
                <a:gd name="T56" fmla="*/ 409 w 421"/>
                <a:gd name="T57" fmla="*/ 65 h 104"/>
                <a:gd name="T58" fmla="*/ 416 w 421"/>
                <a:gd name="T59" fmla="*/ 59 h 104"/>
                <a:gd name="T60" fmla="*/ 417 w 421"/>
                <a:gd name="T61" fmla="*/ 56 h 104"/>
                <a:gd name="T62" fmla="*/ 420 w 421"/>
                <a:gd name="T63" fmla="*/ 52 h 104"/>
                <a:gd name="T64" fmla="*/ 421 w 421"/>
                <a:gd name="T65" fmla="*/ 44 h 104"/>
                <a:gd name="T66" fmla="*/ 410 w 421"/>
                <a:gd name="T67" fmla="*/ 4 h 104"/>
                <a:gd name="T68" fmla="*/ 386 w 421"/>
                <a:gd name="T69" fmla="*/ 10 h 104"/>
                <a:gd name="T70" fmla="*/ 344 w 421"/>
                <a:gd name="T71" fmla="*/ 19 h 104"/>
                <a:gd name="T72" fmla="*/ 284 w 421"/>
                <a:gd name="T73" fmla="*/ 25 h 104"/>
                <a:gd name="T74" fmla="*/ 231 w 421"/>
                <a:gd name="T75" fmla="*/ 28 h 104"/>
                <a:gd name="T76" fmla="*/ 191 w 421"/>
                <a:gd name="T77" fmla="*/ 28 h 104"/>
                <a:gd name="T78" fmla="*/ 138 w 421"/>
                <a:gd name="T79" fmla="*/ 25 h 104"/>
                <a:gd name="T80" fmla="*/ 78 w 421"/>
                <a:gd name="T81" fmla="*/ 19 h 104"/>
                <a:gd name="T82" fmla="*/ 35 w 421"/>
                <a:gd name="T83" fmla="*/ 10 h 104"/>
                <a:gd name="T84" fmla="*/ 10 w 421"/>
                <a:gd name="T85"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104">
                  <a:moveTo>
                    <a:pt x="0" y="0"/>
                  </a:moveTo>
                  <a:lnTo>
                    <a:pt x="0" y="44"/>
                  </a:lnTo>
                  <a:lnTo>
                    <a:pt x="1" y="48"/>
                  </a:lnTo>
                  <a:lnTo>
                    <a:pt x="2" y="52"/>
                  </a:lnTo>
                  <a:lnTo>
                    <a:pt x="3" y="54"/>
                  </a:lnTo>
                  <a:lnTo>
                    <a:pt x="5" y="56"/>
                  </a:lnTo>
                  <a:lnTo>
                    <a:pt x="5" y="57"/>
                  </a:lnTo>
                  <a:lnTo>
                    <a:pt x="6" y="59"/>
                  </a:lnTo>
                  <a:lnTo>
                    <a:pt x="8" y="62"/>
                  </a:lnTo>
                  <a:lnTo>
                    <a:pt x="11" y="65"/>
                  </a:lnTo>
                  <a:lnTo>
                    <a:pt x="11" y="65"/>
                  </a:lnTo>
                  <a:lnTo>
                    <a:pt x="13" y="65"/>
                  </a:lnTo>
                  <a:lnTo>
                    <a:pt x="20" y="70"/>
                  </a:lnTo>
                  <a:lnTo>
                    <a:pt x="31" y="76"/>
                  </a:lnTo>
                  <a:lnTo>
                    <a:pt x="31" y="76"/>
                  </a:lnTo>
                  <a:lnTo>
                    <a:pt x="32" y="77"/>
                  </a:lnTo>
                  <a:lnTo>
                    <a:pt x="36" y="79"/>
                  </a:lnTo>
                  <a:lnTo>
                    <a:pt x="41" y="80"/>
                  </a:lnTo>
                  <a:lnTo>
                    <a:pt x="44" y="81"/>
                  </a:lnTo>
                  <a:lnTo>
                    <a:pt x="45" y="81"/>
                  </a:lnTo>
                  <a:lnTo>
                    <a:pt x="49" y="83"/>
                  </a:lnTo>
                  <a:lnTo>
                    <a:pt x="53" y="84"/>
                  </a:lnTo>
                  <a:lnTo>
                    <a:pt x="58" y="85"/>
                  </a:lnTo>
                  <a:lnTo>
                    <a:pt x="61" y="86"/>
                  </a:lnTo>
                  <a:lnTo>
                    <a:pt x="64" y="87"/>
                  </a:lnTo>
                  <a:lnTo>
                    <a:pt x="66" y="87"/>
                  </a:lnTo>
                  <a:lnTo>
                    <a:pt x="82" y="92"/>
                  </a:lnTo>
                  <a:lnTo>
                    <a:pt x="98" y="95"/>
                  </a:lnTo>
                  <a:lnTo>
                    <a:pt x="115" y="97"/>
                  </a:lnTo>
                  <a:lnTo>
                    <a:pt x="133" y="99"/>
                  </a:lnTo>
                  <a:lnTo>
                    <a:pt x="166" y="102"/>
                  </a:lnTo>
                  <a:lnTo>
                    <a:pt x="197" y="104"/>
                  </a:lnTo>
                  <a:lnTo>
                    <a:pt x="203" y="104"/>
                  </a:lnTo>
                  <a:lnTo>
                    <a:pt x="211" y="104"/>
                  </a:lnTo>
                  <a:lnTo>
                    <a:pt x="217" y="104"/>
                  </a:lnTo>
                  <a:lnTo>
                    <a:pt x="225" y="104"/>
                  </a:lnTo>
                  <a:lnTo>
                    <a:pt x="255" y="102"/>
                  </a:lnTo>
                  <a:lnTo>
                    <a:pt x="289" y="99"/>
                  </a:lnTo>
                  <a:lnTo>
                    <a:pt x="306" y="97"/>
                  </a:lnTo>
                  <a:lnTo>
                    <a:pt x="322" y="95"/>
                  </a:lnTo>
                  <a:lnTo>
                    <a:pt x="340" y="92"/>
                  </a:lnTo>
                  <a:lnTo>
                    <a:pt x="356" y="87"/>
                  </a:lnTo>
                  <a:lnTo>
                    <a:pt x="358" y="87"/>
                  </a:lnTo>
                  <a:lnTo>
                    <a:pt x="360" y="86"/>
                  </a:lnTo>
                  <a:lnTo>
                    <a:pt x="364" y="85"/>
                  </a:lnTo>
                  <a:lnTo>
                    <a:pt x="368" y="84"/>
                  </a:lnTo>
                  <a:lnTo>
                    <a:pt x="372" y="83"/>
                  </a:lnTo>
                  <a:lnTo>
                    <a:pt x="376" y="81"/>
                  </a:lnTo>
                  <a:lnTo>
                    <a:pt x="378" y="81"/>
                  </a:lnTo>
                  <a:lnTo>
                    <a:pt x="379" y="80"/>
                  </a:lnTo>
                  <a:lnTo>
                    <a:pt x="385" y="79"/>
                  </a:lnTo>
                  <a:lnTo>
                    <a:pt x="390" y="77"/>
                  </a:lnTo>
                  <a:lnTo>
                    <a:pt x="390" y="76"/>
                  </a:lnTo>
                  <a:lnTo>
                    <a:pt x="391" y="76"/>
                  </a:lnTo>
                  <a:lnTo>
                    <a:pt x="401" y="70"/>
                  </a:lnTo>
                  <a:lnTo>
                    <a:pt x="409" y="65"/>
                  </a:lnTo>
                  <a:lnTo>
                    <a:pt x="409" y="65"/>
                  </a:lnTo>
                  <a:lnTo>
                    <a:pt x="409" y="65"/>
                  </a:lnTo>
                  <a:lnTo>
                    <a:pt x="413" y="62"/>
                  </a:lnTo>
                  <a:lnTo>
                    <a:pt x="416" y="59"/>
                  </a:lnTo>
                  <a:lnTo>
                    <a:pt x="417" y="57"/>
                  </a:lnTo>
                  <a:lnTo>
                    <a:pt x="417" y="56"/>
                  </a:lnTo>
                  <a:lnTo>
                    <a:pt x="419" y="54"/>
                  </a:lnTo>
                  <a:lnTo>
                    <a:pt x="420" y="52"/>
                  </a:lnTo>
                  <a:lnTo>
                    <a:pt x="421" y="48"/>
                  </a:lnTo>
                  <a:lnTo>
                    <a:pt x="421" y="44"/>
                  </a:lnTo>
                  <a:lnTo>
                    <a:pt x="421" y="0"/>
                  </a:lnTo>
                  <a:lnTo>
                    <a:pt x="410" y="4"/>
                  </a:lnTo>
                  <a:lnTo>
                    <a:pt x="399" y="7"/>
                  </a:lnTo>
                  <a:lnTo>
                    <a:pt x="386" y="10"/>
                  </a:lnTo>
                  <a:lnTo>
                    <a:pt x="373" y="13"/>
                  </a:lnTo>
                  <a:lnTo>
                    <a:pt x="344" y="19"/>
                  </a:lnTo>
                  <a:lnTo>
                    <a:pt x="314" y="23"/>
                  </a:lnTo>
                  <a:lnTo>
                    <a:pt x="284" y="25"/>
                  </a:lnTo>
                  <a:lnTo>
                    <a:pt x="256" y="27"/>
                  </a:lnTo>
                  <a:lnTo>
                    <a:pt x="231" y="28"/>
                  </a:lnTo>
                  <a:lnTo>
                    <a:pt x="211" y="28"/>
                  </a:lnTo>
                  <a:lnTo>
                    <a:pt x="191" y="28"/>
                  </a:lnTo>
                  <a:lnTo>
                    <a:pt x="166" y="27"/>
                  </a:lnTo>
                  <a:lnTo>
                    <a:pt x="138" y="25"/>
                  </a:lnTo>
                  <a:lnTo>
                    <a:pt x="108" y="23"/>
                  </a:lnTo>
                  <a:lnTo>
                    <a:pt x="78" y="19"/>
                  </a:lnTo>
                  <a:lnTo>
                    <a:pt x="49" y="13"/>
                  </a:lnTo>
                  <a:lnTo>
                    <a:pt x="35" y="10"/>
                  </a:lnTo>
                  <a:lnTo>
                    <a:pt x="22" y="7"/>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00">
              <a:extLst>
                <a:ext uri="{FF2B5EF4-FFF2-40B4-BE49-F238E27FC236}">
                  <a16:creationId xmlns:a16="http://schemas.microsoft.com/office/drawing/2014/main" id="{5839F0C0-A423-4156-855A-E09BBC0F1685}"/>
                </a:ext>
              </a:extLst>
            </p:cNvPr>
            <p:cNvSpPr>
              <a:spLocks/>
            </p:cNvSpPr>
            <p:nvPr/>
          </p:nvSpPr>
          <p:spPr bwMode="auto">
            <a:xfrm>
              <a:off x="3756025" y="1474788"/>
              <a:ext cx="133350" cy="28575"/>
            </a:xfrm>
            <a:custGeom>
              <a:avLst/>
              <a:gdLst>
                <a:gd name="T0" fmla="*/ 420 w 420"/>
                <a:gd name="T1" fmla="*/ 58 h 90"/>
                <a:gd name="T2" fmla="*/ 419 w 420"/>
                <a:gd name="T3" fmla="*/ 55 h 90"/>
                <a:gd name="T4" fmla="*/ 418 w 420"/>
                <a:gd name="T5" fmla="*/ 50 h 90"/>
                <a:gd name="T6" fmla="*/ 416 w 420"/>
                <a:gd name="T7" fmla="*/ 47 h 90"/>
                <a:gd name="T8" fmla="*/ 413 w 420"/>
                <a:gd name="T9" fmla="*/ 44 h 90"/>
                <a:gd name="T10" fmla="*/ 406 w 420"/>
                <a:gd name="T11" fmla="*/ 37 h 90"/>
                <a:gd name="T12" fmla="*/ 397 w 420"/>
                <a:gd name="T13" fmla="*/ 32 h 90"/>
                <a:gd name="T14" fmla="*/ 386 w 420"/>
                <a:gd name="T15" fmla="*/ 27 h 90"/>
                <a:gd name="T16" fmla="*/ 374 w 420"/>
                <a:gd name="T17" fmla="*/ 22 h 90"/>
                <a:gd name="T18" fmla="*/ 360 w 420"/>
                <a:gd name="T19" fmla="*/ 18 h 90"/>
                <a:gd name="T20" fmla="*/ 345 w 420"/>
                <a:gd name="T21" fmla="*/ 14 h 90"/>
                <a:gd name="T22" fmla="*/ 313 w 420"/>
                <a:gd name="T23" fmla="*/ 9 h 90"/>
                <a:gd name="T24" fmla="*/ 277 w 420"/>
                <a:gd name="T25" fmla="*/ 3 h 90"/>
                <a:gd name="T26" fmla="*/ 243 w 420"/>
                <a:gd name="T27" fmla="*/ 1 h 90"/>
                <a:gd name="T28" fmla="*/ 210 w 420"/>
                <a:gd name="T29" fmla="*/ 0 h 90"/>
                <a:gd name="T30" fmla="*/ 172 w 420"/>
                <a:gd name="T31" fmla="*/ 1 h 90"/>
                <a:gd name="T32" fmla="*/ 133 w 420"/>
                <a:gd name="T33" fmla="*/ 4 h 90"/>
                <a:gd name="T34" fmla="*/ 113 w 420"/>
                <a:gd name="T35" fmla="*/ 7 h 90"/>
                <a:gd name="T36" fmla="*/ 94 w 420"/>
                <a:gd name="T37" fmla="*/ 11 h 90"/>
                <a:gd name="T38" fmla="*/ 76 w 420"/>
                <a:gd name="T39" fmla="*/ 14 h 90"/>
                <a:gd name="T40" fmla="*/ 59 w 420"/>
                <a:gd name="T41" fmla="*/ 18 h 90"/>
                <a:gd name="T42" fmla="*/ 59 w 420"/>
                <a:gd name="T43" fmla="*/ 18 h 90"/>
                <a:gd name="T44" fmla="*/ 55 w 420"/>
                <a:gd name="T45" fmla="*/ 19 h 90"/>
                <a:gd name="T46" fmla="*/ 52 w 420"/>
                <a:gd name="T47" fmla="*/ 20 h 90"/>
                <a:gd name="T48" fmla="*/ 48 w 420"/>
                <a:gd name="T49" fmla="*/ 21 h 90"/>
                <a:gd name="T50" fmla="*/ 44 w 420"/>
                <a:gd name="T51" fmla="*/ 22 h 90"/>
                <a:gd name="T52" fmla="*/ 43 w 420"/>
                <a:gd name="T53" fmla="*/ 24 h 90"/>
                <a:gd name="T54" fmla="*/ 40 w 420"/>
                <a:gd name="T55" fmla="*/ 24 h 90"/>
                <a:gd name="T56" fmla="*/ 35 w 420"/>
                <a:gd name="T57" fmla="*/ 26 h 90"/>
                <a:gd name="T58" fmla="*/ 31 w 420"/>
                <a:gd name="T59" fmla="*/ 28 h 90"/>
                <a:gd name="T60" fmla="*/ 30 w 420"/>
                <a:gd name="T61" fmla="*/ 28 h 90"/>
                <a:gd name="T62" fmla="*/ 30 w 420"/>
                <a:gd name="T63" fmla="*/ 28 h 90"/>
                <a:gd name="T64" fmla="*/ 19 w 420"/>
                <a:gd name="T65" fmla="*/ 33 h 90"/>
                <a:gd name="T66" fmla="*/ 12 w 420"/>
                <a:gd name="T67" fmla="*/ 40 h 90"/>
                <a:gd name="T68" fmla="*/ 10 w 420"/>
                <a:gd name="T69" fmla="*/ 40 h 90"/>
                <a:gd name="T70" fmla="*/ 10 w 420"/>
                <a:gd name="T71" fmla="*/ 40 h 90"/>
                <a:gd name="T72" fmla="*/ 7 w 420"/>
                <a:gd name="T73" fmla="*/ 43 h 90"/>
                <a:gd name="T74" fmla="*/ 5 w 420"/>
                <a:gd name="T75" fmla="*/ 46 h 90"/>
                <a:gd name="T76" fmla="*/ 4 w 420"/>
                <a:gd name="T77" fmla="*/ 47 h 90"/>
                <a:gd name="T78" fmla="*/ 4 w 420"/>
                <a:gd name="T79" fmla="*/ 48 h 90"/>
                <a:gd name="T80" fmla="*/ 2 w 420"/>
                <a:gd name="T81" fmla="*/ 50 h 90"/>
                <a:gd name="T82" fmla="*/ 1 w 420"/>
                <a:gd name="T83" fmla="*/ 52 h 90"/>
                <a:gd name="T84" fmla="*/ 0 w 420"/>
                <a:gd name="T85" fmla="*/ 56 h 90"/>
                <a:gd name="T86" fmla="*/ 0 w 420"/>
                <a:gd name="T87" fmla="*/ 58 h 90"/>
                <a:gd name="T88" fmla="*/ 8 w 420"/>
                <a:gd name="T89" fmla="*/ 63 h 90"/>
                <a:gd name="T90" fmla="*/ 22 w 420"/>
                <a:gd name="T91" fmla="*/ 68 h 90"/>
                <a:gd name="T92" fmla="*/ 43 w 420"/>
                <a:gd name="T93" fmla="*/ 74 h 90"/>
                <a:gd name="T94" fmla="*/ 67 w 420"/>
                <a:gd name="T95" fmla="*/ 78 h 90"/>
                <a:gd name="T96" fmla="*/ 96 w 420"/>
                <a:gd name="T97" fmla="*/ 84 h 90"/>
                <a:gd name="T98" fmla="*/ 131 w 420"/>
                <a:gd name="T99" fmla="*/ 87 h 90"/>
                <a:gd name="T100" fmla="*/ 168 w 420"/>
                <a:gd name="T101" fmla="*/ 90 h 90"/>
                <a:gd name="T102" fmla="*/ 210 w 420"/>
                <a:gd name="T103" fmla="*/ 90 h 90"/>
                <a:gd name="T104" fmla="*/ 251 w 420"/>
                <a:gd name="T105" fmla="*/ 90 h 90"/>
                <a:gd name="T106" fmla="*/ 289 w 420"/>
                <a:gd name="T107" fmla="*/ 87 h 90"/>
                <a:gd name="T108" fmla="*/ 323 w 420"/>
                <a:gd name="T109" fmla="*/ 84 h 90"/>
                <a:gd name="T110" fmla="*/ 353 w 420"/>
                <a:gd name="T111" fmla="*/ 78 h 90"/>
                <a:gd name="T112" fmla="*/ 377 w 420"/>
                <a:gd name="T113" fmla="*/ 74 h 90"/>
                <a:gd name="T114" fmla="*/ 398 w 420"/>
                <a:gd name="T115" fmla="*/ 68 h 90"/>
                <a:gd name="T116" fmla="*/ 412 w 420"/>
                <a:gd name="T117" fmla="*/ 62 h 90"/>
                <a:gd name="T118" fmla="*/ 420 w 420"/>
                <a:gd name="T11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90">
                  <a:moveTo>
                    <a:pt x="420" y="58"/>
                  </a:moveTo>
                  <a:lnTo>
                    <a:pt x="419" y="55"/>
                  </a:lnTo>
                  <a:lnTo>
                    <a:pt x="418" y="50"/>
                  </a:lnTo>
                  <a:lnTo>
                    <a:pt x="416" y="47"/>
                  </a:lnTo>
                  <a:lnTo>
                    <a:pt x="413" y="44"/>
                  </a:lnTo>
                  <a:lnTo>
                    <a:pt x="406" y="37"/>
                  </a:lnTo>
                  <a:lnTo>
                    <a:pt x="397" y="32"/>
                  </a:lnTo>
                  <a:lnTo>
                    <a:pt x="386" y="27"/>
                  </a:lnTo>
                  <a:lnTo>
                    <a:pt x="374" y="22"/>
                  </a:lnTo>
                  <a:lnTo>
                    <a:pt x="360" y="18"/>
                  </a:lnTo>
                  <a:lnTo>
                    <a:pt x="345" y="14"/>
                  </a:lnTo>
                  <a:lnTo>
                    <a:pt x="313" y="9"/>
                  </a:lnTo>
                  <a:lnTo>
                    <a:pt x="277" y="3"/>
                  </a:lnTo>
                  <a:lnTo>
                    <a:pt x="243" y="1"/>
                  </a:lnTo>
                  <a:lnTo>
                    <a:pt x="210" y="0"/>
                  </a:lnTo>
                  <a:lnTo>
                    <a:pt x="172" y="1"/>
                  </a:lnTo>
                  <a:lnTo>
                    <a:pt x="133" y="4"/>
                  </a:lnTo>
                  <a:lnTo>
                    <a:pt x="113" y="7"/>
                  </a:lnTo>
                  <a:lnTo>
                    <a:pt x="94" y="11"/>
                  </a:lnTo>
                  <a:lnTo>
                    <a:pt x="76" y="14"/>
                  </a:lnTo>
                  <a:lnTo>
                    <a:pt x="59" y="18"/>
                  </a:lnTo>
                  <a:lnTo>
                    <a:pt x="59" y="18"/>
                  </a:lnTo>
                  <a:lnTo>
                    <a:pt x="55" y="19"/>
                  </a:lnTo>
                  <a:lnTo>
                    <a:pt x="52" y="20"/>
                  </a:lnTo>
                  <a:lnTo>
                    <a:pt x="48" y="21"/>
                  </a:lnTo>
                  <a:lnTo>
                    <a:pt x="44" y="22"/>
                  </a:lnTo>
                  <a:lnTo>
                    <a:pt x="43" y="24"/>
                  </a:lnTo>
                  <a:lnTo>
                    <a:pt x="40" y="24"/>
                  </a:lnTo>
                  <a:lnTo>
                    <a:pt x="35" y="26"/>
                  </a:lnTo>
                  <a:lnTo>
                    <a:pt x="31" y="28"/>
                  </a:lnTo>
                  <a:lnTo>
                    <a:pt x="30" y="28"/>
                  </a:lnTo>
                  <a:lnTo>
                    <a:pt x="30" y="28"/>
                  </a:lnTo>
                  <a:lnTo>
                    <a:pt x="19" y="33"/>
                  </a:lnTo>
                  <a:lnTo>
                    <a:pt x="12" y="40"/>
                  </a:lnTo>
                  <a:lnTo>
                    <a:pt x="10" y="40"/>
                  </a:lnTo>
                  <a:lnTo>
                    <a:pt x="10" y="40"/>
                  </a:lnTo>
                  <a:lnTo>
                    <a:pt x="7" y="43"/>
                  </a:lnTo>
                  <a:lnTo>
                    <a:pt x="5" y="46"/>
                  </a:lnTo>
                  <a:lnTo>
                    <a:pt x="4" y="47"/>
                  </a:lnTo>
                  <a:lnTo>
                    <a:pt x="4" y="48"/>
                  </a:lnTo>
                  <a:lnTo>
                    <a:pt x="2" y="50"/>
                  </a:lnTo>
                  <a:lnTo>
                    <a:pt x="1" y="52"/>
                  </a:lnTo>
                  <a:lnTo>
                    <a:pt x="0" y="56"/>
                  </a:lnTo>
                  <a:lnTo>
                    <a:pt x="0" y="58"/>
                  </a:lnTo>
                  <a:lnTo>
                    <a:pt x="8" y="63"/>
                  </a:lnTo>
                  <a:lnTo>
                    <a:pt x="22" y="68"/>
                  </a:lnTo>
                  <a:lnTo>
                    <a:pt x="43" y="74"/>
                  </a:lnTo>
                  <a:lnTo>
                    <a:pt x="67" y="78"/>
                  </a:lnTo>
                  <a:lnTo>
                    <a:pt x="96" y="84"/>
                  </a:lnTo>
                  <a:lnTo>
                    <a:pt x="131" y="87"/>
                  </a:lnTo>
                  <a:lnTo>
                    <a:pt x="168" y="90"/>
                  </a:lnTo>
                  <a:lnTo>
                    <a:pt x="210" y="90"/>
                  </a:lnTo>
                  <a:lnTo>
                    <a:pt x="251" y="90"/>
                  </a:lnTo>
                  <a:lnTo>
                    <a:pt x="289" y="87"/>
                  </a:lnTo>
                  <a:lnTo>
                    <a:pt x="323" y="84"/>
                  </a:lnTo>
                  <a:lnTo>
                    <a:pt x="353" y="78"/>
                  </a:lnTo>
                  <a:lnTo>
                    <a:pt x="377" y="74"/>
                  </a:lnTo>
                  <a:lnTo>
                    <a:pt x="398" y="68"/>
                  </a:lnTo>
                  <a:lnTo>
                    <a:pt x="412" y="62"/>
                  </a:lnTo>
                  <a:lnTo>
                    <a:pt x="4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01">
              <a:extLst>
                <a:ext uri="{FF2B5EF4-FFF2-40B4-BE49-F238E27FC236}">
                  <a16:creationId xmlns:a16="http://schemas.microsoft.com/office/drawing/2014/main" id="{DBE218E2-EA47-43F9-AF50-BC58701E5EAE}"/>
                </a:ext>
              </a:extLst>
            </p:cNvPr>
            <p:cNvSpPr>
              <a:spLocks/>
            </p:cNvSpPr>
            <p:nvPr/>
          </p:nvSpPr>
          <p:spPr bwMode="auto">
            <a:xfrm>
              <a:off x="3756025" y="1503363"/>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7 h 75"/>
                <a:gd name="T10" fmla="*/ 67 w 421"/>
                <a:gd name="T11" fmla="*/ 62 h 75"/>
                <a:gd name="T12" fmla="*/ 97 w 421"/>
                <a:gd name="T13" fmla="*/ 68 h 75"/>
                <a:gd name="T14" fmla="*/ 130 w 421"/>
                <a:gd name="T15" fmla="*/ 71 h 75"/>
                <a:gd name="T16" fmla="*/ 169 w 421"/>
                <a:gd name="T17" fmla="*/ 74 h 75"/>
                <a:gd name="T18" fmla="*/ 211 w 421"/>
                <a:gd name="T19" fmla="*/ 75 h 75"/>
                <a:gd name="T20" fmla="*/ 253 w 421"/>
                <a:gd name="T21" fmla="*/ 74 h 75"/>
                <a:gd name="T22" fmla="*/ 290 w 421"/>
                <a:gd name="T23" fmla="*/ 71 h 75"/>
                <a:gd name="T24" fmla="*/ 325 w 421"/>
                <a:gd name="T25" fmla="*/ 68 h 75"/>
                <a:gd name="T26" fmla="*/ 355 w 421"/>
                <a:gd name="T27" fmla="*/ 62 h 75"/>
                <a:gd name="T28" fmla="*/ 379 w 421"/>
                <a:gd name="T29" fmla="*/ 57 h 75"/>
                <a:gd name="T30" fmla="*/ 399 w 421"/>
                <a:gd name="T31" fmla="*/ 52 h 75"/>
                <a:gd name="T32" fmla="*/ 414 w 421"/>
                <a:gd name="T33" fmla="*/ 46 h 75"/>
                <a:gd name="T34" fmla="*/ 421 w 421"/>
                <a:gd name="T35" fmla="*/ 42 h 75"/>
                <a:gd name="T36" fmla="*/ 421 w 421"/>
                <a:gd name="T37" fmla="*/ 0 h 75"/>
                <a:gd name="T38" fmla="*/ 410 w 421"/>
                <a:gd name="T39" fmla="*/ 4 h 75"/>
                <a:gd name="T40" fmla="*/ 399 w 421"/>
                <a:gd name="T41" fmla="*/ 8 h 75"/>
                <a:gd name="T42" fmla="*/ 386 w 421"/>
                <a:gd name="T43" fmla="*/ 12 h 75"/>
                <a:gd name="T44" fmla="*/ 373 w 421"/>
                <a:gd name="T45" fmla="*/ 14 h 75"/>
                <a:gd name="T46" fmla="*/ 344 w 421"/>
                <a:gd name="T47" fmla="*/ 19 h 75"/>
                <a:gd name="T48" fmla="*/ 314 w 421"/>
                <a:gd name="T49" fmla="*/ 24 h 75"/>
                <a:gd name="T50" fmla="*/ 284 w 421"/>
                <a:gd name="T51" fmla="*/ 27 h 75"/>
                <a:gd name="T52" fmla="*/ 256 w 421"/>
                <a:gd name="T53" fmla="*/ 28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8 h 75"/>
                <a:gd name="T74" fmla="*/ 10 w 421"/>
                <a:gd name="T75" fmla="*/ 4 h 75"/>
                <a:gd name="T76" fmla="*/ 0 w 421"/>
                <a:gd name="T77" fmla="*/ 0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6"/>
                  </a:lnTo>
                  <a:lnTo>
                    <a:pt x="22" y="52"/>
                  </a:lnTo>
                  <a:lnTo>
                    <a:pt x="43" y="57"/>
                  </a:lnTo>
                  <a:lnTo>
                    <a:pt x="67" y="62"/>
                  </a:lnTo>
                  <a:lnTo>
                    <a:pt x="97" y="68"/>
                  </a:lnTo>
                  <a:lnTo>
                    <a:pt x="130" y="71"/>
                  </a:lnTo>
                  <a:lnTo>
                    <a:pt x="169" y="74"/>
                  </a:lnTo>
                  <a:lnTo>
                    <a:pt x="211" y="75"/>
                  </a:lnTo>
                  <a:lnTo>
                    <a:pt x="253" y="74"/>
                  </a:lnTo>
                  <a:lnTo>
                    <a:pt x="290" y="71"/>
                  </a:lnTo>
                  <a:lnTo>
                    <a:pt x="325" y="68"/>
                  </a:lnTo>
                  <a:lnTo>
                    <a:pt x="355" y="62"/>
                  </a:lnTo>
                  <a:lnTo>
                    <a:pt x="379" y="57"/>
                  </a:lnTo>
                  <a:lnTo>
                    <a:pt x="399" y="52"/>
                  </a:lnTo>
                  <a:lnTo>
                    <a:pt x="414" y="46"/>
                  </a:lnTo>
                  <a:lnTo>
                    <a:pt x="421" y="42"/>
                  </a:lnTo>
                  <a:lnTo>
                    <a:pt x="421" y="0"/>
                  </a:lnTo>
                  <a:lnTo>
                    <a:pt x="410" y="4"/>
                  </a:lnTo>
                  <a:lnTo>
                    <a:pt x="399" y="8"/>
                  </a:lnTo>
                  <a:lnTo>
                    <a:pt x="386" y="12"/>
                  </a:lnTo>
                  <a:lnTo>
                    <a:pt x="373" y="14"/>
                  </a:lnTo>
                  <a:lnTo>
                    <a:pt x="344" y="19"/>
                  </a:lnTo>
                  <a:lnTo>
                    <a:pt x="314" y="24"/>
                  </a:lnTo>
                  <a:lnTo>
                    <a:pt x="284" y="27"/>
                  </a:lnTo>
                  <a:lnTo>
                    <a:pt x="256" y="28"/>
                  </a:lnTo>
                  <a:lnTo>
                    <a:pt x="231" y="29"/>
                  </a:lnTo>
                  <a:lnTo>
                    <a:pt x="211" y="30"/>
                  </a:lnTo>
                  <a:lnTo>
                    <a:pt x="191" y="29"/>
                  </a:lnTo>
                  <a:lnTo>
                    <a:pt x="166" y="28"/>
                  </a:lnTo>
                  <a:lnTo>
                    <a:pt x="138" y="27"/>
                  </a:lnTo>
                  <a:lnTo>
                    <a:pt x="108" y="24"/>
                  </a:lnTo>
                  <a:lnTo>
                    <a:pt x="78" y="19"/>
                  </a:lnTo>
                  <a:lnTo>
                    <a:pt x="49" y="15"/>
                  </a:lnTo>
                  <a:lnTo>
                    <a:pt x="35" y="12"/>
                  </a:lnTo>
                  <a:lnTo>
                    <a:pt x="22" y="8"/>
                  </a:lnTo>
                  <a:lnTo>
                    <a:pt x="1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02">
              <a:extLst>
                <a:ext uri="{FF2B5EF4-FFF2-40B4-BE49-F238E27FC236}">
                  <a16:creationId xmlns:a16="http://schemas.microsoft.com/office/drawing/2014/main" id="{FB53FF3C-7C81-42D7-820B-328F83511B89}"/>
                </a:ext>
              </a:extLst>
            </p:cNvPr>
            <p:cNvSpPr>
              <a:spLocks/>
            </p:cNvSpPr>
            <p:nvPr/>
          </p:nvSpPr>
          <p:spPr bwMode="auto">
            <a:xfrm>
              <a:off x="3756025" y="1574800"/>
              <a:ext cx="133350" cy="23813"/>
            </a:xfrm>
            <a:custGeom>
              <a:avLst/>
              <a:gdLst>
                <a:gd name="T0" fmla="*/ 0 w 421"/>
                <a:gd name="T1" fmla="*/ 0 h 75"/>
                <a:gd name="T2" fmla="*/ 0 w 421"/>
                <a:gd name="T3" fmla="*/ 42 h 75"/>
                <a:gd name="T4" fmla="*/ 8 w 421"/>
                <a:gd name="T5" fmla="*/ 48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8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1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8"/>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8"/>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03">
              <a:extLst>
                <a:ext uri="{FF2B5EF4-FFF2-40B4-BE49-F238E27FC236}">
                  <a16:creationId xmlns:a16="http://schemas.microsoft.com/office/drawing/2014/main" id="{B2AFC166-3690-491C-BE8E-D33917F47E78}"/>
                </a:ext>
              </a:extLst>
            </p:cNvPr>
            <p:cNvSpPr>
              <a:spLocks/>
            </p:cNvSpPr>
            <p:nvPr/>
          </p:nvSpPr>
          <p:spPr bwMode="auto">
            <a:xfrm>
              <a:off x="3756025" y="1550988"/>
              <a:ext cx="133350" cy="23813"/>
            </a:xfrm>
            <a:custGeom>
              <a:avLst/>
              <a:gdLst>
                <a:gd name="T0" fmla="*/ 0 w 421"/>
                <a:gd name="T1" fmla="*/ 0 h 75"/>
                <a:gd name="T2" fmla="*/ 0 w 421"/>
                <a:gd name="T3" fmla="*/ 42 h 75"/>
                <a:gd name="T4" fmla="*/ 8 w 421"/>
                <a:gd name="T5" fmla="*/ 47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7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7"/>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7"/>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04">
              <a:extLst>
                <a:ext uri="{FF2B5EF4-FFF2-40B4-BE49-F238E27FC236}">
                  <a16:creationId xmlns:a16="http://schemas.microsoft.com/office/drawing/2014/main" id="{9740A41F-89FD-44D8-9D1F-332E7D538EDA}"/>
                </a:ext>
              </a:extLst>
            </p:cNvPr>
            <p:cNvSpPr>
              <a:spLocks/>
            </p:cNvSpPr>
            <p:nvPr/>
          </p:nvSpPr>
          <p:spPr bwMode="auto">
            <a:xfrm>
              <a:off x="3756025" y="1527175"/>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8 h 75"/>
                <a:gd name="T10" fmla="*/ 67 w 421"/>
                <a:gd name="T11" fmla="*/ 63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3 h 75"/>
                <a:gd name="T28" fmla="*/ 379 w 421"/>
                <a:gd name="T29" fmla="*/ 58 h 75"/>
                <a:gd name="T30" fmla="*/ 399 w 421"/>
                <a:gd name="T31" fmla="*/ 52 h 75"/>
                <a:gd name="T32" fmla="*/ 414 w 421"/>
                <a:gd name="T33" fmla="*/ 47 h 75"/>
                <a:gd name="T34" fmla="*/ 421 w 421"/>
                <a:gd name="T35" fmla="*/ 42 h 75"/>
                <a:gd name="T36" fmla="*/ 421 w 421"/>
                <a:gd name="T37" fmla="*/ 0 h 75"/>
                <a:gd name="T38" fmla="*/ 410 w 421"/>
                <a:gd name="T39" fmla="*/ 4 h 75"/>
                <a:gd name="T40" fmla="*/ 399 w 421"/>
                <a:gd name="T41" fmla="*/ 9 h 75"/>
                <a:gd name="T42" fmla="*/ 386 w 421"/>
                <a:gd name="T43" fmla="*/ 12 h 75"/>
                <a:gd name="T44" fmla="*/ 373 w 421"/>
                <a:gd name="T45" fmla="*/ 15 h 75"/>
                <a:gd name="T46" fmla="*/ 344 w 421"/>
                <a:gd name="T47" fmla="*/ 19 h 75"/>
                <a:gd name="T48" fmla="*/ 314 w 421"/>
                <a:gd name="T49" fmla="*/ 24 h 75"/>
                <a:gd name="T50" fmla="*/ 284 w 421"/>
                <a:gd name="T51" fmla="*/ 27 h 75"/>
                <a:gd name="T52" fmla="*/ 256 w 421"/>
                <a:gd name="T53" fmla="*/ 29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9 h 75"/>
                <a:gd name="T74" fmla="*/ 10 w 421"/>
                <a:gd name="T75" fmla="*/ 4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6"/>
                  </a:lnTo>
                  <a:lnTo>
                    <a:pt x="22" y="52"/>
                  </a:lnTo>
                  <a:lnTo>
                    <a:pt x="43" y="58"/>
                  </a:lnTo>
                  <a:lnTo>
                    <a:pt x="67" y="63"/>
                  </a:lnTo>
                  <a:lnTo>
                    <a:pt x="97" y="68"/>
                  </a:lnTo>
                  <a:lnTo>
                    <a:pt x="130" y="72"/>
                  </a:lnTo>
                  <a:lnTo>
                    <a:pt x="169" y="74"/>
                  </a:lnTo>
                  <a:lnTo>
                    <a:pt x="211" y="75"/>
                  </a:lnTo>
                  <a:lnTo>
                    <a:pt x="253" y="74"/>
                  </a:lnTo>
                  <a:lnTo>
                    <a:pt x="290" y="72"/>
                  </a:lnTo>
                  <a:lnTo>
                    <a:pt x="325" y="68"/>
                  </a:lnTo>
                  <a:lnTo>
                    <a:pt x="355" y="63"/>
                  </a:lnTo>
                  <a:lnTo>
                    <a:pt x="379" y="58"/>
                  </a:lnTo>
                  <a:lnTo>
                    <a:pt x="399" y="52"/>
                  </a:lnTo>
                  <a:lnTo>
                    <a:pt x="414" y="47"/>
                  </a:lnTo>
                  <a:lnTo>
                    <a:pt x="421" y="42"/>
                  </a:lnTo>
                  <a:lnTo>
                    <a:pt x="421" y="0"/>
                  </a:lnTo>
                  <a:lnTo>
                    <a:pt x="410" y="4"/>
                  </a:lnTo>
                  <a:lnTo>
                    <a:pt x="399" y="9"/>
                  </a:lnTo>
                  <a:lnTo>
                    <a:pt x="386" y="12"/>
                  </a:lnTo>
                  <a:lnTo>
                    <a:pt x="373" y="15"/>
                  </a:lnTo>
                  <a:lnTo>
                    <a:pt x="344" y="19"/>
                  </a:lnTo>
                  <a:lnTo>
                    <a:pt x="314" y="24"/>
                  </a:lnTo>
                  <a:lnTo>
                    <a:pt x="284" y="27"/>
                  </a:lnTo>
                  <a:lnTo>
                    <a:pt x="256" y="29"/>
                  </a:lnTo>
                  <a:lnTo>
                    <a:pt x="231" y="29"/>
                  </a:lnTo>
                  <a:lnTo>
                    <a:pt x="211" y="30"/>
                  </a:lnTo>
                  <a:lnTo>
                    <a:pt x="191" y="29"/>
                  </a:lnTo>
                  <a:lnTo>
                    <a:pt x="166" y="28"/>
                  </a:lnTo>
                  <a:lnTo>
                    <a:pt x="138" y="27"/>
                  </a:lnTo>
                  <a:lnTo>
                    <a:pt x="108" y="24"/>
                  </a:lnTo>
                  <a:lnTo>
                    <a:pt x="78" y="19"/>
                  </a:lnTo>
                  <a:lnTo>
                    <a:pt x="49" y="15"/>
                  </a:lnTo>
                  <a:lnTo>
                    <a:pt x="35" y="12"/>
                  </a:lnTo>
                  <a:lnTo>
                    <a:pt x="22" y="9"/>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7</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pic>
        <p:nvPicPr>
          <p:cNvPr id="38" name="table">
            <a:extLst>
              <a:ext uri="{FF2B5EF4-FFF2-40B4-BE49-F238E27FC236}">
                <a16:creationId xmlns:a16="http://schemas.microsoft.com/office/drawing/2014/main" id="{49DAC252-93BB-4171-A88B-11E779751F3E}"/>
              </a:ext>
            </a:extLst>
          </p:cNvPr>
          <p:cNvPicPr>
            <a:picLocks noChangeAspect="1"/>
          </p:cNvPicPr>
          <p:nvPr/>
        </p:nvPicPr>
        <p:blipFill>
          <a:blip r:embed="rId3"/>
          <a:stretch>
            <a:fillRect/>
          </a:stretch>
        </p:blipFill>
        <p:spPr>
          <a:xfrm>
            <a:off x="851148" y="1826260"/>
            <a:ext cx="10489704" cy="3205480"/>
          </a:xfrm>
          <a:prstGeom prst="rect">
            <a:avLst/>
          </a:prstGeom>
        </p:spPr>
      </p:pic>
      <p:pic>
        <p:nvPicPr>
          <p:cNvPr id="41" name="Picture 40">
            <a:extLst>
              <a:ext uri="{FF2B5EF4-FFF2-40B4-BE49-F238E27FC236}">
                <a16:creationId xmlns:a16="http://schemas.microsoft.com/office/drawing/2014/main" id="{07611332-C8BC-4BD0-9316-AA95EE5FB695}"/>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37" name="Picture 36">
            <a:extLst>
              <a:ext uri="{FF2B5EF4-FFF2-40B4-BE49-F238E27FC236}">
                <a16:creationId xmlns:a16="http://schemas.microsoft.com/office/drawing/2014/main" id="{DF9E2D20-7ECF-435A-BB82-9730F2F9B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9259646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11675533" y="522898"/>
            <a:ext cx="516467"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Time Impact Analysis Methodology</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635000"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70</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044968A-D62C-4E5E-9D6D-B9344162478F}"/>
              </a:ext>
            </a:extLst>
          </p:cNvPr>
          <p:cNvSpPr txBox="1"/>
          <p:nvPr/>
        </p:nvSpPr>
        <p:spPr>
          <a:xfrm>
            <a:off x="1289845" y="1351508"/>
            <a:ext cx="9428955" cy="4524315"/>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mj-lt"/>
              </a:rPr>
              <a:t>To prepare for a </a:t>
            </a:r>
            <a:r>
              <a:rPr lang="en-US" sz="2400" b="1" i="0" u="none" strike="noStrike" dirty="0">
                <a:effectLst/>
                <a:latin typeface="+mj-lt"/>
              </a:rPr>
              <a:t>Time Impact Analysis</a:t>
            </a:r>
            <a:r>
              <a:rPr lang="en-US" sz="2400" b="0" i="0" dirty="0">
                <a:effectLst/>
                <a:latin typeface="+mj-lt"/>
              </a:rPr>
              <a:t>, we removed all updates related to the progress of the project from the actual schedule being used for construction. This allowed us to establish the original </a:t>
            </a:r>
            <a:r>
              <a:rPr lang="en-US" sz="2400" b="1" i="0" u="none" strike="noStrike" dirty="0">
                <a:effectLst/>
                <a:latin typeface="+mj-lt"/>
              </a:rPr>
              <a:t>Baseline Schedule</a:t>
            </a:r>
            <a:r>
              <a:rPr lang="en-US" sz="2400" b="1" i="0" dirty="0">
                <a:effectLst/>
                <a:latin typeface="+mj-lt"/>
              </a:rPr>
              <a:t> </a:t>
            </a:r>
            <a:r>
              <a:rPr lang="en-US" sz="2400" b="0" i="0" dirty="0">
                <a:effectLst/>
                <a:latin typeface="+mj-lt"/>
              </a:rPr>
              <a:t>while retaining the same activity durations. We then created the </a:t>
            </a:r>
            <a:r>
              <a:rPr lang="en-US" sz="2400" b="1" i="0" u="none" strike="noStrike" dirty="0">
                <a:effectLst/>
                <a:latin typeface="+mj-lt"/>
              </a:rPr>
              <a:t>Impacted Schedule</a:t>
            </a:r>
            <a:r>
              <a:rPr lang="en-US" sz="2400" b="0" i="0" dirty="0">
                <a:effectLst/>
                <a:latin typeface="+mj-lt"/>
              </a:rPr>
              <a:t> by updating actual dates up to the date when the </a:t>
            </a:r>
            <a:r>
              <a:rPr lang="en-US" sz="2400" b="1" i="0" u="none" strike="noStrike" dirty="0">
                <a:effectLst/>
                <a:latin typeface="+mj-lt"/>
              </a:rPr>
              <a:t>PNG relocation</a:t>
            </a:r>
            <a:r>
              <a:rPr lang="en-US" sz="2400" b="1" i="0" dirty="0">
                <a:effectLst/>
                <a:latin typeface="+mj-lt"/>
              </a:rPr>
              <a:t> </a:t>
            </a:r>
            <a:r>
              <a:rPr lang="en-US" sz="2400" b="0" i="0" dirty="0">
                <a:effectLst/>
                <a:latin typeface="+mj-lt"/>
              </a:rPr>
              <a:t>was completed (June 10, 2020). This approach enabled us to eliminate any inefficiencies in our calculations, regardless of whether they were caused by Blythe or NCDOT. Ensuring accuracy and fairness in our analysis was a critical objective of the </a:t>
            </a:r>
            <a:r>
              <a:rPr lang="en-US" sz="2400" b="1" i="0" u="none" strike="noStrike" dirty="0">
                <a:effectLst/>
                <a:latin typeface="+mj-lt"/>
              </a:rPr>
              <a:t>Time Impact</a:t>
            </a:r>
            <a:r>
              <a:rPr lang="en-US" sz="2400" b="1" i="0" dirty="0">
                <a:effectLst/>
                <a:latin typeface="+mj-lt"/>
              </a:rPr>
              <a:t> Analysis</a:t>
            </a:r>
            <a:r>
              <a:rPr lang="en-US" sz="2400" b="0" i="0" dirty="0">
                <a:effectLst/>
                <a:latin typeface="+mj-lt"/>
              </a:rPr>
              <a:t> methodology we utilized.</a:t>
            </a:r>
            <a:endParaRPr lang="en-US" sz="2400" dirty="0">
              <a:latin typeface="+mj-lt"/>
            </a:endParaRPr>
          </a:p>
        </p:txBody>
      </p:sp>
    </p:spTree>
    <p:extLst>
      <p:ext uri="{BB962C8B-B14F-4D97-AF65-F5344CB8AC3E}">
        <p14:creationId xmlns:p14="http://schemas.microsoft.com/office/powerpoint/2010/main" val="23089087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11675533" y="522898"/>
            <a:ext cx="516467"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2">
                    <a:lumMod val="50000"/>
                  </a:schemeClr>
                </a:solidFill>
                <a:cs typeface="Calibri Light" panose="020F0302020204030204"/>
              </a:rPr>
              <a:t>Time Impact Analysis : Planned FIC and Substantial Completion</a:t>
            </a:r>
            <a:endParaRPr lang="en-US" sz="2800" b="1" dirty="0">
              <a:solidFill>
                <a:schemeClr val="bg2">
                  <a:lumMod val="50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635000"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71</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0FAC68F5-CEAD-4AE3-9531-EE4FB6A5250E}"/>
              </a:ext>
            </a:extLst>
          </p:cNvPr>
          <p:cNvGrpSpPr/>
          <p:nvPr/>
        </p:nvGrpSpPr>
        <p:grpSpPr>
          <a:xfrm>
            <a:off x="2063360" y="958008"/>
            <a:ext cx="8366908" cy="5299041"/>
            <a:chOff x="1683024" y="800035"/>
            <a:chExt cx="8825949" cy="5589767"/>
          </a:xfrm>
        </p:grpSpPr>
        <p:pic>
          <p:nvPicPr>
            <p:cNvPr id="30" name="Picture 29" descr="Timeline&#10;&#10;Description automatically generated">
              <a:extLst>
                <a:ext uri="{FF2B5EF4-FFF2-40B4-BE49-F238E27FC236}">
                  <a16:creationId xmlns:a16="http://schemas.microsoft.com/office/drawing/2014/main" id="{9AAB21E4-DCBE-49D8-9908-5CF6C347C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024" y="800035"/>
              <a:ext cx="8825949" cy="5589767"/>
            </a:xfrm>
            <a:prstGeom prst="rect">
              <a:avLst/>
            </a:prstGeom>
          </p:spPr>
        </p:pic>
        <p:sp>
          <p:nvSpPr>
            <p:cNvPr id="31" name="TextBox 2">
              <a:extLst>
                <a:ext uri="{FF2B5EF4-FFF2-40B4-BE49-F238E27FC236}">
                  <a16:creationId xmlns:a16="http://schemas.microsoft.com/office/drawing/2014/main" id="{D6310150-6BFF-4DA8-A6A1-5AEADEA14B29}"/>
                </a:ext>
              </a:extLst>
            </p:cNvPr>
            <p:cNvSpPr txBox="1"/>
            <p:nvPr/>
          </p:nvSpPr>
          <p:spPr>
            <a:xfrm>
              <a:off x="9066997" y="5322771"/>
              <a:ext cx="9432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t>Substantial Completion</a:t>
              </a:r>
            </a:p>
          </p:txBody>
        </p:sp>
      </p:grpSp>
    </p:spTree>
    <p:extLst>
      <p:ext uri="{BB962C8B-B14F-4D97-AF65-F5344CB8AC3E}">
        <p14:creationId xmlns:p14="http://schemas.microsoft.com/office/powerpoint/2010/main" val="36133586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11353800" y="522899"/>
            <a:ext cx="8382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1348722" y="334435"/>
            <a:ext cx="11734800"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2">
                    <a:lumMod val="50000"/>
                  </a:schemeClr>
                </a:solidFill>
                <a:cs typeface="Calibri Light" panose="020F0302020204030204"/>
              </a:rPr>
              <a:t>Time Impact Analysis : Impacted Function Interchange Completion</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1147313" cy="1"/>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72</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Picture 31" descr="Timeline&#10;&#10;Description automatically generated">
            <a:extLst>
              <a:ext uri="{FF2B5EF4-FFF2-40B4-BE49-F238E27FC236}">
                <a16:creationId xmlns:a16="http://schemas.microsoft.com/office/drawing/2014/main" id="{49ACD4BE-21B6-459B-853B-07FCE6C84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451" y="851639"/>
            <a:ext cx="9033097" cy="5507333"/>
          </a:xfrm>
          <a:prstGeom prst="rect">
            <a:avLst/>
          </a:prstGeom>
        </p:spPr>
      </p:pic>
    </p:spTree>
    <p:extLst>
      <p:ext uri="{BB962C8B-B14F-4D97-AF65-F5344CB8AC3E}">
        <p14:creationId xmlns:p14="http://schemas.microsoft.com/office/powerpoint/2010/main" val="3597792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10912415" y="522899"/>
            <a:ext cx="127958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402796" y="319118"/>
            <a:ext cx="11734800"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2">
                    <a:lumMod val="50000"/>
                  </a:schemeClr>
                </a:solidFill>
                <a:cs typeface="Calibri Light" panose="020F0302020204030204"/>
              </a:rPr>
              <a:t>Time Impact Analysis : Impacted Substantial Completion</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027208" cy="1"/>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73</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Picture 28" descr="Timeline&#10;&#10;Description automatically generated">
            <a:extLst>
              <a:ext uri="{FF2B5EF4-FFF2-40B4-BE49-F238E27FC236}">
                <a16:creationId xmlns:a16="http://schemas.microsoft.com/office/drawing/2014/main" id="{FDA7E087-9E6D-472A-8074-C0E573EB9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975" y="769003"/>
            <a:ext cx="10784049" cy="5319994"/>
          </a:xfrm>
          <a:prstGeom prst="rect">
            <a:avLst/>
          </a:prstGeom>
        </p:spPr>
      </p:pic>
    </p:spTree>
    <p:extLst>
      <p:ext uri="{BB962C8B-B14F-4D97-AF65-F5344CB8AC3E}">
        <p14:creationId xmlns:p14="http://schemas.microsoft.com/office/powerpoint/2010/main" val="36175782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431867" y="522899"/>
            <a:ext cx="2760133"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Seasonal Ripple Effect Impact</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79714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74</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32" name="TextBox 31">
            <a:extLst>
              <a:ext uri="{FF2B5EF4-FFF2-40B4-BE49-F238E27FC236}">
                <a16:creationId xmlns:a16="http://schemas.microsoft.com/office/drawing/2014/main" id="{0B6A808D-07F4-40E5-85EF-759E88D09537}"/>
              </a:ext>
            </a:extLst>
          </p:cNvPr>
          <p:cNvSpPr txBox="1"/>
          <p:nvPr/>
        </p:nvSpPr>
        <p:spPr>
          <a:xfrm>
            <a:off x="445138" y="1690354"/>
            <a:ext cx="10908662" cy="4062651"/>
          </a:xfrm>
          <a:prstGeom prst="rect">
            <a:avLst/>
          </a:prstGeom>
          <a:noFill/>
        </p:spPr>
        <p:txBody>
          <a:bodyPr wrap="square">
            <a:spAutoFit/>
          </a:bodyPr>
          <a:lstStyle/>
          <a:p>
            <a:pPr marL="342900" indent="-342900">
              <a:buFont typeface="Arial" panose="020B0604020202020204" pitchFamily="34" charset="0"/>
              <a:buChar char="•"/>
            </a:pPr>
            <a:r>
              <a:rPr lang="en-US" sz="2200" b="1" dirty="0">
                <a:solidFill>
                  <a:schemeClr val="accent1"/>
                </a:solidFill>
                <a:latin typeface="+mj-lt"/>
              </a:rPr>
              <a:t>120 Days </a:t>
            </a:r>
            <a:r>
              <a:rPr lang="en-US" sz="2200" b="1" dirty="0">
                <a:latin typeface="+mj-lt"/>
              </a:rPr>
              <a:t>vs. </a:t>
            </a:r>
            <a:r>
              <a:rPr lang="en-US" sz="2200" b="1" dirty="0">
                <a:solidFill>
                  <a:schemeClr val="accent1"/>
                </a:solidFill>
                <a:latin typeface="+mj-lt"/>
              </a:rPr>
              <a:t>90 Days</a:t>
            </a:r>
          </a:p>
          <a:p>
            <a:pPr marL="342900" indent="-342900">
              <a:buFont typeface="Arial" panose="020B0604020202020204" pitchFamily="34" charset="0"/>
              <a:buChar char="•"/>
            </a:pPr>
            <a:endParaRPr lang="en-US" sz="2200" b="1" dirty="0">
              <a:latin typeface="+mj-lt"/>
            </a:endParaRPr>
          </a:p>
          <a:p>
            <a:pPr marL="342900" indent="-342900">
              <a:buFont typeface="Arial" panose="020B0604020202020204" pitchFamily="34" charset="0"/>
              <a:buChar char="•"/>
            </a:pPr>
            <a:r>
              <a:rPr lang="en-US" sz="2400" b="1" dirty="0">
                <a:latin typeface="+mj-lt"/>
              </a:rPr>
              <a:t>DOT Agreed Time Extension</a:t>
            </a:r>
          </a:p>
          <a:p>
            <a:pPr marL="342900" indent="-342900">
              <a:buFont typeface="Arial" panose="020B0604020202020204" pitchFamily="34" charset="0"/>
              <a:buChar char="•"/>
            </a:pPr>
            <a:endParaRPr lang="en-US" sz="2400" b="1" dirty="0">
              <a:latin typeface="+mj-lt"/>
            </a:endParaRPr>
          </a:p>
          <a:p>
            <a:pPr marL="342900" indent="-342900">
              <a:buFont typeface="Arial" panose="020B0604020202020204" pitchFamily="34" charset="0"/>
              <a:buChar char="•"/>
            </a:pPr>
            <a:r>
              <a:rPr lang="en-US" sz="2400" b="1" dirty="0">
                <a:latin typeface="+mj-lt"/>
              </a:rPr>
              <a:t>Current DOT Position</a:t>
            </a:r>
          </a:p>
          <a:p>
            <a:pPr marL="342900" indent="-342900">
              <a:buFont typeface="Arial" panose="020B0604020202020204" pitchFamily="34" charset="0"/>
              <a:buChar char="•"/>
            </a:pPr>
            <a:endParaRPr lang="en-US" sz="2400" b="1" dirty="0">
              <a:latin typeface="+mj-lt"/>
            </a:endParaRPr>
          </a:p>
          <a:p>
            <a:pPr marL="342900" indent="-342900">
              <a:buFont typeface="Arial" panose="020B0604020202020204" pitchFamily="34" charset="0"/>
              <a:buChar char="•"/>
            </a:pPr>
            <a:r>
              <a:rPr lang="en-US" sz="2400" b="1" dirty="0">
                <a:latin typeface="+mj-lt"/>
              </a:rPr>
              <a:t>Example of “Ripple Effect” of Seasonal Impact</a:t>
            </a:r>
          </a:p>
          <a:p>
            <a:pPr marL="342900" indent="-342900">
              <a:buFont typeface="Arial" panose="020B0604020202020204" pitchFamily="34" charset="0"/>
              <a:buChar char="•"/>
            </a:pPr>
            <a:endParaRPr lang="en-US" sz="2400" b="1" dirty="0">
              <a:latin typeface="+mj-lt"/>
            </a:endParaRPr>
          </a:p>
          <a:p>
            <a:pPr marL="342900" indent="-342900">
              <a:buFont typeface="Arial" panose="020B0604020202020204" pitchFamily="34" charset="0"/>
              <a:buChar char="•"/>
            </a:pPr>
            <a:r>
              <a:rPr lang="en-US" sz="2400" b="1" dirty="0">
                <a:latin typeface="+mj-lt"/>
              </a:rPr>
              <a:t>“Ripple Effect” of Crossing Seasonal Impact Periods and Impact on Substantial Completion</a:t>
            </a:r>
            <a:br>
              <a:rPr lang="en-US" sz="2200" b="1" dirty="0">
                <a:latin typeface="+mj-lt"/>
              </a:rPr>
            </a:br>
            <a:endParaRPr lang="en-US" sz="2200" b="1" dirty="0">
              <a:latin typeface="+mj-lt"/>
            </a:endParaRP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1544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8863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Seasonal (Climatological) Impact</a:t>
            </a:r>
          </a:p>
          <a:p>
            <a:pPr algn="ctr"/>
            <a:r>
              <a:rPr lang="en-US" sz="3200" b="1" dirty="0">
                <a:solidFill>
                  <a:schemeClr val="bg2">
                    <a:lumMod val="50000"/>
                  </a:schemeClr>
                </a:solidFill>
                <a:cs typeface="Calibri Light"/>
              </a:rPr>
              <a:t>120 Days vs. 90 Days</a:t>
            </a:r>
            <a:endParaRPr lang="en-US" sz="3200" b="1" dirty="0">
              <a:solidFill>
                <a:schemeClr val="bg2">
                  <a:lumMod val="50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75</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4">
            <a:extLst>
              <a:ext uri="{FF2B5EF4-FFF2-40B4-BE49-F238E27FC236}">
                <a16:creationId xmlns:a16="http://schemas.microsoft.com/office/drawing/2014/main" id="{ED073944-809C-4232-BEB9-BB462C8ACAE3}"/>
              </a:ext>
            </a:extLst>
          </p:cNvPr>
          <p:cNvSpPr txBox="1"/>
          <p:nvPr/>
        </p:nvSpPr>
        <p:spPr>
          <a:xfrm>
            <a:off x="753958" y="1275351"/>
            <a:ext cx="10684084" cy="5016758"/>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en-US" sz="2000" b="1" i="0" dirty="0">
                <a:effectLst/>
                <a:latin typeface="+mj-lt"/>
              </a:rPr>
              <a:t>During discussions, the Department of Transportation (DOT) has indicated that the </a:t>
            </a:r>
            <a:r>
              <a:rPr lang="en-US" sz="2000" b="1" i="0" dirty="0">
                <a:solidFill>
                  <a:schemeClr val="accent1"/>
                </a:solidFill>
                <a:effectLst/>
                <a:latin typeface="+mj-lt"/>
              </a:rPr>
              <a:t>120-day</a:t>
            </a:r>
            <a:r>
              <a:rPr lang="en-US" sz="2000" b="1" i="0" dirty="0">
                <a:effectLst/>
                <a:latin typeface="+mj-lt"/>
              </a:rPr>
              <a:t> allowance for seasonal impact specified in the TIA is </a:t>
            </a:r>
            <a:r>
              <a:rPr lang="en-US" sz="2000" b="1" i="0" dirty="0">
                <a:solidFill>
                  <a:schemeClr val="accent1"/>
                </a:solidFill>
                <a:effectLst/>
                <a:latin typeface="+mj-lt"/>
              </a:rPr>
              <a:t>not permissible</a:t>
            </a:r>
            <a:r>
              <a:rPr lang="en-US" sz="2000" b="1" i="0" dirty="0">
                <a:effectLst/>
                <a:latin typeface="+mj-lt"/>
              </a:rPr>
              <a:t>, as the DOT's seasonal limitation for granting time extensions is </a:t>
            </a:r>
            <a:r>
              <a:rPr lang="en-US" sz="2000" b="1" i="0" dirty="0">
                <a:solidFill>
                  <a:schemeClr val="accent1"/>
                </a:solidFill>
                <a:effectLst/>
                <a:latin typeface="+mj-lt"/>
              </a:rPr>
              <a:t>90 days</a:t>
            </a:r>
            <a:r>
              <a:rPr lang="en-US" sz="2000" b="1" i="0" dirty="0">
                <a:effectLst/>
                <a:latin typeface="+mj-lt"/>
              </a:rPr>
              <a:t>. It is important to note that the DOT's </a:t>
            </a:r>
            <a:r>
              <a:rPr lang="en-US" sz="2000" b="1" i="0" u="none" strike="noStrike" dirty="0">
                <a:effectLst/>
                <a:latin typeface="+mj-lt"/>
              </a:rPr>
              <a:t>seasonal restriction</a:t>
            </a:r>
            <a:r>
              <a:rPr lang="en-US" sz="2000" b="1" i="0" dirty="0">
                <a:effectLst/>
                <a:latin typeface="+mj-lt"/>
              </a:rPr>
              <a:t> does not address subgrade stabilization. </a:t>
            </a:r>
          </a:p>
          <a:p>
            <a:pPr marL="457200" indent="-457200">
              <a:spcBef>
                <a:spcPts val="600"/>
              </a:spcBef>
              <a:spcAft>
                <a:spcPts val="600"/>
              </a:spcAft>
              <a:buAutoNum type="arabicPeriod"/>
            </a:pPr>
            <a:r>
              <a:rPr lang="en-US" sz="2000" b="1" i="0" dirty="0">
                <a:effectLst/>
                <a:latin typeface="+mj-lt"/>
              </a:rPr>
              <a:t>A responsible contractor would typically incorporate such time into their </a:t>
            </a:r>
            <a:r>
              <a:rPr lang="en-US" sz="2000" b="1" i="0" u="none" strike="noStrike" dirty="0">
                <a:effectLst/>
                <a:latin typeface="+mj-lt"/>
              </a:rPr>
              <a:t>Critical Path</a:t>
            </a:r>
            <a:r>
              <a:rPr lang="en-US" sz="2000" b="1" i="0" dirty="0">
                <a:effectLst/>
                <a:latin typeface="+mj-lt"/>
              </a:rPr>
              <a:t> Method (CPM) schedule as their experience indicates that it may affect certain operations, irrespective of whether the DOT recognizes it in the "seasonal limitation" language or not. </a:t>
            </a:r>
          </a:p>
          <a:p>
            <a:pPr marL="457200" indent="-457200">
              <a:spcBef>
                <a:spcPts val="600"/>
              </a:spcBef>
              <a:spcAft>
                <a:spcPts val="600"/>
              </a:spcAft>
              <a:buAutoNum type="arabicPeriod"/>
            </a:pPr>
            <a:r>
              <a:rPr lang="en-US" sz="2000" b="1" i="0" dirty="0">
                <a:effectLst/>
                <a:latin typeface="+mj-lt"/>
              </a:rPr>
              <a:t>Based on our experience, stabilization efforts carried out before April 15 each year are usually ineffective due to normal temperatures and precipitation. Therefore, we included 120 days in our </a:t>
            </a:r>
            <a:r>
              <a:rPr lang="en-US" sz="2000" b="1" i="0" u="none" strike="noStrike" dirty="0">
                <a:effectLst/>
                <a:latin typeface="+mj-lt"/>
              </a:rPr>
              <a:t>bid schedule</a:t>
            </a:r>
            <a:r>
              <a:rPr lang="en-US" sz="2000" b="1" i="0" dirty="0">
                <a:effectLst/>
                <a:latin typeface="+mj-lt"/>
              </a:rPr>
              <a:t> for all winters, except the first, as minimal finish grading would be required during that period. It is imperative to highlight that the Department does not possess the authority within the contract language to eliminate any time that is included in our </a:t>
            </a:r>
            <a:r>
              <a:rPr lang="en-US" sz="2000" b="1" i="0" u="none" strike="noStrike" dirty="0">
                <a:effectLst/>
                <a:latin typeface="+mj-lt"/>
              </a:rPr>
              <a:t>CPM schedule</a:t>
            </a:r>
            <a:r>
              <a:rPr lang="en-US" sz="2000" b="1" i="0" dirty="0">
                <a:effectLst/>
                <a:latin typeface="+mj-lt"/>
              </a:rPr>
              <a:t> for any work.</a:t>
            </a:r>
            <a:endParaRPr lang="en-US" sz="2000" b="1" dirty="0">
              <a:latin typeface="+mj-lt"/>
              <a:cs typeface="Calibri" panose="020F0502020204030204" pitchFamily="34" charset="0"/>
            </a:endParaRPr>
          </a:p>
        </p:txBody>
      </p:sp>
    </p:spTree>
    <p:extLst>
      <p:ext uri="{BB962C8B-B14F-4D97-AF65-F5344CB8AC3E}">
        <p14:creationId xmlns:p14="http://schemas.microsoft.com/office/powerpoint/2010/main" val="5168859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8863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Seasonal (Climatological) Impact</a:t>
            </a:r>
            <a:endParaRPr lang="en-US" sz="3200" b="1" dirty="0">
              <a:solidFill>
                <a:schemeClr val="bg2">
                  <a:lumMod val="50000"/>
                </a:schemeClr>
              </a:solidFill>
              <a:cs typeface="Calibri Light"/>
            </a:endParaRPr>
          </a:p>
          <a:p>
            <a:pPr algn="ctr"/>
            <a:r>
              <a:rPr lang="en-US" sz="3200" b="1" dirty="0">
                <a:solidFill>
                  <a:schemeClr val="bg2">
                    <a:lumMod val="50000"/>
                  </a:schemeClr>
                </a:solidFill>
                <a:cs typeface="Calibri Light"/>
              </a:rPr>
              <a:t>Bid Schedule Plan for Seasonal Impact </a:t>
            </a:r>
            <a:endParaRPr lang="en-US" sz="3200" b="1" dirty="0">
              <a:solidFill>
                <a:schemeClr val="bg2">
                  <a:lumMod val="50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b="1"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b="1"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76</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B8536FD3-1914-4F90-AD1B-DAA8AE7B46C6}"/>
              </a:ext>
            </a:extLst>
          </p:cNvPr>
          <p:cNvGrpSpPr/>
          <p:nvPr/>
        </p:nvGrpSpPr>
        <p:grpSpPr>
          <a:xfrm>
            <a:off x="534437" y="3147874"/>
            <a:ext cx="11369947" cy="1384995"/>
            <a:chOff x="858982" y="3199060"/>
            <a:chExt cx="11369947" cy="1384995"/>
          </a:xfrm>
        </p:grpSpPr>
        <p:grpSp>
          <p:nvGrpSpPr>
            <p:cNvPr id="96" name="Group 95">
              <a:extLst>
                <a:ext uri="{FF2B5EF4-FFF2-40B4-BE49-F238E27FC236}">
                  <a16:creationId xmlns:a16="http://schemas.microsoft.com/office/drawing/2014/main" id="{EC234306-50D4-46E8-A503-430EBFB75519}"/>
                </a:ext>
              </a:extLst>
            </p:cNvPr>
            <p:cNvGrpSpPr/>
            <p:nvPr/>
          </p:nvGrpSpPr>
          <p:grpSpPr>
            <a:xfrm>
              <a:off x="858982" y="3674345"/>
              <a:ext cx="7232071" cy="434427"/>
              <a:chOff x="2604655" y="3912907"/>
              <a:chExt cx="7232071" cy="434427"/>
            </a:xfrm>
          </p:grpSpPr>
          <p:sp>
            <p:nvSpPr>
              <p:cNvPr id="98" name="Rectangle 97">
                <a:extLst>
                  <a:ext uri="{FF2B5EF4-FFF2-40B4-BE49-F238E27FC236}">
                    <a16:creationId xmlns:a16="http://schemas.microsoft.com/office/drawing/2014/main" id="{BFE6D1CF-89D0-46D2-96BD-BD9C542CEB0D}"/>
                  </a:ext>
                </a:extLst>
              </p:cNvPr>
              <p:cNvSpPr/>
              <p:nvPr/>
            </p:nvSpPr>
            <p:spPr>
              <a:xfrm>
                <a:off x="2604655" y="3912907"/>
                <a:ext cx="3371272" cy="434427"/>
              </a:xfrm>
              <a:prstGeom prst="rect">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800" b="1" dirty="0"/>
                  <a:t>DOT 90 Day Seasonal Limitation</a:t>
                </a:r>
              </a:p>
            </p:txBody>
          </p:sp>
          <p:sp>
            <p:nvSpPr>
              <p:cNvPr id="99" name="Rectangle 98">
                <a:extLst>
                  <a:ext uri="{FF2B5EF4-FFF2-40B4-BE49-F238E27FC236}">
                    <a16:creationId xmlns:a16="http://schemas.microsoft.com/office/drawing/2014/main" id="{37FA5654-941F-413B-92AA-6710DCA85E15}"/>
                  </a:ext>
                </a:extLst>
              </p:cNvPr>
              <p:cNvSpPr/>
              <p:nvPr/>
            </p:nvSpPr>
            <p:spPr>
              <a:xfrm>
                <a:off x="5975927" y="3926782"/>
                <a:ext cx="3860799" cy="420225"/>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t>Stabilization Duration Extended to Allow for Mar. 15 to Apr. 15 Lost productivity 90 Days</a:t>
                </a:r>
              </a:p>
            </p:txBody>
          </p:sp>
        </p:grpSp>
        <p:sp>
          <p:nvSpPr>
            <p:cNvPr id="97" name="TextBox 5">
              <a:extLst>
                <a:ext uri="{FF2B5EF4-FFF2-40B4-BE49-F238E27FC236}">
                  <a16:creationId xmlns:a16="http://schemas.microsoft.com/office/drawing/2014/main" id="{BBEE4EF6-9656-4305-AB24-249A79A2D19E}"/>
                </a:ext>
              </a:extLst>
            </p:cNvPr>
            <p:cNvSpPr txBox="1"/>
            <p:nvPr/>
          </p:nvSpPr>
          <p:spPr>
            <a:xfrm>
              <a:off x="8218321" y="3199060"/>
              <a:ext cx="4010608" cy="138499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dirty="0">
                  <a:effectLst/>
                  <a:latin typeface="+mj-lt"/>
                </a:rPr>
                <a:t>Reducing production rates to extend the work duration during the four weeks from March 15 to April 15 is considered a poor scheduling technique. The activity would have maintained the additional time even if it was rescheduled to a later period in the year when it would not be impacted by </a:t>
              </a:r>
              <a:r>
                <a:rPr lang="en-US" sz="1200" b="1" i="0" u="none" strike="noStrike" dirty="0">
                  <a:effectLst/>
                  <a:latin typeface="+mj-lt"/>
                </a:rPr>
                <a:t>seasonal limitations</a:t>
              </a:r>
              <a:r>
                <a:rPr lang="en-US" sz="1200" b="1" i="0" dirty="0">
                  <a:effectLst/>
                  <a:latin typeface="+mj-lt"/>
                </a:rPr>
                <a:t>.</a:t>
              </a:r>
              <a:endParaRPr lang="en-US" sz="1200" b="1" dirty="0">
                <a:latin typeface="+mj-lt"/>
              </a:endParaRPr>
            </a:p>
          </p:txBody>
        </p:sp>
      </p:grpSp>
      <p:grpSp>
        <p:nvGrpSpPr>
          <p:cNvPr id="77" name="Group 76">
            <a:extLst>
              <a:ext uri="{FF2B5EF4-FFF2-40B4-BE49-F238E27FC236}">
                <a16:creationId xmlns:a16="http://schemas.microsoft.com/office/drawing/2014/main" id="{A1EE9F6E-F8D3-44E0-8C8A-AE4B1A5A996F}"/>
              </a:ext>
            </a:extLst>
          </p:cNvPr>
          <p:cNvGrpSpPr/>
          <p:nvPr/>
        </p:nvGrpSpPr>
        <p:grpSpPr>
          <a:xfrm>
            <a:off x="534437" y="1513210"/>
            <a:ext cx="11369945" cy="1569660"/>
            <a:chOff x="858982" y="1490508"/>
            <a:chExt cx="11369945" cy="1569660"/>
          </a:xfrm>
        </p:grpSpPr>
        <p:grpSp>
          <p:nvGrpSpPr>
            <p:cNvPr id="91" name="Group 90">
              <a:extLst>
                <a:ext uri="{FF2B5EF4-FFF2-40B4-BE49-F238E27FC236}">
                  <a16:creationId xmlns:a16="http://schemas.microsoft.com/office/drawing/2014/main" id="{8CEFB0F3-5610-4236-823F-00A0D57E14FA}"/>
                </a:ext>
              </a:extLst>
            </p:cNvPr>
            <p:cNvGrpSpPr/>
            <p:nvPr/>
          </p:nvGrpSpPr>
          <p:grpSpPr>
            <a:xfrm>
              <a:off x="858982" y="2103218"/>
              <a:ext cx="7232071" cy="446653"/>
              <a:chOff x="2604655" y="3203696"/>
              <a:chExt cx="7232071" cy="446653"/>
            </a:xfrm>
          </p:grpSpPr>
          <p:sp>
            <p:nvSpPr>
              <p:cNvPr id="93" name="Rectangle 92">
                <a:extLst>
                  <a:ext uri="{FF2B5EF4-FFF2-40B4-BE49-F238E27FC236}">
                    <a16:creationId xmlns:a16="http://schemas.microsoft.com/office/drawing/2014/main" id="{97631846-9E38-4D34-8EAA-C2171EC3E6BD}"/>
                  </a:ext>
                </a:extLst>
              </p:cNvPr>
              <p:cNvSpPr/>
              <p:nvPr/>
            </p:nvSpPr>
            <p:spPr>
              <a:xfrm>
                <a:off x="2604655" y="3203696"/>
                <a:ext cx="3371272" cy="434427"/>
              </a:xfrm>
              <a:prstGeom prst="rect">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800" b="1" dirty="0"/>
                  <a:t>DOT 90 Day Seasonal Limitation</a:t>
                </a:r>
              </a:p>
            </p:txBody>
          </p:sp>
          <p:sp>
            <p:nvSpPr>
              <p:cNvPr id="94" name="Rectangle 93">
                <a:extLst>
                  <a:ext uri="{FF2B5EF4-FFF2-40B4-BE49-F238E27FC236}">
                    <a16:creationId xmlns:a16="http://schemas.microsoft.com/office/drawing/2014/main" id="{D4F24C9B-0F25-43EC-A2D2-CEC145BD3F99}"/>
                  </a:ext>
                </a:extLst>
              </p:cNvPr>
              <p:cNvSpPr/>
              <p:nvPr/>
            </p:nvSpPr>
            <p:spPr>
              <a:xfrm>
                <a:off x="7093526" y="3217898"/>
                <a:ext cx="2743200" cy="420225"/>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Stabilization 60 Days</a:t>
                </a:r>
                <a:endParaRPr lang="en-US" sz="800" b="1" dirty="0"/>
              </a:p>
            </p:txBody>
          </p:sp>
          <p:sp>
            <p:nvSpPr>
              <p:cNvPr id="95" name="Rectangle 94">
                <a:extLst>
                  <a:ext uri="{FF2B5EF4-FFF2-40B4-BE49-F238E27FC236}">
                    <a16:creationId xmlns:a16="http://schemas.microsoft.com/office/drawing/2014/main" id="{BDBD2C95-FC56-4085-AF6B-C9C3515BCB46}"/>
                  </a:ext>
                </a:extLst>
              </p:cNvPr>
              <p:cNvSpPr/>
              <p:nvPr/>
            </p:nvSpPr>
            <p:spPr>
              <a:xfrm>
                <a:off x="5975927" y="3203696"/>
                <a:ext cx="1117599" cy="446653"/>
              </a:xfrm>
              <a:prstGeom prst="rect">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b="1" dirty="0">
                    <a:solidFill>
                      <a:schemeClr val="tx1"/>
                    </a:solidFill>
                  </a:rPr>
                  <a:t>Stabilization Non-Work 30 Days</a:t>
                </a:r>
                <a:endParaRPr lang="en-US" sz="200" b="1" dirty="0">
                  <a:solidFill>
                    <a:schemeClr val="tx1"/>
                  </a:solidFill>
                </a:endParaRPr>
              </a:p>
            </p:txBody>
          </p:sp>
        </p:grpSp>
        <p:sp>
          <p:nvSpPr>
            <p:cNvPr id="92" name="TextBox 29">
              <a:extLst>
                <a:ext uri="{FF2B5EF4-FFF2-40B4-BE49-F238E27FC236}">
                  <a16:creationId xmlns:a16="http://schemas.microsoft.com/office/drawing/2014/main" id="{09EAB74F-07C8-494E-9BF5-24186061C38C}"/>
                </a:ext>
              </a:extLst>
            </p:cNvPr>
            <p:cNvSpPr txBox="1"/>
            <p:nvPr/>
          </p:nvSpPr>
          <p:spPr>
            <a:xfrm>
              <a:off x="8218318" y="1490508"/>
              <a:ext cx="4010609" cy="15696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dirty="0">
                  <a:effectLst/>
                  <a:latin typeface="+mj-lt"/>
                </a:rPr>
                <a:t>Based on our experience, stabilization efforts carried out before </a:t>
              </a:r>
              <a:r>
                <a:rPr lang="en-US" sz="1200" b="1" i="0" u="none" strike="noStrike" dirty="0">
                  <a:effectLst/>
                  <a:latin typeface="+mj-lt"/>
                </a:rPr>
                <a:t>April 15</a:t>
              </a:r>
              <a:r>
                <a:rPr lang="en-US" sz="1200" b="1" i="0" dirty="0">
                  <a:effectLst/>
                  <a:latin typeface="+mj-lt"/>
                </a:rPr>
                <a:t> in any given year are typically ineffective due to normal temperatures and precipitation. As a result, we deemed it necessary to include a 120-day allowance in our </a:t>
              </a:r>
              <a:r>
                <a:rPr lang="en-US" sz="1200" b="1" i="0" u="none" strike="noStrike" dirty="0">
                  <a:effectLst/>
                  <a:latin typeface="+mj-lt"/>
                </a:rPr>
                <a:t>bid schedule</a:t>
              </a:r>
              <a:r>
                <a:rPr lang="en-US" sz="1200" b="1" i="0" dirty="0">
                  <a:effectLst/>
                  <a:latin typeface="+mj-lt"/>
                </a:rPr>
                <a:t> for all winters, except for the first, as </a:t>
              </a:r>
              <a:r>
                <a:rPr lang="en-US" sz="1200" b="1" i="0" u="none" strike="noStrike" dirty="0">
                  <a:effectLst/>
                  <a:latin typeface="+mj-lt"/>
                </a:rPr>
                <a:t>minimal finish grading</a:t>
              </a:r>
              <a:r>
                <a:rPr lang="en-US" sz="1200" b="1" i="0" dirty="0">
                  <a:effectLst/>
                  <a:latin typeface="+mj-lt"/>
                </a:rPr>
                <a:t> would be required during that period.</a:t>
              </a:r>
              <a:endParaRPr lang="en-US" sz="1200" b="1" dirty="0">
                <a:latin typeface="+mj-lt"/>
              </a:endParaRPr>
            </a:p>
          </p:txBody>
        </p:sp>
      </p:grpSp>
      <p:grpSp>
        <p:nvGrpSpPr>
          <p:cNvPr id="78" name="Group 77">
            <a:extLst>
              <a:ext uri="{FF2B5EF4-FFF2-40B4-BE49-F238E27FC236}">
                <a16:creationId xmlns:a16="http://schemas.microsoft.com/office/drawing/2014/main" id="{49F924CE-F2B4-46D3-A30E-AC6489E59563}"/>
              </a:ext>
            </a:extLst>
          </p:cNvPr>
          <p:cNvGrpSpPr/>
          <p:nvPr/>
        </p:nvGrpSpPr>
        <p:grpSpPr>
          <a:xfrm>
            <a:off x="534437" y="4622365"/>
            <a:ext cx="11369945" cy="1754326"/>
            <a:chOff x="858982" y="4738203"/>
            <a:chExt cx="11369945" cy="1754326"/>
          </a:xfrm>
        </p:grpSpPr>
        <p:grpSp>
          <p:nvGrpSpPr>
            <p:cNvPr id="87" name="Group 86">
              <a:extLst>
                <a:ext uri="{FF2B5EF4-FFF2-40B4-BE49-F238E27FC236}">
                  <a16:creationId xmlns:a16="http://schemas.microsoft.com/office/drawing/2014/main" id="{C57C10C3-2F5D-42E3-A041-61325B0A856E}"/>
                </a:ext>
              </a:extLst>
            </p:cNvPr>
            <p:cNvGrpSpPr/>
            <p:nvPr/>
          </p:nvGrpSpPr>
          <p:grpSpPr>
            <a:xfrm>
              <a:off x="858982" y="5331421"/>
              <a:ext cx="7232071" cy="420225"/>
              <a:chOff x="2604655" y="4602079"/>
              <a:chExt cx="7232071" cy="420225"/>
            </a:xfrm>
          </p:grpSpPr>
          <p:sp>
            <p:nvSpPr>
              <p:cNvPr id="89" name="Rectangle 88">
                <a:extLst>
                  <a:ext uri="{FF2B5EF4-FFF2-40B4-BE49-F238E27FC236}">
                    <a16:creationId xmlns:a16="http://schemas.microsoft.com/office/drawing/2014/main" id="{00B4CB4D-951F-412A-AE3C-3AFAEF16E1D7}"/>
                  </a:ext>
                </a:extLst>
              </p:cNvPr>
              <p:cNvSpPr/>
              <p:nvPr/>
            </p:nvSpPr>
            <p:spPr>
              <a:xfrm>
                <a:off x="2604655" y="4602079"/>
                <a:ext cx="4488871" cy="420225"/>
              </a:xfrm>
              <a:prstGeom prst="rect">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t>Bid Schedule Calendar-Based Allowance for Seasonal Impact 120 Days</a:t>
                </a:r>
                <a:endParaRPr lang="en-US" sz="1800" b="1" dirty="0"/>
              </a:p>
            </p:txBody>
          </p:sp>
          <p:sp>
            <p:nvSpPr>
              <p:cNvPr id="90" name="Rectangle 89">
                <a:extLst>
                  <a:ext uri="{FF2B5EF4-FFF2-40B4-BE49-F238E27FC236}">
                    <a16:creationId xmlns:a16="http://schemas.microsoft.com/office/drawing/2014/main" id="{6FD6A1EE-04D9-49CB-A3A2-CF8A780C0D1B}"/>
                  </a:ext>
                </a:extLst>
              </p:cNvPr>
              <p:cNvSpPr/>
              <p:nvPr/>
            </p:nvSpPr>
            <p:spPr>
              <a:xfrm>
                <a:off x="7093526" y="4602079"/>
                <a:ext cx="2743200" cy="420225"/>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Stabilization 60 Days</a:t>
                </a:r>
                <a:endParaRPr lang="en-US" sz="800" b="1" dirty="0"/>
              </a:p>
            </p:txBody>
          </p:sp>
        </p:grpSp>
        <p:sp>
          <p:nvSpPr>
            <p:cNvPr id="88" name="TextBox 30">
              <a:extLst>
                <a:ext uri="{FF2B5EF4-FFF2-40B4-BE49-F238E27FC236}">
                  <a16:creationId xmlns:a16="http://schemas.microsoft.com/office/drawing/2014/main" id="{533E0385-FE0D-4595-904F-6E4CB85A43E9}"/>
                </a:ext>
              </a:extLst>
            </p:cNvPr>
            <p:cNvSpPr txBox="1"/>
            <p:nvPr/>
          </p:nvSpPr>
          <p:spPr>
            <a:xfrm>
              <a:off x="8218320" y="4738203"/>
              <a:ext cx="4010607" cy="17543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dirty="0">
                  <a:effectLst/>
                  <a:latin typeface="+mj-lt"/>
                </a:rPr>
                <a:t>The appropriate approach to scheduling for this condition is to reflect actual conditions by incorporating non-workdays in the Critical Path Method (CPM) calendar for work that is impacted through April 15, rather than including them in the work activity itself. A </a:t>
              </a:r>
              <a:r>
                <a:rPr lang="en-US" sz="1200" b="1" i="0" u="none" strike="noStrike" dirty="0">
                  <a:effectLst/>
                  <a:latin typeface="+mj-lt"/>
                </a:rPr>
                <a:t>Time Impact Analysis</a:t>
              </a:r>
              <a:r>
                <a:rPr lang="en-US" sz="1200" b="1" i="0" dirty="0">
                  <a:effectLst/>
                  <a:latin typeface="+mj-lt"/>
                </a:rPr>
                <a:t> would provide the owner with the advantage of any </a:t>
              </a:r>
              <a:r>
                <a:rPr lang="en-US" sz="1200" b="1" i="0" u="none" strike="noStrike" dirty="0">
                  <a:effectLst/>
                  <a:latin typeface="+mj-lt"/>
                </a:rPr>
                <a:t>time savings</a:t>
              </a:r>
              <a:r>
                <a:rPr lang="en-US" sz="1200" b="1" i="0" dirty="0">
                  <a:effectLst/>
                  <a:latin typeface="+mj-lt"/>
                </a:rPr>
                <a:t> that may result from missing the seasonal impact period.</a:t>
              </a:r>
              <a:endParaRPr lang="en-US" sz="1200" b="1" dirty="0">
                <a:latin typeface="+mj-lt"/>
              </a:endParaRPr>
            </a:p>
          </p:txBody>
        </p:sp>
      </p:grpSp>
      <p:cxnSp>
        <p:nvCxnSpPr>
          <p:cNvPr id="79" name="Straight Connector 78">
            <a:extLst>
              <a:ext uri="{FF2B5EF4-FFF2-40B4-BE49-F238E27FC236}">
                <a16:creationId xmlns:a16="http://schemas.microsoft.com/office/drawing/2014/main" id="{FA7075E0-A216-4502-8E18-33974A0000DF}"/>
              </a:ext>
            </a:extLst>
          </p:cNvPr>
          <p:cNvCxnSpPr/>
          <p:nvPr/>
        </p:nvCxnSpPr>
        <p:spPr>
          <a:xfrm>
            <a:off x="534437" y="1765707"/>
            <a:ext cx="0" cy="437147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C82E6D6-CF1F-45D4-9728-8B20F96045FB}"/>
              </a:ext>
            </a:extLst>
          </p:cNvPr>
          <p:cNvCxnSpPr/>
          <p:nvPr/>
        </p:nvCxnSpPr>
        <p:spPr>
          <a:xfrm>
            <a:off x="3901089" y="1781478"/>
            <a:ext cx="0" cy="4371471"/>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AB28E6D-66CF-4914-A564-F5A3EFA2A63B}"/>
              </a:ext>
            </a:extLst>
          </p:cNvPr>
          <p:cNvCxnSpPr/>
          <p:nvPr/>
        </p:nvCxnSpPr>
        <p:spPr>
          <a:xfrm>
            <a:off x="5023299" y="1767630"/>
            <a:ext cx="0" cy="4371471"/>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2" name="TextBox 38">
            <a:extLst>
              <a:ext uri="{FF2B5EF4-FFF2-40B4-BE49-F238E27FC236}">
                <a16:creationId xmlns:a16="http://schemas.microsoft.com/office/drawing/2014/main" id="{74026119-F05A-429F-B752-0AA1BC3CA141}"/>
              </a:ext>
            </a:extLst>
          </p:cNvPr>
          <p:cNvSpPr txBox="1"/>
          <p:nvPr/>
        </p:nvSpPr>
        <p:spPr>
          <a:xfrm>
            <a:off x="202949" y="1395981"/>
            <a:ext cx="66297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Dec. 15</a:t>
            </a:r>
          </a:p>
        </p:txBody>
      </p:sp>
      <p:sp>
        <p:nvSpPr>
          <p:cNvPr id="83" name="TextBox 39">
            <a:extLst>
              <a:ext uri="{FF2B5EF4-FFF2-40B4-BE49-F238E27FC236}">
                <a16:creationId xmlns:a16="http://schemas.microsoft.com/office/drawing/2014/main" id="{AB4B5D85-033B-481A-8EE6-AF95F87FEE6D}"/>
              </a:ext>
            </a:extLst>
          </p:cNvPr>
          <p:cNvSpPr txBox="1"/>
          <p:nvPr/>
        </p:nvSpPr>
        <p:spPr>
          <a:xfrm>
            <a:off x="3569721" y="1437662"/>
            <a:ext cx="66297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Mar. 15</a:t>
            </a:r>
          </a:p>
        </p:txBody>
      </p:sp>
      <p:sp>
        <p:nvSpPr>
          <p:cNvPr id="84" name="TextBox 40">
            <a:extLst>
              <a:ext uri="{FF2B5EF4-FFF2-40B4-BE49-F238E27FC236}">
                <a16:creationId xmlns:a16="http://schemas.microsoft.com/office/drawing/2014/main" id="{A971C8BD-7332-4825-A397-B1DAD65203D7}"/>
              </a:ext>
            </a:extLst>
          </p:cNvPr>
          <p:cNvSpPr txBox="1"/>
          <p:nvPr/>
        </p:nvSpPr>
        <p:spPr>
          <a:xfrm>
            <a:off x="4691811" y="1433101"/>
            <a:ext cx="66297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Apr.15</a:t>
            </a:r>
          </a:p>
        </p:txBody>
      </p:sp>
      <p:cxnSp>
        <p:nvCxnSpPr>
          <p:cNvPr id="85" name="Straight Connector 84">
            <a:extLst>
              <a:ext uri="{FF2B5EF4-FFF2-40B4-BE49-F238E27FC236}">
                <a16:creationId xmlns:a16="http://schemas.microsoft.com/office/drawing/2014/main" id="{7FE3388D-C523-45C9-8544-37FD022F4582}"/>
              </a:ext>
            </a:extLst>
          </p:cNvPr>
          <p:cNvCxnSpPr/>
          <p:nvPr/>
        </p:nvCxnSpPr>
        <p:spPr>
          <a:xfrm>
            <a:off x="7761879" y="1774704"/>
            <a:ext cx="0" cy="4371471"/>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6" name="TextBox 42">
            <a:extLst>
              <a:ext uri="{FF2B5EF4-FFF2-40B4-BE49-F238E27FC236}">
                <a16:creationId xmlns:a16="http://schemas.microsoft.com/office/drawing/2014/main" id="{B7E1C038-2153-42E2-8425-8D846689B27C}"/>
              </a:ext>
            </a:extLst>
          </p:cNvPr>
          <p:cNvSpPr txBox="1"/>
          <p:nvPr/>
        </p:nvSpPr>
        <p:spPr>
          <a:xfrm>
            <a:off x="7395608" y="1474213"/>
            <a:ext cx="66297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Jun.15</a:t>
            </a:r>
          </a:p>
        </p:txBody>
      </p:sp>
    </p:spTree>
    <p:extLst>
      <p:ext uri="{BB962C8B-B14F-4D97-AF65-F5344CB8AC3E}">
        <p14:creationId xmlns:p14="http://schemas.microsoft.com/office/powerpoint/2010/main" val="23537881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8863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2">
                    <a:lumMod val="50000"/>
                  </a:schemeClr>
                </a:solidFill>
              </a:rPr>
              <a:t>Seasonal (Climatological) Impact</a:t>
            </a:r>
            <a:endParaRPr lang="en-US" sz="3200" b="1" dirty="0">
              <a:solidFill>
                <a:schemeClr val="bg2">
                  <a:lumMod val="50000"/>
                </a:schemeClr>
              </a:solidFill>
              <a:cs typeface="Calibri Light"/>
            </a:endParaRPr>
          </a:p>
          <a:p>
            <a:pPr algn="ctr"/>
            <a:r>
              <a:rPr lang="en-US" sz="3200" b="1" dirty="0">
                <a:solidFill>
                  <a:schemeClr val="bg2">
                    <a:lumMod val="50000"/>
                  </a:schemeClr>
                </a:solidFill>
                <a:cs typeface="Calibri Light"/>
              </a:rPr>
              <a:t>DOT Agreed Time Extension</a:t>
            </a:r>
            <a:endParaRPr lang="en-US" sz="3200" b="1" dirty="0">
              <a:solidFill>
                <a:schemeClr val="bg2">
                  <a:lumMod val="50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77</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4">
            <a:extLst>
              <a:ext uri="{FF2B5EF4-FFF2-40B4-BE49-F238E27FC236}">
                <a16:creationId xmlns:a16="http://schemas.microsoft.com/office/drawing/2014/main" id="{ED073944-809C-4232-BEB9-BB462C8ACAE3}"/>
              </a:ext>
            </a:extLst>
          </p:cNvPr>
          <p:cNvSpPr txBox="1"/>
          <p:nvPr/>
        </p:nvSpPr>
        <p:spPr>
          <a:xfrm>
            <a:off x="1452685" y="1894701"/>
            <a:ext cx="9286630" cy="344273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i="0" dirty="0">
                <a:effectLst/>
                <a:latin typeface="+mj-lt"/>
              </a:rPr>
              <a:t>The Department of Transportation (DOT) has suggested awarding a duration of </a:t>
            </a:r>
            <a:r>
              <a:rPr lang="en-US" sz="2000" b="1" i="0" dirty="0">
                <a:solidFill>
                  <a:schemeClr val="accent1"/>
                </a:solidFill>
                <a:effectLst/>
                <a:latin typeface="+mj-lt"/>
              </a:rPr>
              <a:t>282 days (plus or minus</a:t>
            </a:r>
            <a:r>
              <a:rPr lang="en-US" sz="2000" i="0" dirty="0">
                <a:effectLst/>
                <a:latin typeface="+mj-lt"/>
              </a:rPr>
              <a:t>) for the PNG delay period. However, this timeframe is insufficient for adequately compensating for the actual schedule impact. It only accounts for the </a:t>
            </a:r>
            <a:r>
              <a:rPr lang="en-US" sz="2000" b="1" i="0" dirty="0">
                <a:solidFill>
                  <a:schemeClr val="accent1"/>
                </a:solidFill>
                <a:effectLst/>
                <a:latin typeface="+mj-lt"/>
              </a:rPr>
              <a:t>277-day delay </a:t>
            </a:r>
            <a:r>
              <a:rPr lang="en-US" sz="2000" i="0" dirty="0">
                <a:effectLst/>
                <a:latin typeface="+mj-lt"/>
              </a:rPr>
              <a:t>to the start of the work associated with </a:t>
            </a:r>
            <a:r>
              <a:rPr lang="en-US" sz="2000" i="0" u="none" strike="noStrike" dirty="0">
                <a:effectLst/>
                <a:latin typeface="+mj-lt"/>
              </a:rPr>
              <a:t>ICT 1</a:t>
            </a:r>
            <a:r>
              <a:rPr lang="en-US" sz="2000" i="0" dirty="0">
                <a:effectLst/>
                <a:latin typeface="+mj-lt"/>
              </a:rPr>
              <a:t>, along with an </a:t>
            </a:r>
            <a:r>
              <a:rPr lang="en-US" sz="2000" b="1" i="0" dirty="0">
                <a:solidFill>
                  <a:schemeClr val="accent1"/>
                </a:solidFill>
                <a:effectLst/>
                <a:latin typeface="+mj-lt"/>
              </a:rPr>
              <a:t>additional 5 days </a:t>
            </a:r>
            <a:r>
              <a:rPr lang="en-US" sz="2000" i="0" dirty="0">
                <a:effectLst/>
                <a:latin typeface="+mj-lt"/>
              </a:rPr>
              <a:t>of impact to the FIC (totaling 282 days) and a </a:t>
            </a:r>
            <a:r>
              <a:rPr lang="en-US" sz="2000" b="1" i="0" dirty="0">
                <a:solidFill>
                  <a:schemeClr val="accent1"/>
                </a:solidFill>
                <a:effectLst/>
                <a:latin typeface="+mj-lt"/>
              </a:rPr>
              <a:t>further 3-day </a:t>
            </a:r>
            <a:r>
              <a:rPr lang="en-US" sz="2000" i="0" dirty="0">
                <a:effectLst/>
                <a:latin typeface="+mj-lt"/>
              </a:rPr>
              <a:t>delay to </a:t>
            </a:r>
            <a:r>
              <a:rPr lang="en-US" sz="2000" i="0" u="none" strike="noStrike" dirty="0">
                <a:effectLst/>
                <a:latin typeface="+mj-lt"/>
              </a:rPr>
              <a:t>Substantial Completion</a:t>
            </a:r>
            <a:r>
              <a:rPr lang="en-US" sz="2000" b="1" i="0" dirty="0">
                <a:solidFill>
                  <a:schemeClr val="accent1"/>
                </a:solidFill>
                <a:effectLst/>
                <a:latin typeface="+mj-lt"/>
              </a:rPr>
              <a:t> (totaling 285 days).</a:t>
            </a:r>
          </a:p>
          <a:p>
            <a:pPr algn="l"/>
            <a:r>
              <a:rPr lang="en-US" sz="2000" i="0" dirty="0">
                <a:effectLst/>
                <a:latin typeface="+mj-lt"/>
              </a:rPr>
              <a:t>If the delay had been precisely one year, it might have resulted in a day-for-day shift of the FIC and Substantial Completion, as proposed by NCDOT. A schematic outlining how this would work is provided below.</a:t>
            </a:r>
          </a:p>
          <a:p>
            <a:pPr marL="0" marR="0">
              <a:lnSpc>
                <a:spcPct val="107000"/>
              </a:lnSpc>
              <a:spcBef>
                <a:spcPts val="0"/>
              </a:spcBef>
              <a:spcAft>
                <a:spcPts val="800"/>
              </a:spcAft>
            </a:pPr>
            <a:endParaRPr lang="en-US" sz="18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33778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669867" y="522898"/>
            <a:ext cx="3522133"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Magnitude of Impact</a:t>
            </a:r>
          </a:p>
          <a:p>
            <a:pPr algn="ctr"/>
            <a:r>
              <a:rPr lang="en-US" sz="3200" b="1" dirty="0">
                <a:solidFill>
                  <a:schemeClr val="tx2"/>
                </a:solidFill>
              </a:rPr>
              <a:t>Current DOT Position</a:t>
            </a:r>
            <a:endParaRPr lang="en-US" sz="1200" b="1" dirty="0">
              <a:solidFill>
                <a:schemeClr val="tx2"/>
              </a:solidFill>
            </a:endParaRPr>
          </a:p>
          <a:p>
            <a:pPr algn="ctr"/>
            <a:endParaRPr lang="en-US" sz="3200" b="1" dirty="0">
              <a:solidFill>
                <a:schemeClr val="bg2">
                  <a:lumMod val="50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3691467"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78</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F54F730-1E16-4535-8104-CB8C576DFBF9}"/>
              </a:ext>
            </a:extLst>
          </p:cNvPr>
          <p:cNvSpPr txBox="1"/>
          <p:nvPr/>
        </p:nvSpPr>
        <p:spPr>
          <a:xfrm>
            <a:off x="376060" y="1712856"/>
            <a:ext cx="3484740" cy="4093428"/>
          </a:xfrm>
          <a:prstGeom prst="rect">
            <a:avLst/>
          </a:prstGeom>
          <a:noFill/>
        </p:spPr>
        <p:txBody>
          <a:bodyPr wrap="square">
            <a:spAutoFit/>
          </a:bodyPr>
          <a:lstStyle/>
          <a:p>
            <a:r>
              <a:rPr lang="en-US" sz="2000" b="1" i="0" dirty="0">
                <a:effectLst/>
                <a:latin typeface="+mj-lt"/>
              </a:rPr>
              <a:t>The current stance of the </a:t>
            </a:r>
            <a:r>
              <a:rPr lang="en-US" sz="2000" b="1" i="0" u="none" strike="noStrike" dirty="0">
                <a:effectLst/>
                <a:latin typeface="+mj-lt"/>
              </a:rPr>
              <a:t>Department of Transportation</a:t>
            </a:r>
            <a:r>
              <a:rPr lang="en-US" sz="2000" b="1" i="0" dirty="0">
                <a:effectLst/>
                <a:latin typeface="+mj-lt"/>
              </a:rPr>
              <a:t> (DOT) appears to suggest that the impact of the PNG delay did not affect work that came after the PNG relocation ended. Therefore, only a delay of 285 days is deemed necessary. The illustration on the right demonstrates this line of reasoning.</a:t>
            </a:r>
            <a:endParaRPr lang="en-US" sz="2000" b="1" dirty="0">
              <a:latin typeface="+mj-lt"/>
            </a:endParaRPr>
          </a:p>
        </p:txBody>
      </p:sp>
      <p:pic>
        <p:nvPicPr>
          <p:cNvPr id="32" name="Picture 31">
            <a:extLst>
              <a:ext uri="{FF2B5EF4-FFF2-40B4-BE49-F238E27FC236}">
                <a16:creationId xmlns:a16="http://schemas.microsoft.com/office/drawing/2014/main" id="{26156285-5E2C-4AE4-8A7E-53D4F3180AE0}"/>
              </a:ext>
            </a:extLst>
          </p:cNvPr>
          <p:cNvPicPr>
            <a:picLocks noChangeAspect="1"/>
          </p:cNvPicPr>
          <p:nvPr/>
        </p:nvPicPr>
        <p:blipFill>
          <a:blip r:embed="rId4"/>
          <a:stretch>
            <a:fillRect/>
          </a:stretch>
        </p:blipFill>
        <p:spPr>
          <a:xfrm>
            <a:off x="4390337" y="1361451"/>
            <a:ext cx="6933442" cy="4778564"/>
          </a:xfrm>
          <a:prstGeom prst="rect">
            <a:avLst/>
          </a:prstGeom>
        </p:spPr>
      </p:pic>
      <p:cxnSp>
        <p:nvCxnSpPr>
          <p:cNvPr id="33" name="Straight Arrow Connector 32">
            <a:extLst>
              <a:ext uri="{FF2B5EF4-FFF2-40B4-BE49-F238E27FC236}">
                <a16:creationId xmlns:a16="http://schemas.microsoft.com/office/drawing/2014/main" id="{546B1CE2-1BFC-4A84-B848-09653C664C0F}"/>
              </a:ext>
            </a:extLst>
          </p:cNvPr>
          <p:cNvCxnSpPr/>
          <p:nvPr/>
        </p:nvCxnSpPr>
        <p:spPr>
          <a:xfrm>
            <a:off x="5404288" y="5142339"/>
            <a:ext cx="1623316" cy="0"/>
          </a:xfrm>
          <a:prstGeom prst="straightConnector1">
            <a:avLst/>
          </a:prstGeom>
          <a:ln w="476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13">
            <a:extLst>
              <a:ext uri="{FF2B5EF4-FFF2-40B4-BE49-F238E27FC236}">
                <a16:creationId xmlns:a16="http://schemas.microsoft.com/office/drawing/2014/main" id="{A4080227-5913-45C8-BBD3-DE952D319137}"/>
              </a:ext>
            </a:extLst>
          </p:cNvPr>
          <p:cNvSpPr txBox="1"/>
          <p:nvPr/>
        </p:nvSpPr>
        <p:spPr>
          <a:xfrm>
            <a:off x="5404287" y="4695115"/>
            <a:ext cx="1623315" cy="276999"/>
          </a:xfrm>
          <a:prstGeom prst="rect">
            <a:avLst/>
          </a:prstGeom>
          <a:solidFill>
            <a:schemeClr val="bg1"/>
          </a:solidFill>
          <a:ln w="4445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277 Days Delay</a:t>
            </a:r>
          </a:p>
        </p:txBody>
      </p:sp>
    </p:spTree>
    <p:extLst>
      <p:ext uri="{BB962C8B-B14F-4D97-AF65-F5344CB8AC3E}">
        <p14:creationId xmlns:p14="http://schemas.microsoft.com/office/powerpoint/2010/main" val="19954701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262533" y="522899"/>
            <a:ext cx="2929467"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1 Year Suspension or Delay</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3053182" cy="1"/>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9655934" y="2304892"/>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79</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29" name="TextBox 28">
            <a:extLst>
              <a:ext uri="{FF2B5EF4-FFF2-40B4-BE49-F238E27FC236}">
                <a16:creationId xmlns:a16="http://schemas.microsoft.com/office/drawing/2014/main" id="{4F54F730-1E16-4535-8104-CB8C576DFBF9}"/>
              </a:ext>
            </a:extLst>
          </p:cNvPr>
          <p:cNvSpPr txBox="1"/>
          <p:nvPr/>
        </p:nvSpPr>
        <p:spPr>
          <a:xfrm>
            <a:off x="363383" y="1492238"/>
            <a:ext cx="7894135" cy="1015663"/>
          </a:xfrm>
          <a:prstGeom prst="rect">
            <a:avLst/>
          </a:prstGeom>
          <a:noFill/>
        </p:spPr>
        <p:txBody>
          <a:bodyPr wrap="square">
            <a:spAutoFit/>
          </a:bodyPr>
          <a:lstStyle/>
          <a:p>
            <a:pPr>
              <a:spcBef>
                <a:spcPts val="600"/>
              </a:spcBef>
              <a:spcAft>
                <a:spcPts val="600"/>
              </a:spcAft>
            </a:pPr>
            <a:r>
              <a:rPr lang="en-US" sz="2000" dirty="0">
                <a:solidFill>
                  <a:schemeClr val="tx2"/>
                </a:solidFill>
                <a:latin typeface="+mj-lt"/>
              </a:rPr>
              <a:t>If the delay had been exactly 1 year, it might have resulted in a day for day shift of the FIC and Substantial Completion as proposed by NCDOT in the prior slide, as shown below.</a:t>
            </a:r>
          </a:p>
        </p:txBody>
      </p:sp>
      <p:sp>
        <p:nvSpPr>
          <p:cNvPr id="35" name="Rectangle 34">
            <a:extLst>
              <a:ext uri="{FF2B5EF4-FFF2-40B4-BE49-F238E27FC236}">
                <a16:creationId xmlns:a16="http://schemas.microsoft.com/office/drawing/2014/main" id="{4C9B26BF-3228-4AE5-A5A8-FDD266300A11}"/>
              </a:ext>
            </a:extLst>
          </p:cNvPr>
          <p:cNvSpPr/>
          <p:nvPr/>
        </p:nvSpPr>
        <p:spPr>
          <a:xfrm>
            <a:off x="8316959" y="1418008"/>
            <a:ext cx="914402" cy="18054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sp>
        <p:nvSpPr>
          <p:cNvPr id="36" name="TextBox 30">
            <a:extLst>
              <a:ext uri="{FF2B5EF4-FFF2-40B4-BE49-F238E27FC236}">
                <a16:creationId xmlns:a16="http://schemas.microsoft.com/office/drawing/2014/main" id="{84D7CEDF-8A11-4078-A0CF-6430F6292703}"/>
              </a:ext>
            </a:extLst>
          </p:cNvPr>
          <p:cNvSpPr txBox="1"/>
          <p:nvPr/>
        </p:nvSpPr>
        <p:spPr>
          <a:xfrm>
            <a:off x="9236844" y="1393883"/>
            <a:ext cx="223087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latin typeface="+mj-lt"/>
              </a:rPr>
              <a:t>Seasonally Affected Work</a:t>
            </a:r>
          </a:p>
        </p:txBody>
      </p:sp>
      <p:sp>
        <p:nvSpPr>
          <p:cNvPr id="37" name="Rectangle 36">
            <a:extLst>
              <a:ext uri="{FF2B5EF4-FFF2-40B4-BE49-F238E27FC236}">
                <a16:creationId xmlns:a16="http://schemas.microsoft.com/office/drawing/2014/main" id="{F82E3D09-AA56-40A7-80B7-1613024E7F38}"/>
              </a:ext>
            </a:extLst>
          </p:cNvPr>
          <p:cNvSpPr/>
          <p:nvPr/>
        </p:nvSpPr>
        <p:spPr>
          <a:xfrm>
            <a:off x="8326484" y="1799008"/>
            <a:ext cx="914402" cy="1805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sp>
        <p:nvSpPr>
          <p:cNvPr id="38" name="TextBox 32">
            <a:extLst>
              <a:ext uri="{FF2B5EF4-FFF2-40B4-BE49-F238E27FC236}">
                <a16:creationId xmlns:a16="http://schemas.microsoft.com/office/drawing/2014/main" id="{06D55EAC-0CFE-4F4F-BCAC-BFE099EC9B32}"/>
              </a:ext>
            </a:extLst>
          </p:cNvPr>
          <p:cNvSpPr txBox="1"/>
          <p:nvPr/>
        </p:nvSpPr>
        <p:spPr>
          <a:xfrm>
            <a:off x="9246369" y="1774883"/>
            <a:ext cx="223087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latin typeface="+mj-lt"/>
              </a:rPr>
              <a:t>Non-Seasonally Affected Work</a:t>
            </a:r>
          </a:p>
        </p:txBody>
      </p:sp>
      <p:cxnSp>
        <p:nvCxnSpPr>
          <p:cNvPr id="39" name="Straight Arrow Connector 38">
            <a:extLst>
              <a:ext uri="{FF2B5EF4-FFF2-40B4-BE49-F238E27FC236}">
                <a16:creationId xmlns:a16="http://schemas.microsoft.com/office/drawing/2014/main" id="{E9123CB2-BF9B-44EF-99BC-F95BAAA07949}"/>
              </a:ext>
            </a:extLst>
          </p:cNvPr>
          <p:cNvCxnSpPr>
            <a:cxnSpLocks/>
          </p:cNvCxnSpPr>
          <p:nvPr/>
        </p:nvCxnSpPr>
        <p:spPr>
          <a:xfrm>
            <a:off x="8326484" y="2220927"/>
            <a:ext cx="810486" cy="0"/>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F0A6345-0C5E-4404-9EBF-A0717C630D83}"/>
              </a:ext>
            </a:extLst>
          </p:cNvPr>
          <p:cNvCxnSpPr>
            <a:cxnSpLocks/>
          </p:cNvCxnSpPr>
          <p:nvPr/>
        </p:nvCxnSpPr>
        <p:spPr>
          <a:xfrm>
            <a:off x="8336009" y="2554302"/>
            <a:ext cx="810486"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89">
            <a:extLst>
              <a:ext uri="{FF2B5EF4-FFF2-40B4-BE49-F238E27FC236}">
                <a16:creationId xmlns:a16="http://schemas.microsoft.com/office/drawing/2014/main" id="{82513D42-D93F-46AC-A4F2-2F70F1C9D5B5}"/>
              </a:ext>
            </a:extLst>
          </p:cNvPr>
          <p:cNvSpPr txBox="1"/>
          <p:nvPr/>
        </p:nvSpPr>
        <p:spPr>
          <a:xfrm>
            <a:off x="9240886" y="2423077"/>
            <a:ext cx="223087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latin typeface="+mj-lt"/>
              </a:rPr>
              <a:t>No Additional Climate Impact</a:t>
            </a:r>
          </a:p>
        </p:txBody>
      </p:sp>
      <p:sp>
        <p:nvSpPr>
          <p:cNvPr id="43" name="TextBox 87">
            <a:extLst>
              <a:ext uri="{FF2B5EF4-FFF2-40B4-BE49-F238E27FC236}">
                <a16:creationId xmlns:a16="http://schemas.microsoft.com/office/drawing/2014/main" id="{26D3B62D-C9E2-4AC3-9550-EEB755AA826D}"/>
              </a:ext>
            </a:extLst>
          </p:cNvPr>
          <p:cNvSpPr txBox="1"/>
          <p:nvPr/>
        </p:nvSpPr>
        <p:spPr>
          <a:xfrm>
            <a:off x="9240886" y="2113384"/>
            <a:ext cx="310688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latin typeface="+mj-lt"/>
              </a:rPr>
              <a:t>Net Increase in Duration - Time Extension Only</a:t>
            </a:r>
          </a:p>
        </p:txBody>
      </p:sp>
      <p:cxnSp>
        <p:nvCxnSpPr>
          <p:cNvPr id="44" name="Straight Connector 43">
            <a:extLst>
              <a:ext uri="{FF2B5EF4-FFF2-40B4-BE49-F238E27FC236}">
                <a16:creationId xmlns:a16="http://schemas.microsoft.com/office/drawing/2014/main" id="{8EBCF68C-B38A-493E-BFD6-375C45877196}"/>
              </a:ext>
            </a:extLst>
          </p:cNvPr>
          <p:cNvCxnSpPr>
            <a:cxnSpLocks/>
          </p:cNvCxnSpPr>
          <p:nvPr/>
        </p:nvCxnSpPr>
        <p:spPr>
          <a:xfrm>
            <a:off x="1004744" y="3959256"/>
            <a:ext cx="8202037" cy="0"/>
          </a:xfrm>
          <a:prstGeom prst="line">
            <a:avLst/>
          </a:prstGeom>
          <a:ln w="15875">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A7BA1971-8EFB-4DE5-ACC6-72B0DB1A7F70}"/>
              </a:ext>
            </a:extLst>
          </p:cNvPr>
          <p:cNvSpPr/>
          <p:nvPr/>
        </p:nvSpPr>
        <p:spPr>
          <a:xfrm>
            <a:off x="4007432" y="3874685"/>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t>Winter</a:t>
            </a:r>
          </a:p>
        </p:txBody>
      </p:sp>
      <p:sp>
        <p:nvSpPr>
          <p:cNvPr id="46" name="Rectangle 45">
            <a:extLst>
              <a:ext uri="{FF2B5EF4-FFF2-40B4-BE49-F238E27FC236}">
                <a16:creationId xmlns:a16="http://schemas.microsoft.com/office/drawing/2014/main" id="{4964BDAC-B44B-4AE7-89DC-49FA7F50448E}"/>
              </a:ext>
            </a:extLst>
          </p:cNvPr>
          <p:cNvSpPr/>
          <p:nvPr/>
        </p:nvSpPr>
        <p:spPr>
          <a:xfrm>
            <a:off x="7585368" y="3874685"/>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t>Winter</a:t>
            </a:r>
          </a:p>
        </p:txBody>
      </p:sp>
      <p:cxnSp>
        <p:nvCxnSpPr>
          <p:cNvPr id="48" name="Straight Connector 47">
            <a:extLst>
              <a:ext uri="{FF2B5EF4-FFF2-40B4-BE49-F238E27FC236}">
                <a16:creationId xmlns:a16="http://schemas.microsoft.com/office/drawing/2014/main" id="{D05B602D-0ADB-499F-ADCC-963F821978E6}"/>
              </a:ext>
            </a:extLst>
          </p:cNvPr>
          <p:cNvCxnSpPr>
            <a:cxnSpLocks/>
          </p:cNvCxnSpPr>
          <p:nvPr/>
        </p:nvCxnSpPr>
        <p:spPr>
          <a:xfrm>
            <a:off x="992687" y="5209722"/>
            <a:ext cx="9949651" cy="0"/>
          </a:xfrm>
          <a:prstGeom prst="line">
            <a:avLst/>
          </a:prstGeom>
          <a:ln w="15875">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48873EC3-2DDE-4B4D-BD3F-4D73474D92CC}"/>
              </a:ext>
            </a:extLst>
          </p:cNvPr>
          <p:cNvSpPr/>
          <p:nvPr/>
        </p:nvSpPr>
        <p:spPr>
          <a:xfrm>
            <a:off x="4010541" y="5128098"/>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t>Winter</a:t>
            </a:r>
          </a:p>
        </p:txBody>
      </p:sp>
      <p:sp>
        <p:nvSpPr>
          <p:cNvPr id="57" name="Rectangle 56">
            <a:extLst>
              <a:ext uri="{FF2B5EF4-FFF2-40B4-BE49-F238E27FC236}">
                <a16:creationId xmlns:a16="http://schemas.microsoft.com/office/drawing/2014/main" id="{5008CEC7-8360-4796-B9CA-52C4110D03A2}"/>
              </a:ext>
            </a:extLst>
          </p:cNvPr>
          <p:cNvSpPr/>
          <p:nvPr/>
        </p:nvSpPr>
        <p:spPr>
          <a:xfrm>
            <a:off x="7588477" y="5128098"/>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t>Winter</a:t>
            </a:r>
          </a:p>
        </p:txBody>
      </p:sp>
      <p:sp>
        <p:nvSpPr>
          <p:cNvPr id="58" name="Rectangle 57">
            <a:extLst>
              <a:ext uri="{FF2B5EF4-FFF2-40B4-BE49-F238E27FC236}">
                <a16:creationId xmlns:a16="http://schemas.microsoft.com/office/drawing/2014/main" id="{D2531C1C-3AEA-4A95-ACDF-A87B331E7A37}"/>
              </a:ext>
            </a:extLst>
          </p:cNvPr>
          <p:cNvSpPr/>
          <p:nvPr/>
        </p:nvSpPr>
        <p:spPr>
          <a:xfrm>
            <a:off x="4569980" y="4957090"/>
            <a:ext cx="2092037" cy="18011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9" name="Straight Arrow Connector 58">
            <a:extLst>
              <a:ext uri="{FF2B5EF4-FFF2-40B4-BE49-F238E27FC236}">
                <a16:creationId xmlns:a16="http://schemas.microsoft.com/office/drawing/2014/main" id="{B60C96DA-6508-47C9-B747-AAAFDA2224CF}"/>
              </a:ext>
            </a:extLst>
          </p:cNvPr>
          <p:cNvCxnSpPr>
            <a:cxnSpLocks/>
          </p:cNvCxnSpPr>
          <p:nvPr/>
        </p:nvCxnSpPr>
        <p:spPr>
          <a:xfrm>
            <a:off x="992687" y="4793677"/>
            <a:ext cx="3010025" cy="0"/>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8AD4D10D-117D-4810-8B07-BEF192F4EC96}"/>
              </a:ext>
            </a:extLst>
          </p:cNvPr>
          <p:cNvSpPr/>
          <p:nvPr/>
        </p:nvSpPr>
        <p:spPr>
          <a:xfrm>
            <a:off x="6662017" y="4956656"/>
            <a:ext cx="914402" cy="18054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59D7A2FC-9B15-4402-99F0-94AC91882523}"/>
              </a:ext>
            </a:extLst>
          </p:cNvPr>
          <p:cNvSpPr/>
          <p:nvPr/>
        </p:nvSpPr>
        <p:spPr>
          <a:xfrm>
            <a:off x="8403939" y="4954838"/>
            <a:ext cx="885538" cy="18621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Rectangle 61">
            <a:extLst>
              <a:ext uri="{FF2B5EF4-FFF2-40B4-BE49-F238E27FC236}">
                <a16:creationId xmlns:a16="http://schemas.microsoft.com/office/drawing/2014/main" id="{F62B668C-8256-4E62-9B45-4337EC029EC2}"/>
              </a:ext>
            </a:extLst>
          </p:cNvPr>
          <p:cNvSpPr/>
          <p:nvPr/>
        </p:nvSpPr>
        <p:spPr>
          <a:xfrm>
            <a:off x="9289478" y="4954838"/>
            <a:ext cx="1533520" cy="182363"/>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3" name="Straight Connector 62">
            <a:extLst>
              <a:ext uri="{FF2B5EF4-FFF2-40B4-BE49-F238E27FC236}">
                <a16:creationId xmlns:a16="http://schemas.microsoft.com/office/drawing/2014/main" id="{6D7CBA06-020B-4766-AD6A-D9260035C343}"/>
              </a:ext>
            </a:extLst>
          </p:cNvPr>
          <p:cNvCxnSpPr>
            <a:cxnSpLocks/>
          </p:cNvCxnSpPr>
          <p:nvPr/>
        </p:nvCxnSpPr>
        <p:spPr>
          <a:xfrm flipV="1">
            <a:off x="4007432" y="4215439"/>
            <a:ext cx="0" cy="912659"/>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4892C31-25F4-48BC-B5E5-F42B0E3DA4D6}"/>
              </a:ext>
            </a:extLst>
          </p:cNvPr>
          <p:cNvCxnSpPr>
            <a:cxnSpLocks/>
          </p:cNvCxnSpPr>
          <p:nvPr/>
        </p:nvCxnSpPr>
        <p:spPr>
          <a:xfrm flipH="1" flipV="1">
            <a:off x="992687" y="4231232"/>
            <a:ext cx="12059" cy="85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3C4FFF8-B879-4D44-9EFF-5539760A8F1F}"/>
              </a:ext>
            </a:extLst>
          </p:cNvPr>
          <p:cNvCxnSpPr>
            <a:cxnSpLocks/>
          </p:cNvCxnSpPr>
          <p:nvPr/>
        </p:nvCxnSpPr>
        <p:spPr>
          <a:xfrm>
            <a:off x="7593452" y="4672000"/>
            <a:ext cx="810486"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12CD9E3-C9AC-4893-9D6F-A3F6687B0307}"/>
              </a:ext>
            </a:extLst>
          </p:cNvPr>
          <p:cNvSpPr/>
          <p:nvPr/>
        </p:nvSpPr>
        <p:spPr>
          <a:xfrm>
            <a:off x="10818816" y="4947193"/>
            <a:ext cx="1248207" cy="16241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73" name="Straight Connector 72">
            <a:extLst>
              <a:ext uri="{FF2B5EF4-FFF2-40B4-BE49-F238E27FC236}">
                <a16:creationId xmlns:a16="http://schemas.microsoft.com/office/drawing/2014/main" id="{B3EEB224-184B-4D1F-9E6D-07AABAC35C82}"/>
              </a:ext>
            </a:extLst>
          </p:cNvPr>
          <p:cNvCxnSpPr>
            <a:cxnSpLocks/>
          </p:cNvCxnSpPr>
          <p:nvPr/>
        </p:nvCxnSpPr>
        <p:spPr>
          <a:xfrm flipH="1" flipV="1">
            <a:off x="7597452" y="4316957"/>
            <a:ext cx="2"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9F9F873-28A5-419E-919B-956B4DECF777}"/>
              </a:ext>
            </a:extLst>
          </p:cNvPr>
          <p:cNvCxnSpPr>
            <a:cxnSpLocks/>
          </p:cNvCxnSpPr>
          <p:nvPr/>
        </p:nvCxnSpPr>
        <p:spPr>
          <a:xfrm flipH="1" flipV="1">
            <a:off x="8407077" y="4326482"/>
            <a:ext cx="2" cy="637366"/>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4BB8FFE1-3BB7-4878-9E47-5EAF9DDFE29E}"/>
              </a:ext>
            </a:extLst>
          </p:cNvPr>
          <p:cNvGrpSpPr/>
          <p:nvPr/>
        </p:nvGrpSpPr>
        <p:grpSpPr>
          <a:xfrm>
            <a:off x="4009745" y="5129444"/>
            <a:ext cx="813627" cy="646891"/>
            <a:chOff x="3913047" y="2729819"/>
            <a:chExt cx="813627" cy="646891"/>
          </a:xfrm>
        </p:grpSpPr>
        <p:cxnSp>
          <p:nvCxnSpPr>
            <p:cNvPr id="111" name="Straight Arrow Connector 110">
              <a:extLst>
                <a:ext uri="{FF2B5EF4-FFF2-40B4-BE49-F238E27FC236}">
                  <a16:creationId xmlns:a16="http://schemas.microsoft.com/office/drawing/2014/main" id="{883F3E02-C98B-477B-930F-2162BB2518CC}"/>
                </a:ext>
              </a:extLst>
            </p:cNvPr>
            <p:cNvCxnSpPr>
              <a:cxnSpLocks/>
            </p:cNvCxnSpPr>
            <p:nvPr/>
          </p:nvCxnSpPr>
          <p:spPr>
            <a:xfrm>
              <a:off x="3913047" y="3084862"/>
              <a:ext cx="810486"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E38B50C-0FF1-4396-833C-AAB69E39DBAC}"/>
                </a:ext>
              </a:extLst>
            </p:cNvPr>
            <p:cNvCxnSpPr>
              <a:cxnSpLocks/>
            </p:cNvCxnSpPr>
            <p:nvPr/>
          </p:nvCxnSpPr>
          <p:spPr>
            <a:xfrm flipH="1" flipV="1">
              <a:off x="3917047" y="2729819"/>
              <a:ext cx="2"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41A3E02-F3F5-4459-A0F2-983A3CEE9CF0}"/>
                </a:ext>
              </a:extLst>
            </p:cNvPr>
            <p:cNvCxnSpPr>
              <a:cxnSpLocks/>
            </p:cNvCxnSpPr>
            <p:nvPr/>
          </p:nvCxnSpPr>
          <p:spPr>
            <a:xfrm flipH="1" flipV="1">
              <a:off x="4726672" y="2739344"/>
              <a:ext cx="2" cy="637366"/>
            </a:xfrm>
            <a:prstGeom prst="line">
              <a:avLst/>
            </a:prstGeom>
          </p:spPr>
          <p:style>
            <a:lnRef idx="1">
              <a:schemeClr val="accent1"/>
            </a:lnRef>
            <a:fillRef idx="0">
              <a:schemeClr val="accent1"/>
            </a:fillRef>
            <a:effectRef idx="0">
              <a:schemeClr val="accent1"/>
            </a:effectRef>
            <a:fontRef idx="minor">
              <a:schemeClr val="tx1"/>
            </a:fontRef>
          </p:style>
        </p:cxnSp>
      </p:grpSp>
      <p:sp>
        <p:nvSpPr>
          <p:cNvPr id="77" name="TextBox 137">
            <a:extLst>
              <a:ext uri="{FF2B5EF4-FFF2-40B4-BE49-F238E27FC236}">
                <a16:creationId xmlns:a16="http://schemas.microsoft.com/office/drawing/2014/main" id="{E57D5920-94C6-4721-BF8A-5E7829288924}"/>
              </a:ext>
            </a:extLst>
          </p:cNvPr>
          <p:cNvSpPr txBox="1"/>
          <p:nvPr/>
        </p:nvSpPr>
        <p:spPr>
          <a:xfrm>
            <a:off x="1004743" y="4282015"/>
            <a:ext cx="2997969" cy="400110"/>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t>Suspension – No Indirect Cost Due to Demobilization</a:t>
            </a:r>
          </a:p>
        </p:txBody>
      </p:sp>
      <p:sp>
        <p:nvSpPr>
          <p:cNvPr id="78" name="Rectangle 77">
            <a:extLst>
              <a:ext uri="{FF2B5EF4-FFF2-40B4-BE49-F238E27FC236}">
                <a16:creationId xmlns:a16="http://schemas.microsoft.com/office/drawing/2014/main" id="{A842BA23-2D05-40CE-9C29-2B037C776B71}"/>
              </a:ext>
            </a:extLst>
          </p:cNvPr>
          <p:cNvSpPr/>
          <p:nvPr/>
        </p:nvSpPr>
        <p:spPr>
          <a:xfrm>
            <a:off x="1001892" y="3696387"/>
            <a:ext cx="2092037" cy="18011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 name="Rectangle 78">
            <a:extLst>
              <a:ext uri="{FF2B5EF4-FFF2-40B4-BE49-F238E27FC236}">
                <a16:creationId xmlns:a16="http://schemas.microsoft.com/office/drawing/2014/main" id="{724E617E-5417-407E-A04B-4D6F577188B1}"/>
              </a:ext>
            </a:extLst>
          </p:cNvPr>
          <p:cNvSpPr/>
          <p:nvPr/>
        </p:nvSpPr>
        <p:spPr>
          <a:xfrm>
            <a:off x="3093929" y="3695953"/>
            <a:ext cx="914402" cy="18054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Rectangle 79">
            <a:extLst>
              <a:ext uri="{FF2B5EF4-FFF2-40B4-BE49-F238E27FC236}">
                <a16:creationId xmlns:a16="http://schemas.microsoft.com/office/drawing/2014/main" id="{C5EEAA4B-ED5B-4C05-A305-E1962BEB6738}"/>
              </a:ext>
            </a:extLst>
          </p:cNvPr>
          <p:cNvSpPr/>
          <p:nvPr/>
        </p:nvSpPr>
        <p:spPr>
          <a:xfrm>
            <a:off x="4817379" y="3694135"/>
            <a:ext cx="885538" cy="18621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Rectangle 80">
            <a:extLst>
              <a:ext uri="{FF2B5EF4-FFF2-40B4-BE49-F238E27FC236}">
                <a16:creationId xmlns:a16="http://schemas.microsoft.com/office/drawing/2014/main" id="{21B40C3E-7DB1-42CF-BFA8-1DABF81B96FF}"/>
              </a:ext>
            </a:extLst>
          </p:cNvPr>
          <p:cNvSpPr/>
          <p:nvPr/>
        </p:nvSpPr>
        <p:spPr>
          <a:xfrm>
            <a:off x="5702918" y="3694135"/>
            <a:ext cx="1533520" cy="182363"/>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Rectangle 81">
            <a:extLst>
              <a:ext uri="{FF2B5EF4-FFF2-40B4-BE49-F238E27FC236}">
                <a16:creationId xmlns:a16="http://schemas.microsoft.com/office/drawing/2014/main" id="{B00DD0AA-A50B-40D7-94D7-1A5FD06DEE19}"/>
              </a:ext>
            </a:extLst>
          </p:cNvPr>
          <p:cNvSpPr/>
          <p:nvPr/>
        </p:nvSpPr>
        <p:spPr>
          <a:xfrm>
            <a:off x="7232256" y="3686490"/>
            <a:ext cx="1971673" cy="189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83" name="Straight Arrow Connector 82">
            <a:extLst>
              <a:ext uri="{FF2B5EF4-FFF2-40B4-BE49-F238E27FC236}">
                <a16:creationId xmlns:a16="http://schemas.microsoft.com/office/drawing/2014/main" id="{4D86E47F-264F-4DC3-B228-3A4E0B8AEC0D}"/>
              </a:ext>
            </a:extLst>
          </p:cNvPr>
          <p:cNvCxnSpPr>
            <a:cxnSpLocks/>
          </p:cNvCxnSpPr>
          <p:nvPr/>
        </p:nvCxnSpPr>
        <p:spPr>
          <a:xfrm>
            <a:off x="8398612" y="5274968"/>
            <a:ext cx="2767801" cy="8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37FE30DB-75C3-44B2-9AEB-D376902A2052}"/>
              </a:ext>
            </a:extLst>
          </p:cNvPr>
          <p:cNvSpPr/>
          <p:nvPr/>
        </p:nvSpPr>
        <p:spPr>
          <a:xfrm>
            <a:off x="11161438" y="5148258"/>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t>Winter</a:t>
            </a:r>
          </a:p>
        </p:txBody>
      </p:sp>
      <p:sp>
        <p:nvSpPr>
          <p:cNvPr id="85" name="Freeform: Shape 84">
            <a:extLst>
              <a:ext uri="{FF2B5EF4-FFF2-40B4-BE49-F238E27FC236}">
                <a16:creationId xmlns:a16="http://schemas.microsoft.com/office/drawing/2014/main" id="{D077C822-58D8-4795-A6DC-E6D897750A7A}"/>
              </a:ext>
            </a:extLst>
          </p:cNvPr>
          <p:cNvSpPr/>
          <p:nvPr/>
        </p:nvSpPr>
        <p:spPr>
          <a:xfrm>
            <a:off x="12040140" y="4916702"/>
            <a:ext cx="92364" cy="193964"/>
          </a:xfrm>
          <a:custGeom>
            <a:avLst/>
            <a:gdLst>
              <a:gd name="connsiteX0" fmla="*/ 0 w 92364"/>
              <a:gd name="connsiteY0" fmla="*/ 0 h 193964"/>
              <a:gd name="connsiteX1" fmla="*/ 46182 w 92364"/>
              <a:gd name="connsiteY1" fmla="*/ 18473 h 193964"/>
              <a:gd name="connsiteX2" fmla="*/ 55418 w 92364"/>
              <a:gd name="connsiteY2" fmla="*/ 64655 h 193964"/>
              <a:gd name="connsiteX3" fmla="*/ 0 w 92364"/>
              <a:gd name="connsiteY3" fmla="*/ 138546 h 193964"/>
              <a:gd name="connsiteX4" fmla="*/ 64655 w 92364"/>
              <a:gd name="connsiteY4" fmla="*/ 175491 h 193964"/>
              <a:gd name="connsiteX5" fmla="*/ 92364 w 92364"/>
              <a:gd name="connsiteY5" fmla="*/ 193964 h 19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64" h="193964">
                <a:moveTo>
                  <a:pt x="0" y="0"/>
                </a:moveTo>
                <a:cubicBezTo>
                  <a:pt x="15394" y="6158"/>
                  <a:pt x="35392" y="5885"/>
                  <a:pt x="46182" y="18473"/>
                </a:cubicBezTo>
                <a:cubicBezTo>
                  <a:pt x="56399" y="30392"/>
                  <a:pt x="58497" y="49261"/>
                  <a:pt x="55418" y="64655"/>
                </a:cubicBezTo>
                <a:cubicBezTo>
                  <a:pt x="49680" y="93347"/>
                  <a:pt x="19528" y="119018"/>
                  <a:pt x="0" y="138546"/>
                </a:cubicBezTo>
                <a:cubicBezTo>
                  <a:pt x="21552" y="150861"/>
                  <a:pt x="43370" y="162720"/>
                  <a:pt x="64655" y="175491"/>
                </a:cubicBezTo>
                <a:cubicBezTo>
                  <a:pt x="74174" y="181202"/>
                  <a:pt x="92364" y="193964"/>
                  <a:pt x="92364" y="1939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86" name="Straight Connector 85">
            <a:extLst>
              <a:ext uri="{FF2B5EF4-FFF2-40B4-BE49-F238E27FC236}">
                <a16:creationId xmlns:a16="http://schemas.microsoft.com/office/drawing/2014/main" id="{698B3E7F-97A0-447B-94F5-9F2D7EF5F70A}"/>
              </a:ext>
            </a:extLst>
          </p:cNvPr>
          <p:cNvCxnSpPr/>
          <p:nvPr/>
        </p:nvCxnSpPr>
        <p:spPr>
          <a:xfrm>
            <a:off x="12067023" y="5155910"/>
            <a:ext cx="0" cy="243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221E603-0DED-41B0-B300-4EC0AF08E9D9}"/>
              </a:ext>
            </a:extLst>
          </p:cNvPr>
          <p:cNvCxnSpPr/>
          <p:nvPr/>
        </p:nvCxnSpPr>
        <p:spPr>
          <a:xfrm>
            <a:off x="12063239" y="4666389"/>
            <a:ext cx="0" cy="243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BCB9E1E1-0E8E-427F-A01D-737747115893}"/>
              </a:ext>
            </a:extLst>
          </p:cNvPr>
          <p:cNvCxnSpPr>
            <a:cxnSpLocks/>
          </p:cNvCxnSpPr>
          <p:nvPr/>
        </p:nvCxnSpPr>
        <p:spPr>
          <a:xfrm>
            <a:off x="4006893" y="3522752"/>
            <a:ext cx="810486"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FD118FFE-FE3A-40DC-9B28-400D975F1E11}"/>
              </a:ext>
            </a:extLst>
          </p:cNvPr>
          <p:cNvSpPr/>
          <p:nvPr/>
        </p:nvSpPr>
        <p:spPr>
          <a:xfrm>
            <a:off x="472946" y="5236008"/>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t>Winter</a:t>
            </a:r>
          </a:p>
        </p:txBody>
      </p:sp>
      <p:sp>
        <p:nvSpPr>
          <p:cNvPr id="90" name="Rectangle 89">
            <a:extLst>
              <a:ext uri="{FF2B5EF4-FFF2-40B4-BE49-F238E27FC236}">
                <a16:creationId xmlns:a16="http://schemas.microsoft.com/office/drawing/2014/main" id="{18AC62F7-42D5-4B51-A036-86CF27171A68}"/>
              </a:ext>
            </a:extLst>
          </p:cNvPr>
          <p:cNvSpPr/>
          <p:nvPr/>
        </p:nvSpPr>
        <p:spPr>
          <a:xfrm>
            <a:off x="472946" y="3892110"/>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t>Winter</a:t>
            </a:r>
          </a:p>
        </p:txBody>
      </p:sp>
      <p:cxnSp>
        <p:nvCxnSpPr>
          <p:cNvPr id="91" name="Straight Arrow Connector 90">
            <a:extLst>
              <a:ext uri="{FF2B5EF4-FFF2-40B4-BE49-F238E27FC236}">
                <a16:creationId xmlns:a16="http://schemas.microsoft.com/office/drawing/2014/main" id="{FF265BF3-717B-4DB4-8BB4-CF32B7D33874}"/>
              </a:ext>
            </a:extLst>
          </p:cNvPr>
          <p:cNvCxnSpPr>
            <a:cxnSpLocks/>
          </p:cNvCxnSpPr>
          <p:nvPr/>
        </p:nvCxnSpPr>
        <p:spPr>
          <a:xfrm>
            <a:off x="7581368" y="3390730"/>
            <a:ext cx="810486"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B446DE4-2EF8-4580-89CA-0676D5D1D817}"/>
              </a:ext>
            </a:extLst>
          </p:cNvPr>
          <p:cNvCxnSpPr>
            <a:cxnSpLocks/>
          </p:cNvCxnSpPr>
          <p:nvPr/>
        </p:nvCxnSpPr>
        <p:spPr>
          <a:xfrm flipH="1" flipV="1">
            <a:off x="7585368" y="3035687"/>
            <a:ext cx="2"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49F7B9F-C5C8-4EFC-A4AD-459C1C131586}"/>
              </a:ext>
            </a:extLst>
          </p:cNvPr>
          <p:cNvCxnSpPr>
            <a:cxnSpLocks/>
          </p:cNvCxnSpPr>
          <p:nvPr/>
        </p:nvCxnSpPr>
        <p:spPr>
          <a:xfrm flipH="1" flipV="1">
            <a:off x="8394993" y="3045212"/>
            <a:ext cx="2"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AAC6216F-56E7-4B61-9A73-7CA7509820FA}"/>
              </a:ext>
            </a:extLst>
          </p:cNvPr>
          <p:cNvCxnSpPr>
            <a:cxnSpLocks/>
          </p:cNvCxnSpPr>
          <p:nvPr/>
        </p:nvCxnSpPr>
        <p:spPr>
          <a:xfrm>
            <a:off x="11168881" y="4586543"/>
            <a:ext cx="810486"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8FA87EC-FC73-4331-862B-AC770BEC61BE}"/>
              </a:ext>
            </a:extLst>
          </p:cNvPr>
          <p:cNvCxnSpPr>
            <a:cxnSpLocks/>
          </p:cNvCxnSpPr>
          <p:nvPr/>
        </p:nvCxnSpPr>
        <p:spPr>
          <a:xfrm flipH="1" flipV="1">
            <a:off x="11172881" y="4231500"/>
            <a:ext cx="2"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2F183C4-814D-406A-ACD7-B8A27E30AD3F}"/>
              </a:ext>
            </a:extLst>
          </p:cNvPr>
          <p:cNvCxnSpPr>
            <a:cxnSpLocks/>
          </p:cNvCxnSpPr>
          <p:nvPr/>
        </p:nvCxnSpPr>
        <p:spPr>
          <a:xfrm flipH="1" flipV="1">
            <a:off x="11982506" y="4241025"/>
            <a:ext cx="2"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75D6AB1A-4F55-4D6C-80DE-9837C2CF930C}"/>
              </a:ext>
            </a:extLst>
          </p:cNvPr>
          <p:cNvCxnSpPr>
            <a:cxnSpLocks/>
          </p:cNvCxnSpPr>
          <p:nvPr/>
        </p:nvCxnSpPr>
        <p:spPr>
          <a:xfrm>
            <a:off x="4004034" y="4657471"/>
            <a:ext cx="810486"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F700CAF-F790-40DD-B0FA-50F7A05F0E6D}"/>
              </a:ext>
            </a:extLst>
          </p:cNvPr>
          <p:cNvCxnSpPr>
            <a:cxnSpLocks/>
          </p:cNvCxnSpPr>
          <p:nvPr/>
        </p:nvCxnSpPr>
        <p:spPr>
          <a:xfrm flipH="1" flipV="1">
            <a:off x="4008034" y="4302428"/>
            <a:ext cx="2"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660E7AF-553F-4748-9A77-1D8EA9577557}"/>
              </a:ext>
            </a:extLst>
          </p:cNvPr>
          <p:cNvCxnSpPr>
            <a:cxnSpLocks/>
          </p:cNvCxnSpPr>
          <p:nvPr/>
        </p:nvCxnSpPr>
        <p:spPr>
          <a:xfrm flipH="1" flipV="1">
            <a:off x="4817659" y="4311953"/>
            <a:ext cx="2"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5FCD2925-6575-4DCF-97A5-7AF36B1C4684}"/>
              </a:ext>
            </a:extLst>
          </p:cNvPr>
          <p:cNvCxnSpPr>
            <a:cxnSpLocks/>
          </p:cNvCxnSpPr>
          <p:nvPr/>
        </p:nvCxnSpPr>
        <p:spPr>
          <a:xfrm>
            <a:off x="471958" y="3746169"/>
            <a:ext cx="810486"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E19BF8B-163E-4305-A767-6F296A6A0EEB}"/>
              </a:ext>
            </a:extLst>
          </p:cNvPr>
          <p:cNvCxnSpPr>
            <a:cxnSpLocks/>
          </p:cNvCxnSpPr>
          <p:nvPr/>
        </p:nvCxnSpPr>
        <p:spPr>
          <a:xfrm flipH="1" flipV="1">
            <a:off x="475958" y="3391126"/>
            <a:ext cx="2"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4A8BFE2-1CF4-4E7E-8A5F-899A9F88EE33}"/>
              </a:ext>
            </a:extLst>
          </p:cNvPr>
          <p:cNvCxnSpPr>
            <a:cxnSpLocks/>
          </p:cNvCxnSpPr>
          <p:nvPr/>
        </p:nvCxnSpPr>
        <p:spPr>
          <a:xfrm flipH="1" flipV="1">
            <a:off x="1285583" y="3400651"/>
            <a:ext cx="2" cy="637366"/>
          </a:xfrm>
          <a:prstGeom prst="line">
            <a:avLst/>
          </a:prstGeom>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1B793AF7-B1E4-4CEB-BD1C-96F8600CCB62}"/>
              </a:ext>
            </a:extLst>
          </p:cNvPr>
          <p:cNvGrpSpPr/>
          <p:nvPr/>
        </p:nvGrpSpPr>
        <p:grpSpPr>
          <a:xfrm>
            <a:off x="471958" y="3999254"/>
            <a:ext cx="7966407" cy="283977"/>
            <a:chOff x="331243" y="4250132"/>
            <a:chExt cx="7966407" cy="314729"/>
          </a:xfrm>
        </p:grpSpPr>
        <p:sp>
          <p:nvSpPr>
            <p:cNvPr id="108" name="TextBox 65">
              <a:extLst>
                <a:ext uri="{FF2B5EF4-FFF2-40B4-BE49-F238E27FC236}">
                  <a16:creationId xmlns:a16="http://schemas.microsoft.com/office/drawing/2014/main" id="{C23A5C48-47E4-4AC7-B730-53D199BACD7F}"/>
                </a:ext>
              </a:extLst>
            </p:cNvPr>
            <p:cNvSpPr txBox="1"/>
            <p:nvPr/>
          </p:nvSpPr>
          <p:spPr>
            <a:xfrm>
              <a:off x="331243" y="4257866"/>
              <a:ext cx="815110" cy="306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2019</a:t>
              </a:r>
            </a:p>
          </p:txBody>
        </p:sp>
        <p:sp>
          <p:nvSpPr>
            <p:cNvPr id="109" name="TextBox 72">
              <a:extLst>
                <a:ext uri="{FF2B5EF4-FFF2-40B4-BE49-F238E27FC236}">
                  <a16:creationId xmlns:a16="http://schemas.microsoft.com/office/drawing/2014/main" id="{AD4ED05E-64DC-4F22-9192-C81B8C8E139B}"/>
                </a:ext>
              </a:extLst>
            </p:cNvPr>
            <p:cNvSpPr txBox="1"/>
            <p:nvPr/>
          </p:nvSpPr>
          <p:spPr>
            <a:xfrm>
              <a:off x="3910734" y="4250132"/>
              <a:ext cx="815110" cy="306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2020</a:t>
              </a:r>
            </a:p>
          </p:txBody>
        </p:sp>
        <p:sp>
          <p:nvSpPr>
            <p:cNvPr id="110" name="TextBox 74">
              <a:extLst>
                <a:ext uri="{FF2B5EF4-FFF2-40B4-BE49-F238E27FC236}">
                  <a16:creationId xmlns:a16="http://schemas.microsoft.com/office/drawing/2014/main" id="{9784786E-F17A-4A06-8F99-46E7572CB9A2}"/>
                </a:ext>
              </a:extLst>
            </p:cNvPr>
            <p:cNvSpPr txBox="1"/>
            <p:nvPr/>
          </p:nvSpPr>
          <p:spPr>
            <a:xfrm>
              <a:off x="7482540" y="4250277"/>
              <a:ext cx="815110" cy="306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2021</a:t>
              </a:r>
            </a:p>
          </p:txBody>
        </p:sp>
      </p:grpSp>
      <p:grpSp>
        <p:nvGrpSpPr>
          <p:cNvPr id="104" name="Group 103">
            <a:extLst>
              <a:ext uri="{FF2B5EF4-FFF2-40B4-BE49-F238E27FC236}">
                <a16:creationId xmlns:a16="http://schemas.microsoft.com/office/drawing/2014/main" id="{CF855CA0-5544-4C5D-BF81-B17560C6DAF8}"/>
              </a:ext>
            </a:extLst>
          </p:cNvPr>
          <p:cNvGrpSpPr/>
          <p:nvPr/>
        </p:nvGrpSpPr>
        <p:grpSpPr>
          <a:xfrm>
            <a:off x="487617" y="5331112"/>
            <a:ext cx="7966407" cy="283977"/>
            <a:chOff x="331243" y="4250132"/>
            <a:chExt cx="7966407" cy="314729"/>
          </a:xfrm>
        </p:grpSpPr>
        <p:sp>
          <p:nvSpPr>
            <p:cNvPr id="105" name="TextBox 77">
              <a:extLst>
                <a:ext uri="{FF2B5EF4-FFF2-40B4-BE49-F238E27FC236}">
                  <a16:creationId xmlns:a16="http://schemas.microsoft.com/office/drawing/2014/main" id="{417A945D-A4B2-46D4-ABA9-6825675D4EE1}"/>
                </a:ext>
              </a:extLst>
            </p:cNvPr>
            <p:cNvSpPr txBox="1"/>
            <p:nvPr/>
          </p:nvSpPr>
          <p:spPr>
            <a:xfrm>
              <a:off x="331243" y="4257866"/>
              <a:ext cx="815110" cy="306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2019</a:t>
              </a:r>
            </a:p>
          </p:txBody>
        </p:sp>
        <p:sp>
          <p:nvSpPr>
            <p:cNvPr id="106" name="TextBox 78">
              <a:extLst>
                <a:ext uri="{FF2B5EF4-FFF2-40B4-BE49-F238E27FC236}">
                  <a16:creationId xmlns:a16="http://schemas.microsoft.com/office/drawing/2014/main" id="{30338760-8246-4C33-8E53-4562A06674B1}"/>
                </a:ext>
              </a:extLst>
            </p:cNvPr>
            <p:cNvSpPr txBox="1"/>
            <p:nvPr/>
          </p:nvSpPr>
          <p:spPr>
            <a:xfrm>
              <a:off x="3910734" y="4250132"/>
              <a:ext cx="815110" cy="306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2020</a:t>
              </a:r>
            </a:p>
          </p:txBody>
        </p:sp>
        <p:sp>
          <p:nvSpPr>
            <p:cNvPr id="107" name="TextBox 81">
              <a:extLst>
                <a:ext uri="{FF2B5EF4-FFF2-40B4-BE49-F238E27FC236}">
                  <a16:creationId xmlns:a16="http://schemas.microsoft.com/office/drawing/2014/main" id="{B24A69E4-96F4-4B43-8FDF-B2B66C593E0F}"/>
                </a:ext>
              </a:extLst>
            </p:cNvPr>
            <p:cNvSpPr txBox="1"/>
            <p:nvPr/>
          </p:nvSpPr>
          <p:spPr>
            <a:xfrm>
              <a:off x="7482540" y="4250277"/>
              <a:ext cx="815110" cy="306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2021</a:t>
              </a:r>
            </a:p>
          </p:txBody>
        </p:sp>
      </p:grpSp>
    </p:spTree>
    <p:extLst>
      <p:ext uri="{BB962C8B-B14F-4D97-AF65-F5344CB8AC3E}">
        <p14:creationId xmlns:p14="http://schemas.microsoft.com/office/powerpoint/2010/main" val="3782770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220200" y="522898"/>
            <a:ext cx="29718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6647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tx2"/>
                </a:solidFill>
                <a:latin typeface="Calibri" panose="020F0502020204030204" pitchFamily="34" charset="0"/>
                <a:cs typeface="Calibri" panose="020F0502020204030204" pitchFamily="34" charset="0"/>
              </a:rPr>
              <a:t>NCDOT Objections to Settlement of the </a:t>
            </a:r>
            <a:br>
              <a:rPr lang="en-US" sz="2400" b="1" dirty="0">
                <a:solidFill>
                  <a:schemeClr val="tx2"/>
                </a:solidFill>
                <a:latin typeface="Calibri" panose="020F0502020204030204" pitchFamily="34" charset="0"/>
                <a:cs typeface="Calibri" panose="020F0502020204030204" pitchFamily="34" charset="0"/>
              </a:rPr>
            </a:br>
            <a:r>
              <a:rPr lang="en-US" sz="2400" b="1" dirty="0">
                <a:solidFill>
                  <a:schemeClr val="tx2"/>
                </a:solidFill>
                <a:latin typeface="Calibri" panose="020F0502020204030204" pitchFamily="34" charset="0"/>
                <a:cs typeface="Calibri" panose="020F0502020204030204" pitchFamily="34" charset="0"/>
              </a:rPr>
              <a:t>NOI #1Claim as Requested</a:t>
            </a:r>
            <a:endParaRPr lang="en-US" sz="2400" dirty="0">
              <a:solidFill>
                <a:schemeClr val="tx2"/>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3053182"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8" name="Rectangle 47">
            <a:extLst>
              <a:ext uri="{FF2B5EF4-FFF2-40B4-BE49-F238E27FC236}">
                <a16:creationId xmlns:a16="http://schemas.microsoft.com/office/drawing/2014/main" id="{FA4D735A-8F75-4E2A-8F1A-CC303B0718BA}"/>
              </a:ext>
            </a:extLst>
          </p:cNvPr>
          <p:cNvSpPr/>
          <p:nvPr/>
        </p:nvSpPr>
        <p:spPr>
          <a:xfrm>
            <a:off x="5410201" y="2886560"/>
            <a:ext cx="1371600" cy="492443"/>
          </a:xfrm>
          <a:prstGeom prst="rect">
            <a:avLst/>
          </a:prstGeom>
        </p:spPr>
        <p:txBody>
          <a:bodyPr wrap="square" lIns="0" tIns="0" rIns="0" bIns="0">
            <a:spAutoFit/>
          </a:bodyPr>
          <a:lstStyle/>
          <a:p>
            <a:pPr algn="ctr"/>
            <a:r>
              <a:rPr lang="en-US" sz="1600" b="1" dirty="0">
                <a:solidFill>
                  <a:schemeClr val="bg1"/>
                </a:solidFill>
              </a:rPr>
              <a:t>FINANCIAL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3" name="Rectangle 52">
            <a:extLst>
              <a:ext uri="{FF2B5EF4-FFF2-40B4-BE49-F238E27FC236}">
                <a16:creationId xmlns:a16="http://schemas.microsoft.com/office/drawing/2014/main" id="{E1535E1C-6EBC-45D8-BCE1-D5B947A61FB6}"/>
              </a:ext>
            </a:extLst>
          </p:cNvPr>
          <p:cNvSpPr/>
          <p:nvPr/>
        </p:nvSpPr>
        <p:spPr>
          <a:xfrm>
            <a:off x="52199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4344" descr="Icon of wrench. ">
            <a:extLst>
              <a:ext uri="{FF2B5EF4-FFF2-40B4-BE49-F238E27FC236}">
                <a16:creationId xmlns:a16="http://schemas.microsoft.com/office/drawing/2014/main" id="{C131659B-1A41-4821-9349-1E69BBBB560E}"/>
              </a:ext>
            </a:extLst>
          </p:cNvPr>
          <p:cNvSpPr>
            <a:spLocks/>
          </p:cNvSpPr>
          <p:nvPr/>
        </p:nvSpPr>
        <p:spPr bwMode="auto">
          <a:xfrm>
            <a:off x="3742205" y="2300343"/>
            <a:ext cx="373996" cy="373996"/>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8" name="Group 57" descr="Icon of money. ">
            <a:extLst>
              <a:ext uri="{FF2B5EF4-FFF2-40B4-BE49-F238E27FC236}">
                <a16:creationId xmlns:a16="http://schemas.microsoft.com/office/drawing/2014/main" id="{8FB81822-E09C-4A9F-BCD2-4BB20E38DA03}"/>
              </a:ext>
            </a:extLst>
          </p:cNvPr>
          <p:cNvGrpSpPr/>
          <p:nvPr/>
        </p:nvGrpSpPr>
        <p:grpSpPr>
          <a:xfrm>
            <a:off x="5905833" y="2296118"/>
            <a:ext cx="380334" cy="382447"/>
            <a:chOff x="3746500" y="1344613"/>
            <a:chExt cx="285750" cy="287338"/>
          </a:xfrm>
          <a:solidFill>
            <a:schemeClr val="bg1"/>
          </a:solidFill>
        </p:grpSpPr>
        <p:sp>
          <p:nvSpPr>
            <p:cNvPr id="59" name="Freeform 497">
              <a:extLst>
                <a:ext uri="{FF2B5EF4-FFF2-40B4-BE49-F238E27FC236}">
                  <a16:creationId xmlns:a16="http://schemas.microsoft.com/office/drawing/2014/main" id="{4325703C-49C2-4EC8-BBAF-CE488FCB0CE1}"/>
                </a:ext>
              </a:extLst>
            </p:cNvPr>
            <p:cNvSpPr>
              <a:spLocks/>
            </p:cNvSpPr>
            <p:nvPr/>
          </p:nvSpPr>
          <p:spPr bwMode="auto">
            <a:xfrm>
              <a:off x="3746500" y="1344613"/>
              <a:ext cx="285750" cy="182563"/>
            </a:xfrm>
            <a:custGeom>
              <a:avLst/>
              <a:gdLst>
                <a:gd name="T0" fmla="*/ 0 w 903"/>
                <a:gd name="T1" fmla="*/ 0 h 573"/>
                <a:gd name="T2" fmla="*/ 0 w 903"/>
                <a:gd name="T3" fmla="*/ 467 h 573"/>
                <a:gd name="T4" fmla="*/ 1 w 903"/>
                <a:gd name="T5" fmla="*/ 459 h 573"/>
                <a:gd name="T6" fmla="*/ 2 w 903"/>
                <a:gd name="T7" fmla="*/ 453 h 573"/>
                <a:gd name="T8" fmla="*/ 5 w 903"/>
                <a:gd name="T9" fmla="*/ 446 h 573"/>
                <a:gd name="T10" fmla="*/ 8 w 903"/>
                <a:gd name="T11" fmla="*/ 440 h 573"/>
                <a:gd name="T12" fmla="*/ 12 w 903"/>
                <a:gd name="T13" fmla="*/ 434 h 573"/>
                <a:gd name="T14" fmla="*/ 18 w 903"/>
                <a:gd name="T15" fmla="*/ 428 h 573"/>
                <a:gd name="T16" fmla="*/ 23 w 903"/>
                <a:gd name="T17" fmla="*/ 423 h 573"/>
                <a:gd name="T18" fmla="*/ 30 w 903"/>
                <a:gd name="T19" fmla="*/ 419 h 573"/>
                <a:gd name="T20" fmla="*/ 30 w 903"/>
                <a:gd name="T21" fmla="*/ 30 h 573"/>
                <a:gd name="T22" fmla="*/ 873 w 903"/>
                <a:gd name="T23" fmla="*/ 30 h 573"/>
                <a:gd name="T24" fmla="*/ 873 w 903"/>
                <a:gd name="T25" fmla="*/ 543 h 573"/>
                <a:gd name="T26" fmla="*/ 481 w 903"/>
                <a:gd name="T27" fmla="*/ 543 h 573"/>
                <a:gd name="T28" fmla="*/ 481 w 903"/>
                <a:gd name="T29" fmla="*/ 573 h 573"/>
                <a:gd name="T30" fmla="*/ 903 w 903"/>
                <a:gd name="T31" fmla="*/ 573 h 573"/>
                <a:gd name="T32" fmla="*/ 903 w 903"/>
                <a:gd name="T33" fmla="*/ 0 h 573"/>
                <a:gd name="T34" fmla="*/ 0 w 903"/>
                <a:gd name="T35"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3" h="573">
                  <a:moveTo>
                    <a:pt x="0" y="0"/>
                  </a:moveTo>
                  <a:lnTo>
                    <a:pt x="0" y="467"/>
                  </a:lnTo>
                  <a:lnTo>
                    <a:pt x="1" y="459"/>
                  </a:lnTo>
                  <a:lnTo>
                    <a:pt x="2" y="453"/>
                  </a:lnTo>
                  <a:lnTo>
                    <a:pt x="5" y="446"/>
                  </a:lnTo>
                  <a:lnTo>
                    <a:pt x="8" y="440"/>
                  </a:lnTo>
                  <a:lnTo>
                    <a:pt x="12" y="434"/>
                  </a:lnTo>
                  <a:lnTo>
                    <a:pt x="18" y="428"/>
                  </a:lnTo>
                  <a:lnTo>
                    <a:pt x="23" y="423"/>
                  </a:lnTo>
                  <a:lnTo>
                    <a:pt x="30" y="419"/>
                  </a:lnTo>
                  <a:lnTo>
                    <a:pt x="30" y="30"/>
                  </a:lnTo>
                  <a:lnTo>
                    <a:pt x="873" y="30"/>
                  </a:lnTo>
                  <a:lnTo>
                    <a:pt x="873" y="543"/>
                  </a:lnTo>
                  <a:lnTo>
                    <a:pt x="481" y="543"/>
                  </a:lnTo>
                  <a:lnTo>
                    <a:pt x="481" y="573"/>
                  </a:lnTo>
                  <a:lnTo>
                    <a:pt x="903" y="573"/>
                  </a:lnTo>
                  <a:lnTo>
                    <a:pt x="90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98">
              <a:extLst>
                <a:ext uri="{FF2B5EF4-FFF2-40B4-BE49-F238E27FC236}">
                  <a16:creationId xmlns:a16="http://schemas.microsoft.com/office/drawing/2014/main" id="{A721923B-8DD3-47E1-B174-6D9950E778E9}"/>
                </a:ext>
              </a:extLst>
            </p:cNvPr>
            <p:cNvSpPr>
              <a:spLocks noEditPoints="1"/>
            </p:cNvSpPr>
            <p:nvPr/>
          </p:nvSpPr>
          <p:spPr bwMode="auto">
            <a:xfrm>
              <a:off x="3775075" y="1373188"/>
              <a:ext cx="228600" cy="125413"/>
            </a:xfrm>
            <a:custGeom>
              <a:avLst/>
              <a:gdLst>
                <a:gd name="T0" fmla="*/ 330 w 723"/>
                <a:gd name="T1" fmla="*/ 283 h 392"/>
                <a:gd name="T2" fmla="*/ 295 w 723"/>
                <a:gd name="T3" fmla="*/ 263 h 392"/>
                <a:gd name="T4" fmla="*/ 269 w 723"/>
                <a:gd name="T5" fmla="*/ 232 h 392"/>
                <a:gd name="T6" fmla="*/ 257 w 723"/>
                <a:gd name="T7" fmla="*/ 192 h 392"/>
                <a:gd name="T8" fmla="*/ 260 w 723"/>
                <a:gd name="T9" fmla="*/ 151 h 392"/>
                <a:gd name="T10" fmla="*/ 281 w 723"/>
                <a:gd name="T11" fmla="*/ 115 h 392"/>
                <a:gd name="T12" fmla="*/ 312 w 723"/>
                <a:gd name="T13" fmla="*/ 90 h 392"/>
                <a:gd name="T14" fmla="*/ 350 w 723"/>
                <a:gd name="T15" fmla="*/ 77 h 392"/>
                <a:gd name="T16" fmla="*/ 392 w 723"/>
                <a:gd name="T17" fmla="*/ 81 h 392"/>
                <a:gd name="T18" fmla="*/ 429 w 723"/>
                <a:gd name="T19" fmla="*/ 100 h 392"/>
                <a:gd name="T20" fmla="*/ 454 w 723"/>
                <a:gd name="T21" fmla="*/ 131 h 392"/>
                <a:gd name="T22" fmla="*/ 466 w 723"/>
                <a:gd name="T23" fmla="*/ 171 h 392"/>
                <a:gd name="T24" fmla="*/ 462 w 723"/>
                <a:gd name="T25" fmla="*/ 213 h 392"/>
                <a:gd name="T26" fmla="*/ 443 w 723"/>
                <a:gd name="T27" fmla="*/ 248 h 392"/>
                <a:gd name="T28" fmla="*/ 412 w 723"/>
                <a:gd name="T29" fmla="*/ 274 h 392"/>
                <a:gd name="T30" fmla="*/ 372 w 723"/>
                <a:gd name="T31" fmla="*/ 287 h 392"/>
                <a:gd name="T32" fmla="*/ 96 w 723"/>
                <a:gd name="T33" fmla="*/ 151 h 392"/>
                <a:gd name="T34" fmla="*/ 68 w 723"/>
                <a:gd name="T35" fmla="*/ 131 h 392"/>
                <a:gd name="T36" fmla="*/ 61 w 723"/>
                <a:gd name="T37" fmla="*/ 97 h 392"/>
                <a:gd name="T38" fmla="*/ 80 w 723"/>
                <a:gd name="T39" fmla="*/ 69 h 392"/>
                <a:gd name="T40" fmla="*/ 114 w 723"/>
                <a:gd name="T41" fmla="*/ 63 h 392"/>
                <a:gd name="T42" fmla="*/ 143 w 723"/>
                <a:gd name="T43" fmla="*/ 81 h 392"/>
                <a:gd name="T44" fmla="*/ 150 w 723"/>
                <a:gd name="T45" fmla="*/ 115 h 392"/>
                <a:gd name="T46" fmla="*/ 131 w 723"/>
                <a:gd name="T47" fmla="*/ 144 h 392"/>
                <a:gd name="T48" fmla="*/ 106 w 723"/>
                <a:gd name="T49" fmla="*/ 152 h 392"/>
                <a:gd name="T50" fmla="*/ 642 w 723"/>
                <a:gd name="T51" fmla="*/ 249 h 392"/>
                <a:gd name="T52" fmla="*/ 661 w 723"/>
                <a:gd name="T53" fmla="*/ 278 h 392"/>
                <a:gd name="T54" fmla="*/ 655 w 723"/>
                <a:gd name="T55" fmla="*/ 313 h 392"/>
                <a:gd name="T56" fmla="*/ 626 w 723"/>
                <a:gd name="T57" fmla="*/ 331 h 392"/>
                <a:gd name="T58" fmla="*/ 592 w 723"/>
                <a:gd name="T59" fmla="*/ 324 h 392"/>
                <a:gd name="T60" fmla="*/ 573 w 723"/>
                <a:gd name="T61" fmla="*/ 297 h 392"/>
                <a:gd name="T62" fmla="*/ 580 w 723"/>
                <a:gd name="T63" fmla="*/ 262 h 392"/>
                <a:gd name="T64" fmla="*/ 608 w 723"/>
                <a:gd name="T65" fmla="*/ 243 h 392"/>
                <a:gd name="T66" fmla="*/ 669 w 723"/>
                <a:gd name="T67" fmla="*/ 392 h 392"/>
                <a:gd name="T68" fmla="*/ 691 w 723"/>
                <a:gd name="T69" fmla="*/ 386 h 392"/>
                <a:gd name="T70" fmla="*/ 709 w 723"/>
                <a:gd name="T71" fmla="*/ 371 h 392"/>
                <a:gd name="T72" fmla="*/ 720 w 723"/>
                <a:gd name="T73" fmla="*/ 350 h 392"/>
                <a:gd name="T74" fmla="*/ 723 w 723"/>
                <a:gd name="T75" fmla="*/ 62 h 392"/>
                <a:gd name="T76" fmla="*/ 718 w 723"/>
                <a:gd name="T77" fmla="*/ 38 h 392"/>
                <a:gd name="T78" fmla="*/ 705 w 723"/>
                <a:gd name="T79" fmla="*/ 19 h 392"/>
                <a:gd name="T80" fmla="*/ 686 w 723"/>
                <a:gd name="T81" fmla="*/ 6 h 392"/>
                <a:gd name="T82" fmla="*/ 663 w 723"/>
                <a:gd name="T83" fmla="*/ 2 h 392"/>
                <a:gd name="T84" fmla="*/ 43 w 723"/>
                <a:gd name="T85" fmla="*/ 4 h 392"/>
                <a:gd name="T86" fmla="*/ 22 w 723"/>
                <a:gd name="T87" fmla="*/ 14 h 392"/>
                <a:gd name="T88" fmla="*/ 7 w 723"/>
                <a:gd name="T89" fmla="*/ 33 h 392"/>
                <a:gd name="T90" fmla="*/ 1 w 723"/>
                <a:gd name="T91" fmla="*/ 55 h 392"/>
                <a:gd name="T92" fmla="*/ 46 w 723"/>
                <a:gd name="T93" fmla="*/ 294 h 392"/>
                <a:gd name="T94" fmla="*/ 151 w 723"/>
                <a:gd name="T95" fmla="*/ 287 h 392"/>
                <a:gd name="T96" fmla="*/ 244 w 723"/>
                <a:gd name="T97" fmla="*/ 293 h 392"/>
                <a:gd name="T98" fmla="*/ 326 w 723"/>
                <a:gd name="T99" fmla="*/ 312 h 392"/>
                <a:gd name="T100" fmla="*/ 373 w 723"/>
                <a:gd name="T101" fmla="*/ 337 h 392"/>
                <a:gd name="T102" fmla="*/ 389 w 723"/>
                <a:gd name="T103" fmla="*/ 36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3" h="392">
                  <a:moveTo>
                    <a:pt x="361" y="287"/>
                  </a:moveTo>
                  <a:lnTo>
                    <a:pt x="350" y="287"/>
                  </a:lnTo>
                  <a:lnTo>
                    <a:pt x="341" y="285"/>
                  </a:lnTo>
                  <a:lnTo>
                    <a:pt x="330" y="283"/>
                  </a:lnTo>
                  <a:lnTo>
                    <a:pt x="320" y="278"/>
                  </a:lnTo>
                  <a:lnTo>
                    <a:pt x="312" y="274"/>
                  </a:lnTo>
                  <a:lnTo>
                    <a:pt x="302" y="269"/>
                  </a:lnTo>
                  <a:lnTo>
                    <a:pt x="295" y="263"/>
                  </a:lnTo>
                  <a:lnTo>
                    <a:pt x="287" y="256"/>
                  </a:lnTo>
                  <a:lnTo>
                    <a:pt x="281" y="248"/>
                  </a:lnTo>
                  <a:lnTo>
                    <a:pt x="274" y="241"/>
                  </a:lnTo>
                  <a:lnTo>
                    <a:pt x="269" y="232"/>
                  </a:lnTo>
                  <a:lnTo>
                    <a:pt x="265" y="223"/>
                  </a:lnTo>
                  <a:lnTo>
                    <a:pt x="260" y="213"/>
                  </a:lnTo>
                  <a:lnTo>
                    <a:pt x="258" y="203"/>
                  </a:lnTo>
                  <a:lnTo>
                    <a:pt x="257" y="192"/>
                  </a:lnTo>
                  <a:lnTo>
                    <a:pt x="256" y="182"/>
                  </a:lnTo>
                  <a:lnTo>
                    <a:pt x="257" y="171"/>
                  </a:lnTo>
                  <a:lnTo>
                    <a:pt x="258" y="160"/>
                  </a:lnTo>
                  <a:lnTo>
                    <a:pt x="260" y="151"/>
                  </a:lnTo>
                  <a:lnTo>
                    <a:pt x="265" y="141"/>
                  </a:lnTo>
                  <a:lnTo>
                    <a:pt x="269" y="131"/>
                  </a:lnTo>
                  <a:lnTo>
                    <a:pt x="274" y="123"/>
                  </a:lnTo>
                  <a:lnTo>
                    <a:pt x="281" y="115"/>
                  </a:lnTo>
                  <a:lnTo>
                    <a:pt x="287" y="108"/>
                  </a:lnTo>
                  <a:lnTo>
                    <a:pt x="295" y="100"/>
                  </a:lnTo>
                  <a:lnTo>
                    <a:pt x="302" y="95"/>
                  </a:lnTo>
                  <a:lnTo>
                    <a:pt x="312" y="90"/>
                  </a:lnTo>
                  <a:lnTo>
                    <a:pt x="320" y="84"/>
                  </a:lnTo>
                  <a:lnTo>
                    <a:pt x="330" y="81"/>
                  </a:lnTo>
                  <a:lnTo>
                    <a:pt x="341" y="79"/>
                  </a:lnTo>
                  <a:lnTo>
                    <a:pt x="350" y="77"/>
                  </a:lnTo>
                  <a:lnTo>
                    <a:pt x="361" y="77"/>
                  </a:lnTo>
                  <a:lnTo>
                    <a:pt x="372" y="77"/>
                  </a:lnTo>
                  <a:lnTo>
                    <a:pt x="383" y="79"/>
                  </a:lnTo>
                  <a:lnTo>
                    <a:pt x="392" y="81"/>
                  </a:lnTo>
                  <a:lnTo>
                    <a:pt x="403" y="84"/>
                  </a:lnTo>
                  <a:lnTo>
                    <a:pt x="412" y="90"/>
                  </a:lnTo>
                  <a:lnTo>
                    <a:pt x="420" y="95"/>
                  </a:lnTo>
                  <a:lnTo>
                    <a:pt x="429" y="100"/>
                  </a:lnTo>
                  <a:lnTo>
                    <a:pt x="436" y="108"/>
                  </a:lnTo>
                  <a:lnTo>
                    <a:pt x="443" y="115"/>
                  </a:lnTo>
                  <a:lnTo>
                    <a:pt x="449" y="123"/>
                  </a:lnTo>
                  <a:lnTo>
                    <a:pt x="454" y="131"/>
                  </a:lnTo>
                  <a:lnTo>
                    <a:pt x="459" y="141"/>
                  </a:lnTo>
                  <a:lnTo>
                    <a:pt x="462" y="151"/>
                  </a:lnTo>
                  <a:lnTo>
                    <a:pt x="465" y="160"/>
                  </a:lnTo>
                  <a:lnTo>
                    <a:pt x="466" y="171"/>
                  </a:lnTo>
                  <a:lnTo>
                    <a:pt x="467" y="182"/>
                  </a:lnTo>
                  <a:lnTo>
                    <a:pt x="466" y="192"/>
                  </a:lnTo>
                  <a:lnTo>
                    <a:pt x="465" y="203"/>
                  </a:lnTo>
                  <a:lnTo>
                    <a:pt x="462" y="213"/>
                  </a:lnTo>
                  <a:lnTo>
                    <a:pt x="459" y="223"/>
                  </a:lnTo>
                  <a:lnTo>
                    <a:pt x="454" y="232"/>
                  </a:lnTo>
                  <a:lnTo>
                    <a:pt x="449" y="241"/>
                  </a:lnTo>
                  <a:lnTo>
                    <a:pt x="443" y="248"/>
                  </a:lnTo>
                  <a:lnTo>
                    <a:pt x="436" y="256"/>
                  </a:lnTo>
                  <a:lnTo>
                    <a:pt x="429" y="263"/>
                  </a:lnTo>
                  <a:lnTo>
                    <a:pt x="420" y="269"/>
                  </a:lnTo>
                  <a:lnTo>
                    <a:pt x="412" y="274"/>
                  </a:lnTo>
                  <a:lnTo>
                    <a:pt x="403" y="278"/>
                  </a:lnTo>
                  <a:lnTo>
                    <a:pt x="392" y="283"/>
                  </a:lnTo>
                  <a:lnTo>
                    <a:pt x="383" y="285"/>
                  </a:lnTo>
                  <a:lnTo>
                    <a:pt x="372" y="287"/>
                  </a:lnTo>
                  <a:lnTo>
                    <a:pt x="361" y="287"/>
                  </a:lnTo>
                  <a:lnTo>
                    <a:pt x="361" y="287"/>
                  </a:lnTo>
                  <a:close/>
                  <a:moveTo>
                    <a:pt x="106" y="152"/>
                  </a:moveTo>
                  <a:lnTo>
                    <a:pt x="96" y="151"/>
                  </a:lnTo>
                  <a:lnTo>
                    <a:pt x="88" y="149"/>
                  </a:lnTo>
                  <a:lnTo>
                    <a:pt x="80" y="144"/>
                  </a:lnTo>
                  <a:lnTo>
                    <a:pt x="74" y="139"/>
                  </a:lnTo>
                  <a:lnTo>
                    <a:pt x="68" y="131"/>
                  </a:lnTo>
                  <a:lnTo>
                    <a:pt x="64" y="124"/>
                  </a:lnTo>
                  <a:lnTo>
                    <a:pt x="61" y="115"/>
                  </a:lnTo>
                  <a:lnTo>
                    <a:pt x="61" y="107"/>
                  </a:lnTo>
                  <a:lnTo>
                    <a:pt x="61" y="97"/>
                  </a:lnTo>
                  <a:lnTo>
                    <a:pt x="64" y="88"/>
                  </a:lnTo>
                  <a:lnTo>
                    <a:pt x="68" y="81"/>
                  </a:lnTo>
                  <a:lnTo>
                    <a:pt x="74" y="74"/>
                  </a:lnTo>
                  <a:lnTo>
                    <a:pt x="80" y="69"/>
                  </a:lnTo>
                  <a:lnTo>
                    <a:pt x="88" y="65"/>
                  </a:lnTo>
                  <a:lnTo>
                    <a:pt x="96" y="63"/>
                  </a:lnTo>
                  <a:lnTo>
                    <a:pt x="106" y="62"/>
                  </a:lnTo>
                  <a:lnTo>
                    <a:pt x="114" y="63"/>
                  </a:lnTo>
                  <a:lnTo>
                    <a:pt x="123" y="65"/>
                  </a:lnTo>
                  <a:lnTo>
                    <a:pt x="131" y="69"/>
                  </a:lnTo>
                  <a:lnTo>
                    <a:pt x="137" y="74"/>
                  </a:lnTo>
                  <a:lnTo>
                    <a:pt x="143" y="81"/>
                  </a:lnTo>
                  <a:lnTo>
                    <a:pt x="147" y="88"/>
                  </a:lnTo>
                  <a:lnTo>
                    <a:pt x="150" y="97"/>
                  </a:lnTo>
                  <a:lnTo>
                    <a:pt x="151" y="107"/>
                  </a:lnTo>
                  <a:lnTo>
                    <a:pt x="150" y="115"/>
                  </a:lnTo>
                  <a:lnTo>
                    <a:pt x="148" y="124"/>
                  </a:lnTo>
                  <a:lnTo>
                    <a:pt x="143" y="131"/>
                  </a:lnTo>
                  <a:lnTo>
                    <a:pt x="137" y="139"/>
                  </a:lnTo>
                  <a:lnTo>
                    <a:pt x="131" y="144"/>
                  </a:lnTo>
                  <a:lnTo>
                    <a:pt x="123" y="149"/>
                  </a:lnTo>
                  <a:lnTo>
                    <a:pt x="114" y="151"/>
                  </a:lnTo>
                  <a:lnTo>
                    <a:pt x="106" y="152"/>
                  </a:lnTo>
                  <a:lnTo>
                    <a:pt x="106" y="152"/>
                  </a:lnTo>
                  <a:close/>
                  <a:moveTo>
                    <a:pt x="617" y="242"/>
                  </a:moveTo>
                  <a:lnTo>
                    <a:pt x="626" y="243"/>
                  </a:lnTo>
                  <a:lnTo>
                    <a:pt x="635" y="245"/>
                  </a:lnTo>
                  <a:lnTo>
                    <a:pt x="642" y="249"/>
                  </a:lnTo>
                  <a:lnTo>
                    <a:pt x="650" y="255"/>
                  </a:lnTo>
                  <a:lnTo>
                    <a:pt x="655" y="262"/>
                  </a:lnTo>
                  <a:lnTo>
                    <a:pt x="659" y="270"/>
                  </a:lnTo>
                  <a:lnTo>
                    <a:pt x="661" y="278"/>
                  </a:lnTo>
                  <a:lnTo>
                    <a:pt x="663" y="287"/>
                  </a:lnTo>
                  <a:lnTo>
                    <a:pt x="661" y="297"/>
                  </a:lnTo>
                  <a:lnTo>
                    <a:pt x="659" y="305"/>
                  </a:lnTo>
                  <a:lnTo>
                    <a:pt x="655" y="313"/>
                  </a:lnTo>
                  <a:lnTo>
                    <a:pt x="650" y="319"/>
                  </a:lnTo>
                  <a:lnTo>
                    <a:pt x="642" y="324"/>
                  </a:lnTo>
                  <a:lnTo>
                    <a:pt x="635" y="329"/>
                  </a:lnTo>
                  <a:lnTo>
                    <a:pt x="626" y="331"/>
                  </a:lnTo>
                  <a:lnTo>
                    <a:pt x="617" y="332"/>
                  </a:lnTo>
                  <a:lnTo>
                    <a:pt x="608" y="331"/>
                  </a:lnTo>
                  <a:lnTo>
                    <a:pt x="600" y="329"/>
                  </a:lnTo>
                  <a:lnTo>
                    <a:pt x="592" y="324"/>
                  </a:lnTo>
                  <a:lnTo>
                    <a:pt x="585" y="319"/>
                  </a:lnTo>
                  <a:lnTo>
                    <a:pt x="580" y="313"/>
                  </a:lnTo>
                  <a:lnTo>
                    <a:pt x="576" y="305"/>
                  </a:lnTo>
                  <a:lnTo>
                    <a:pt x="573" y="297"/>
                  </a:lnTo>
                  <a:lnTo>
                    <a:pt x="572" y="287"/>
                  </a:lnTo>
                  <a:lnTo>
                    <a:pt x="573" y="278"/>
                  </a:lnTo>
                  <a:lnTo>
                    <a:pt x="576" y="270"/>
                  </a:lnTo>
                  <a:lnTo>
                    <a:pt x="580" y="262"/>
                  </a:lnTo>
                  <a:lnTo>
                    <a:pt x="585" y="255"/>
                  </a:lnTo>
                  <a:lnTo>
                    <a:pt x="592" y="249"/>
                  </a:lnTo>
                  <a:lnTo>
                    <a:pt x="600" y="245"/>
                  </a:lnTo>
                  <a:lnTo>
                    <a:pt x="608" y="243"/>
                  </a:lnTo>
                  <a:lnTo>
                    <a:pt x="617" y="242"/>
                  </a:lnTo>
                  <a:close/>
                  <a:moveTo>
                    <a:pt x="391" y="392"/>
                  </a:moveTo>
                  <a:lnTo>
                    <a:pt x="663" y="392"/>
                  </a:lnTo>
                  <a:lnTo>
                    <a:pt x="669" y="392"/>
                  </a:lnTo>
                  <a:lnTo>
                    <a:pt x="674" y="391"/>
                  </a:lnTo>
                  <a:lnTo>
                    <a:pt x="681" y="390"/>
                  </a:lnTo>
                  <a:lnTo>
                    <a:pt x="686" y="388"/>
                  </a:lnTo>
                  <a:lnTo>
                    <a:pt x="691" y="386"/>
                  </a:lnTo>
                  <a:lnTo>
                    <a:pt x="697" y="382"/>
                  </a:lnTo>
                  <a:lnTo>
                    <a:pt x="701" y="379"/>
                  </a:lnTo>
                  <a:lnTo>
                    <a:pt x="705" y="375"/>
                  </a:lnTo>
                  <a:lnTo>
                    <a:pt x="709" y="371"/>
                  </a:lnTo>
                  <a:lnTo>
                    <a:pt x="713" y="366"/>
                  </a:lnTo>
                  <a:lnTo>
                    <a:pt x="715" y="361"/>
                  </a:lnTo>
                  <a:lnTo>
                    <a:pt x="718" y="356"/>
                  </a:lnTo>
                  <a:lnTo>
                    <a:pt x="720" y="350"/>
                  </a:lnTo>
                  <a:lnTo>
                    <a:pt x="721" y="345"/>
                  </a:lnTo>
                  <a:lnTo>
                    <a:pt x="723" y="338"/>
                  </a:lnTo>
                  <a:lnTo>
                    <a:pt x="723" y="332"/>
                  </a:lnTo>
                  <a:lnTo>
                    <a:pt x="723" y="62"/>
                  </a:lnTo>
                  <a:lnTo>
                    <a:pt x="723" y="55"/>
                  </a:lnTo>
                  <a:lnTo>
                    <a:pt x="721" y="49"/>
                  </a:lnTo>
                  <a:lnTo>
                    <a:pt x="720" y="43"/>
                  </a:lnTo>
                  <a:lnTo>
                    <a:pt x="718" y="38"/>
                  </a:lnTo>
                  <a:lnTo>
                    <a:pt x="715" y="33"/>
                  </a:lnTo>
                  <a:lnTo>
                    <a:pt x="713" y="27"/>
                  </a:lnTo>
                  <a:lnTo>
                    <a:pt x="709" y="23"/>
                  </a:lnTo>
                  <a:lnTo>
                    <a:pt x="705" y="19"/>
                  </a:lnTo>
                  <a:lnTo>
                    <a:pt x="701" y="14"/>
                  </a:lnTo>
                  <a:lnTo>
                    <a:pt x="697" y="11"/>
                  </a:lnTo>
                  <a:lnTo>
                    <a:pt x="691" y="8"/>
                  </a:lnTo>
                  <a:lnTo>
                    <a:pt x="686" y="6"/>
                  </a:lnTo>
                  <a:lnTo>
                    <a:pt x="681" y="4"/>
                  </a:lnTo>
                  <a:lnTo>
                    <a:pt x="674" y="3"/>
                  </a:lnTo>
                  <a:lnTo>
                    <a:pt x="669" y="2"/>
                  </a:lnTo>
                  <a:lnTo>
                    <a:pt x="663" y="2"/>
                  </a:lnTo>
                  <a:lnTo>
                    <a:pt x="61" y="0"/>
                  </a:lnTo>
                  <a:lnTo>
                    <a:pt x="54" y="2"/>
                  </a:lnTo>
                  <a:lnTo>
                    <a:pt x="48" y="3"/>
                  </a:lnTo>
                  <a:lnTo>
                    <a:pt x="43" y="4"/>
                  </a:lnTo>
                  <a:lnTo>
                    <a:pt x="37" y="6"/>
                  </a:lnTo>
                  <a:lnTo>
                    <a:pt x="32" y="8"/>
                  </a:lnTo>
                  <a:lnTo>
                    <a:pt x="27" y="11"/>
                  </a:lnTo>
                  <a:lnTo>
                    <a:pt x="22" y="14"/>
                  </a:lnTo>
                  <a:lnTo>
                    <a:pt x="18" y="19"/>
                  </a:lnTo>
                  <a:lnTo>
                    <a:pt x="14" y="23"/>
                  </a:lnTo>
                  <a:lnTo>
                    <a:pt x="10" y="27"/>
                  </a:lnTo>
                  <a:lnTo>
                    <a:pt x="7" y="33"/>
                  </a:lnTo>
                  <a:lnTo>
                    <a:pt x="5" y="38"/>
                  </a:lnTo>
                  <a:lnTo>
                    <a:pt x="3" y="43"/>
                  </a:lnTo>
                  <a:lnTo>
                    <a:pt x="2" y="49"/>
                  </a:lnTo>
                  <a:lnTo>
                    <a:pt x="1" y="55"/>
                  </a:lnTo>
                  <a:lnTo>
                    <a:pt x="0" y="62"/>
                  </a:lnTo>
                  <a:lnTo>
                    <a:pt x="0" y="304"/>
                  </a:lnTo>
                  <a:lnTo>
                    <a:pt x="22" y="299"/>
                  </a:lnTo>
                  <a:lnTo>
                    <a:pt x="46" y="294"/>
                  </a:lnTo>
                  <a:lnTo>
                    <a:pt x="68" y="291"/>
                  </a:lnTo>
                  <a:lnTo>
                    <a:pt x="90" y="290"/>
                  </a:lnTo>
                  <a:lnTo>
                    <a:pt x="126" y="288"/>
                  </a:lnTo>
                  <a:lnTo>
                    <a:pt x="151" y="287"/>
                  </a:lnTo>
                  <a:lnTo>
                    <a:pt x="172" y="288"/>
                  </a:lnTo>
                  <a:lnTo>
                    <a:pt x="206" y="289"/>
                  </a:lnTo>
                  <a:lnTo>
                    <a:pt x="225" y="291"/>
                  </a:lnTo>
                  <a:lnTo>
                    <a:pt x="244" y="293"/>
                  </a:lnTo>
                  <a:lnTo>
                    <a:pt x="266" y="297"/>
                  </a:lnTo>
                  <a:lnTo>
                    <a:pt x="286" y="300"/>
                  </a:lnTo>
                  <a:lnTo>
                    <a:pt x="306" y="305"/>
                  </a:lnTo>
                  <a:lnTo>
                    <a:pt x="326" y="312"/>
                  </a:lnTo>
                  <a:lnTo>
                    <a:pt x="344" y="318"/>
                  </a:lnTo>
                  <a:lnTo>
                    <a:pt x="360" y="327"/>
                  </a:lnTo>
                  <a:lnTo>
                    <a:pt x="366" y="332"/>
                  </a:lnTo>
                  <a:lnTo>
                    <a:pt x="373" y="337"/>
                  </a:lnTo>
                  <a:lnTo>
                    <a:pt x="378" y="343"/>
                  </a:lnTo>
                  <a:lnTo>
                    <a:pt x="383" y="349"/>
                  </a:lnTo>
                  <a:lnTo>
                    <a:pt x="387" y="356"/>
                  </a:lnTo>
                  <a:lnTo>
                    <a:pt x="389" y="362"/>
                  </a:lnTo>
                  <a:lnTo>
                    <a:pt x="391" y="369"/>
                  </a:lnTo>
                  <a:lnTo>
                    <a:pt x="391" y="377"/>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499">
              <a:extLst>
                <a:ext uri="{FF2B5EF4-FFF2-40B4-BE49-F238E27FC236}">
                  <a16:creationId xmlns:a16="http://schemas.microsoft.com/office/drawing/2014/main" id="{A8E6691B-D48E-4F27-BFB8-39275098B1B8}"/>
                </a:ext>
              </a:extLst>
            </p:cNvPr>
            <p:cNvSpPr>
              <a:spLocks/>
            </p:cNvSpPr>
            <p:nvPr/>
          </p:nvSpPr>
          <p:spPr bwMode="auto">
            <a:xfrm>
              <a:off x="3756025" y="1598613"/>
              <a:ext cx="133350" cy="33338"/>
            </a:xfrm>
            <a:custGeom>
              <a:avLst/>
              <a:gdLst>
                <a:gd name="T0" fmla="*/ 0 w 421"/>
                <a:gd name="T1" fmla="*/ 44 h 104"/>
                <a:gd name="T2" fmla="*/ 2 w 421"/>
                <a:gd name="T3" fmla="*/ 52 h 104"/>
                <a:gd name="T4" fmla="*/ 5 w 421"/>
                <a:gd name="T5" fmla="*/ 56 h 104"/>
                <a:gd name="T6" fmla="*/ 6 w 421"/>
                <a:gd name="T7" fmla="*/ 59 h 104"/>
                <a:gd name="T8" fmla="*/ 11 w 421"/>
                <a:gd name="T9" fmla="*/ 65 h 104"/>
                <a:gd name="T10" fmla="*/ 13 w 421"/>
                <a:gd name="T11" fmla="*/ 65 h 104"/>
                <a:gd name="T12" fmla="*/ 31 w 421"/>
                <a:gd name="T13" fmla="*/ 76 h 104"/>
                <a:gd name="T14" fmla="*/ 32 w 421"/>
                <a:gd name="T15" fmla="*/ 77 h 104"/>
                <a:gd name="T16" fmla="*/ 41 w 421"/>
                <a:gd name="T17" fmla="*/ 80 h 104"/>
                <a:gd name="T18" fmla="*/ 45 w 421"/>
                <a:gd name="T19" fmla="*/ 81 h 104"/>
                <a:gd name="T20" fmla="*/ 53 w 421"/>
                <a:gd name="T21" fmla="*/ 84 h 104"/>
                <a:gd name="T22" fmla="*/ 61 w 421"/>
                <a:gd name="T23" fmla="*/ 86 h 104"/>
                <a:gd name="T24" fmla="*/ 66 w 421"/>
                <a:gd name="T25" fmla="*/ 87 h 104"/>
                <a:gd name="T26" fmla="*/ 98 w 421"/>
                <a:gd name="T27" fmla="*/ 95 h 104"/>
                <a:gd name="T28" fmla="*/ 133 w 421"/>
                <a:gd name="T29" fmla="*/ 99 h 104"/>
                <a:gd name="T30" fmla="*/ 197 w 421"/>
                <a:gd name="T31" fmla="*/ 104 h 104"/>
                <a:gd name="T32" fmla="*/ 211 w 421"/>
                <a:gd name="T33" fmla="*/ 104 h 104"/>
                <a:gd name="T34" fmla="*/ 225 w 421"/>
                <a:gd name="T35" fmla="*/ 104 h 104"/>
                <a:gd name="T36" fmla="*/ 289 w 421"/>
                <a:gd name="T37" fmla="*/ 99 h 104"/>
                <a:gd name="T38" fmla="*/ 322 w 421"/>
                <a:gd name="T39" fmla="*/ 95 h 104"/>
                <a:gd name="T40" fmla="*/ 356 w 421"/>
                <a:gd name="T41" fmla="*/ 87 h 104"/>
                <a:gd name="T42" fmla="*/ 360 w 421"/>
                <a:gd name="T43" fmla="*/ 86 h 104"/>
                <a:gd name="T44" fmla="*/ 368 w 421"/>
                <a:gd name="T45" fmla="*/ 84 h 104"/>
                <a:gd name="T46" fmla="*/ 376 w 421"/>
                <a:gd name="T47" fmla="*/ 81 h 104"/>
                <a:gd name="T48" fmla="*/ 379 w 421"/>
                <a:gd name="T49" fmla="*/ 80 h 104"/>
                <a:gd name="T50" fmla="*/ 390 w 421"/>
                <a:gd name="T51" fmla="*/ 77 h 104"/>
                <a:gd name="T52" fmla="*/ 391 w 421"/>
                <a:gd name="T53" fmla="*/ 76 h 104"/>
                <a:gd name="T54" fmla="*/ 409 w 421"/>
                <a:gd name="T55" fmla="*/ 65 h 104"/>
                <a:gd name="T56" fmla="*/ 409 w 421"/>
                <a:gd name="T57" fmla="*/ 65 h 104"/>
                <a:gd name="T58" fmla="*/ 416 w 421"/>
                <a:gd name="T59" fmla="*/ 59 h 104"/>
                <a:gd name="T60" fmla="*/ 417 w 421"/>
                <a:gd name="T61" fmla="*/ 56 h 104"/>
                <a:gd name="T62" fmla="*/ 420 w 421"/>
                <a:gd name="T63" fmla="*/ 52 h 104"/>
                <a:gd name="T64" fmla="*/ 421 w 421"/>
                <a:gd name="T65" fmla="*/ 44 h 104"/>
                <a:gd name="T66" fmla="*/ 410 w 421"/>
                <a:gd name="T67" fmla="*/ 4 h 104"/>
                <a:gd name="T68" fmla="*/ 386 w 421"/>
                <a:gd name="T69" fmla="*/ 10 h 104"/>
                <a:gd name="T70" fmla="*/ 344 w 421"/>
                <a:gd name="T71" fmla="*/ 19 h 104"/>
                <a:gd name="T72" fmla="*/ 284 w 421"/>
                <a:gd name="T73" fmla="*/ 25 h 104"/>
                <a:gd name="T74" fmla="*/ 231 w 421"/>
                <a:gd name="T75" fmla="*/ 28 h 104"/>
                <a:gd name="T76" fmla="*/ 191 w 421"/>
                <a:gd name="T77" fmla="*/ 28 h 104"/>
                <a:gd name="T78" fmla="*/ 138 w 421"/>
                <a:gd name="T79" fmla="*/ 25 h 104"/>
                <a:gd name="T80" fmla="*/ 78 w 421"/>
                <a:gd name="T81" fmla="*/ 19 h 104"/>
                <a:gd name="T82" fmla="*/ 35 w 421"/>
                <a:gd name="T83" fmla="*/ 10 h 104"/>
                <a:gd name="T84" fmla="*/ 10 w 421"/>
                <a:gd name="T85"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104">
                  <a:moveTo>
                    <a:pt x="0" y="0"/>
                  </a:moveTo>
                  <a:lnTo>
                    <a:pt x="0" y="44"/>
                  </a:lnTo>
                  <a:lnTo>
                    <a:pt x="1" y="48"/>
                  </a:lnTo>
                  <a:lnTo>
                    <a:pt x="2" y="52"/>
                  </a:lnTo>
                  <a:lnTo>
                    <a:pt x="3" y="54"/>
                  </a:lnTo>
                  <a:lnTo>
                    <a:pt x="5" y="56"/>
                  </a:lnTo>
                  <a:lnTo>
                    <a:pt x="5" y="57"/>
                  </a:lnTo>
                  <a:lnTo>
                    <a:pt x="6" y="59"/>
                  </a:lnTo>
                  <a:lnTo>
                    <a:pt x="8" y="62"/>
                  </a:lnTo>
                  <a:lnTo>
                    <a:pt x="11" y="65"/>
                  </a:lnTo>
                  <a:lnTo>
                    <a:pt x="11" y="65"/>
                  </a:lnTo>
                  <a:lnTo>
                    <a:pt x="13" y="65"/>
                  </a:lnTo>
                  <a:lnTo>
                    <a:pt x="20" y="70"/>
                  </a:lnTo>
                  <a:lnTo>
                    <a:pt x="31" y="76"/>
                  </a:lnTo>
                  <a:lnTo>
                    <a:pt x="31" y="76"/>
                  </a:lnTo>
                  <a:lnTo>
                    <a:pt x="32" y="77"/>
                  </a:lnTo>
                  <a:lnTo>
                    <a:pt x="36" y="79"/>
                  </a:lnTo>
                  <a:lnTo>
                    <a:pt x="41" y="80"/>
                  </a:lnTo>
                  <a:lnTo>
                    <a:pt x="44" y="81"/>
                  </a:lnTo>
                  <a:lnTo>
                    <a:pt x="45" y="81"/>
                  </a:lnTo>
                  <a:lnTo>
                    <a:pt x="49" y="83"/>
                  </a:lnTo>
                  <a:lnTo>
                    <a:pt x="53" y="84"/>
                  </a:lnTo>
                  <a:lnTo>
                    <a:pt x="58" y="85"/>
                  </a:lnTo>
                  <a:lnTo>
                    <a:pt x="61" y="86"/>
                  </a:lnTo>
                  <a:lnTo>
                    <a:pt x="64" y="87"/>
                  </a:lnTo>
                  <a:lnTo>
                    <a:pt x="66" y="87"/>
                  </a:lnTo>
                  <a:lnTo>
                    <a:pt x="82" y="92"/>
                  </a:lnTo>
                  <a:lnTo>
                    <a:pt x="98" y="95"/>
                  </a:lnTo>
                  <a:lnTo>
                    <a:pt x="115" y="97"/>
                  </a:lnTo>
                  <a:lnTo>
                    <a:pt x="133" y="99"/>
                  </a:lnTo>
                  <a:lnTo>
                    <a:pt x="166" y="102"/>
                  </a:lnTo>
                  <a:lnTo>
                    <a:pt x="197" y="104"/>
                  </a:lnTo>
                  <a:lnTo>
                    <a:pt x="203" y="104"/>
                  </a:lnTo>
                  <a:lnTo>
                    <a:pt x="211" y="104"/>
                  </a:lnTo>
                  <a:lnTo>
                    <a:pt x="217" y="104"/>
                  </a:lnTo>
                  <a:lnTo>
                    <a:pt x="225" y="104"/>
                  </a:lnTo>
                  <a:lnTo>
                    <a:pt x="255" y="102"/>
                  </a:lnTo>
                  <a:lnTo>
                    <a:pt x="289" y="99"/>
                  </a:lnTo>
                  <a:lnTo>
                    <a:pt x="306" y="97"/>
                  </a:lnTo>
                  <a:lnTo>
                    <a:pt x="322" y="95"/>
                  </a:lnTo>
                  <a:lnTo>
                    <a:pt x="340" y="92"/>
                  </a:lnTo>
                  <a:lnTo>
                    <a:pt x="356" y="87"/>
                  </a:lnTo>
                  <a:lnTo>
                    <a:pt x="358" y="87"/>
                  </a:lnTo>
                  <a:lnTo>
                    <a:pt x="360" y="86"/>
                  </a:lnTo>
                  <a:lnTo>
                    <a:pt x="364" y="85"/>
                  </a:lnTo>
                  <a:lnTo>
                    <a:pt x="368" y="84"/>
                  </a:lnTo>
                  <a:lnTo>
                    <a:pt x="372" y="83"/>
                  </a:lnTo>
                  <a:lnTo>
                    <a:pt x="376" y="81"/>
                  </a:lnTo>
                  <a:lnTo>
                    <a:pt x="378" y="81"/>
                  </a:lnTo>
                  <a:lnTo>
                    <a:pt x="379" y="80"/>
                  </a:lnTo>
                  <a:lnTo>
                    <a:pt x="385" y="79"/>
                  </a:lnTo>
                  <a:lnTo>
                    <a:pt x="390" y="77"/>
                  </a:lnTo>
                  <a:lnTo>
                    <a:pt x="390" y="76"/>
                  </a:lnTo>
                  <a:lnTo>
                    <a:pt x="391" y="76"/>
                  </a:lnTo>
                  <a:lnTo>
                    <a:pt x="401" y="70"/>
                  </a:lnTo>
                  <a:lnTo>
                    <a:pt x="409" y="65"/>
                  </a:lnTo>
                  <a:lnTo>
                    <a:pt x="409" y="65"/>
                  </a:lnTo>
                  <a:lnTo>
                    <a:pt x="409" y="65"/>
                  </a:lnTo>
                  <a:lnTo>
                    <a:pt x="413" y="62"/>
                  </a:lnTo>
                  <a:lnTo>
                    <a:pt x="416" y="59"/>
                  </a:lnTo>
                  <a:lnTo>
                    <a:pt x="417" y="57"/>
                  </a:lnTo>
                  <a:lnTo>
                    <a:pt x="417" y="56"/>
                  </a:lnTo>
                  <a:lnTo>
                    <a:pt x="419" y="54"/>
                  </a:lnTo>
                  <a:lnTo>
                    <a:pt x="420" y="52"/>
                  </a:lnTo>
                  <a:lnTo>
                    <a:pt x="421" y="48"/>
                  </a:lnTo>
                  <a:lnTo>
                    <a:pt x="421" y="44"/>
                  </a:lnTo>
                  <a:lnTo>
                    <a:pt x="421" y="0"/>
                  </a:lnTo>
                  <a:lnTo>
                    <a:pt x="410" y="4"/>
                  </a:lnTo>
                  <a:lnTo>
                    <a:pt x="399" y="7"/>
                  </a:lnTo>
                  <a:lnTo>
                    <a:pt x="386" y="10"/>
                  </a:lnTo>
                  <a:lnTo>
                    <a:pt x="373" y="13"/>
                  </a:lnTo>
                  <a:lnTo>
                    <a:pt x="344" y="19"/>
                  </a:lnTo>
                  <a:lnTo>
                    <a:pt x="314" y="23"/>
                  </a:lnTo>
                  <a:lnTo>
                    <a:pt x="284" y="25"/>
                  </a:lnTo>
                  <a:lnTo>
                    <a:pt x="256" y="27"/>
                  </a:lnTo>
                  <a:lnTo>
                    <a:pt x="231" y="28"/>
                  </a:lnTo>
                  <a:lnTo>
                    <a:pt x="211" y="28"/>
                  </a:lnTo>
                  <a:lnTo>
                    <a:pt x="191" y="28"/>
                  </a:lnTo>
                  <a:lnTo>
                    <a:pt x="166" y="27"/>
                  </a:lnTo>
                  <a:lnTo>
                    <a:pt x="138" y="25"/>
                  </a:lnTo>
                  <a:lnTo>
                    <a:pt x="108" y="23"/>
                  </a:lnTo>
                  <a:lnTo>
                    <a:pt x="78" y="19"/>
                  </a:lnTo>
                  <a:lnTo>
                    <a:pt x="49" y="13"/>
                  </a:lnTo>
                  <a:lnTo>
                    <a:pt x="35" y="10"/>
                  </a:lnTo>
                  <a:lnTo>
                    <a:pt x="22" y="7"/>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00">
              <a:extLst>
                <a:ext uri="{FF2B5EF4-FFF2-40B4-BE49-F238E27FC236}">
                  <a16:creationId xmlns:a16="http://schemas.microsoft.com/office/drawing/2014/main" id="{5839F0C0-A423-4156-855A-E09BBC0F1685}"/>
                </a:ext>
              </a:extLst>
            </p:cNvPr>
            <p:cNvSpPr>
              <a:spLocks/>
            </p:cNvSpPr>
            <p:nvPr/>
          </p:nvSpPr>
          <p:spPr bwMode="auto">
            <a:xfrm>
              <a:off x="3756025" y="1474788"/>
              <a:ext cx="133350" cy="28575"/>
            </a:xfrm>
            <a:custGeom>
              <a:avLst/>
              <a:gdLst>
                <a:gd name="T0" fmla="*/ 420 w 420"/>
                <a:gd name="T1" fmla="*/ 58 h 90"/>
                <a:gd name="T2" fmla="*/ 419 w 420"/>
                <a:gd name="T3" fmla="*/ 55 h 90"/>
                <a:gd name="T4" fmla="*/ 418 w 420"/>
                <a:gd name="T5" fmla="*/ 50 h 90"/>
                <a:gd name="T6" fmla="*/ 416 w 420"/>
                <a:gd name="T7" fmla="*/ 47 h 90"/>
                <a:gd name="T8" fmla="*/ 413 w 420"/>
                <a:gd name="T9" fmla="*/ 44 h 90"/>
                <a:gd name="T10" fmla="*/ 406 w 420"/>
                <a:gd name="T11" fmla="*/ 37 h 90"/>
                <a:gd name="T12" fmla="*/ 397 w 420"/>
                <a:gd name="T13" fmla="*/ 32 h 90"/>
                <a:gd name="T14" fmla="*/ 386 w 420"/>
                <a:gd name="T15" fmla="*/ 27 h 90"/>
                <a:gd name="T16" fmla="*/ 374 w 420"/>
                <a:gd name="T17" fmla="*/ 22 h 90"/>
                <a:gd name="T18" fmla="*/ 360 w 420"/>
                <a:gd name="T19" fmla="*/ 18 h 90"/>
                <a:gd name="T20" fmla="*/ 345 w 420"/>
                <a:gd name="T21" fmla="*/ 14 h 90"/>
                <a:gd name="T22" fmla="*/ 313 w 420"/>
                <a:gd name="T23" fmla="*/ 9 h 90"/>
                <a:gd name="T24" fmla="*/ 277 w 420"/>
                <a:gd name="T25" fmla="*/ 3 h 90"/>
                <a:gd name="T26" fmla="*/ 243 w 420"/>
                <a:gd name="T27" fmla="*/ 1 h 90"/>
                <a:gd name="T28" fmla="*/ 210 w 420"/>
                <a:gd name="T29" fmla="*/ 0 h 90"/>
                <a:gd name="T30" fmla="*/ 172 w 420"/>
                <a:gd name="T31" fmla="*/ 1 h 90"/>
                <a:gd name="T32" fmla="*/ 133 w 420"/>
                <a:gd name="T33" fmla="*/ 4 h 90"/>
                <a:gd name="T34" fmla="*/ 113 w 420"/>
                <a:gd name="T35" fmla="*/ 7 h 90"/>
                <a:gd name="T36" fmla="*/ 94 w 420"/>
                <a:gd name="T37" fmla="*/ 11 h 90"/>
                <a:gd name="T38" fmla="*/ 76 w 420"/>
                <a:gd name="T39" fmla="*/ 14 h 90"/>
                <a:gd name="T40" fmla="*/ 59 w 420"/>
                <a:gd name="T41" fmla="*/ 18 h 90"/>
                <a:gd name="T42" fmla="*/ 59 w 420"/>
                <a:gd name="T43" fmla="*/ 18 h 90"/>
                <a:gd name="T44" fmla="*/ 55 w 420"/>
                <a:gd name="T45" fmla="*/ 19 h 90"/>
                <a:gd name="T46" fmla="*/ 52 w 420"/>
                <a:gd name="T47" fmla="*/ 20 h 90"/>
                <a:gd name="T48" fmla="*/ 48 w 420"/>
                <a:gd name="T49" fmla="*/ 21 h 90"/>
                <a:gd name="T50" fmla="*/ 44 w 420"/>
                <a:gd name="T51" fmla="*/ 22 h 90"/>
                <a:gd name="T52" fmla="*/ 43 w 420"/>
                <a:gd name="T53" fmla="*/ 24 h 90"/>
                <a:gd name="T54" fmla="*/ 40 w 420"/>
                <a:gd name="T55" fmla="*/ 24 h 90"/>
                <a:gd name="T56" fmla="*/ 35 w 420"/>
                <a:gd name="T57" fmla="*/ 26 h 90"/>
                <a:gd name="T58" fmla="*/ 31 w 420"/>
                <a:gd name="T59" fmla="*/ 28 h 90"/>
                <a:gd name="T60" fmla="*/ 30 w 420"/>
                <a:gd name="T61" fmla="*/ 28 h 90"/>
                <a:gd name="T62" fmla="*/ 30 w 420"/>
                <a:gd name="T63" fmla="*/ 28 h 90"/>
                <a:gd name="T64" fmla="*/ 19 w 420"/>
                <a:gd name="T65" fmla="*/ 33 h 90"/>
                <a:gd name="T66" fmla="*/ 12 w 420"/>
                <a:gd name="T67" fmla="*/ 40 h 90"/>
                <a:gd name="T68" fmla="*/ 10 w 420"/>
                <a:gd name="T69" fmla="*/ 40 h 90"/>
                <a:gd name="T70" fmla="*/ 10 w 420"/>
                <a:gd name="T71" fmla="*/ 40 h 90"/>
                <a:gd name="T72" fmla="*/ 7 w 420"/>
                <a:gd name="T73" fmla="*/ 43 h 90"/>
                <a:gd name="T74" fmla="*/ 5 w 420"/>
                <a:gd name="T75" fmla="*/ 46 h 90"/>
                <a:gd name="T76" fmla="*/ 4 w 420"/>
                <a:gd name="T77" fmla="*/ 47 h 90"/>
                <a:gd name="T78" fmla="*/ 4 w 420"/>
                <a:gd name="T79" fmla="*/ 48 h 90"/>
                <a:gd name="T80" fmla="*/ 2 w 420"/>
                <a:gd name="T81" fmla="*/ 50 h 90"/>
                <a:gd name="T82" fmla="*/ 1 w 420"/>
                <a:gd name="T83" fmla="*/ 52 h 90"/>
                <a:gd name="T84" fmla="*/ 0 w 420"/>
                <a:gd name="T85" fmla="*/ 56 h 90"/>
                <a:gd name="T86" fmla="*/ 0 w 420"/>
                <a:gd name="T87" fmla="*/ 58 h 90"/>
                <a:gd name="T88" fmla="*/ 8 w 420"/>
                <a:gd name="T89" fmla="*/ 63 h 90"/>
                <a:gd name="T90" fmla="*/ 22 w 420"/>
                <a:gd name="T91" fmla="*/ 68 h 90"/>
                <a:gd name="T92" fmla="*/ 43 w 420"/>
                <a:gd name="T93" fmla="*/ 74 h 90"/>
                <a:gd name="T94" fmla="*/ 67 w 420"/>
                <a:gd name="T95" fmla="*/ 78 h 90"/>
                <a:gd name="T96" fmla="*/ 96 w 420"/>
                <a:gd name="T97" fmla="*/ 84 h 90"/>
                <a:gd name="T98" fmla="*/ 131 w 420"/>
                <a:gd name="T99" fmla="*/ 87 h 90"/>
                <a:gd name="T100" fmla="*/ 168 w 420"/>
                <a:gd name="T101" fmla="*/ 90 h 90"/>
                <a:gd name="T102" fmla="*/ 210 w 420"/>
                <a:gd name="T103" fmla="*/ 90 h 90"/>
                <a:gd name="T104" fmla="*/ 251 w 420"/>
                <a:gd name="T105" fmla="*/ 90 h 90"/>
                <a:gd name="T106" fmla="*/ 289 w 420"/>
                <a:gd name="T107" fmla="*/ 87 h 90"/>
                <a:gd name="T108" fmla="*/ 323 w 420"/>
                <a:gd name="T109" fmla="*/ 84 h 90"/>
                <a:gd name="T110" fmla="*/ 353 w 420"/>
                <a:gd name="T111" fmla="*/ 78 h 90"/>
                <a:gd name="T112" fmla="*/ 377 w 420"/>
                <a:gd name="T113" fmla="*/ 74 h 90"/>
                <a:gd name="T114" fmla="*/ 398 w 420"/>
                <a:gd name="T115" fmla="*/ 68 h 90"/>
                <a:gd name="T116" fmla="*/ 412 w 420"/>
                <a:gd name="T117" fmla="*/ 62 h 90"/>
                <a:gd name="T118" fmla="*/ 420 w 420"/>
                <a:gd name="T11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90">
                  <a:moveTo>
                    <a:pt x="420" y="58"/>
                  </a:moveTo>
                  <a:lnTo>
                    <a:pt x="419" y="55"/>
                  </a:lnTo>
                  <a:lnTo>
                    <a:pt x="418" y="50"/>
                  </a:lnTo>
                  <a:lnTo>
                    <a:pt x="416" y="47"/>
                  </a:lnTo>
                  <a:lnTo>
                    <a:pt x="413" y="44"/>
                  </a:lnTo>
                  <a:lnTo>
                    <a:pt x="406" y="37"/>
                  </a:lnTo>
                  <a:lnTo>
                    <a:pt x="397" y="32"/>
                  </a:lnTo>
                  <a:lnTo>
                    <a:pt x="386" y="27"/>
                  </a:lnTo>
                  <a:lnTo>
                    <a:pt x="374" y="22"/>
                  </a:lnTo>
                  <a:lnTo>
                    <a:pt x="360" y="18"/>
                  </a:lnTo>
                  <a:lnTo>
                    <a:pt x="345" y="14"/>
                  </a:lnTo>
                  <a:lnTo>
                    <a:pt x="313" y="9"/>
                  </a:lnTo>
                  <a:lnTo>
                    <a:pt x="277" y="3"/>
                  </a:lnTo>
                  <a:lnTo>
                    <a:pt x="243" y="1"/>
                  </a:lnTo>
                  <a:lnTo>
                    <a:pt x="210" y="0"/>
                  </a:lnTo>
                  <a:lnTo>
                    <a:pt x="172" y="1"/>
                  </a:lnTo>
                  <a:lnTo>
                    <a:pt x="133" y="4"/>
                  </a:lnTo>
                  <a:lnTo>
                    <a:pt x="113" y="7"/>
                  </a:lnTo>
                  <a:lnTo>
                    <a:pt x="94" y="11"/>
                  </a:lnTo>
                  <a:lnTo>
                    <a:pt x="76" y="14"/>
                  </a:lnTo>
                  <a:lnTo>
                    <a:pt x="59" y="18"/>
                  </a:lnTo>
                  <a:lnTo>
                    <a:pt x="59" y="18"/>
                  </a:lnTo>
                  <a:lnTo>
                    <a:pt x="55" y="19"/>
                  </a:lnTo>
                  <a:lnTo>
                    <a:pt x="52" y="20"/>
                  </a:lnTo>
                  <a:lnTo>
                    <a:pt x="48" y="21"/>
                  </a:lnTo>
                  <a:lnTo>
                    <a:pt x="44" y="22"/>
                  </a:lnTo>
                  <a:lnTo>
                    <a:pt x="43" y="24"/>
                  </a:lnTo>
                  <a:lnTo>
                    <a:pt x="40" y="24"/>
                  </a:lnTo>
                  <a:lnTo>
                    <a:pt x="35" y="26"/>
                  </a:lnTo>
                  <a:lnTo>
                    <a:pt x="31" y="28"/>
                  </a:lnTo>
                  <a:lnTo>
                    <a:pt x="30" y="28"/>
                  </a:lnTo>
                  <a:lnTo>
                    <a:pt x="30" y="28"/>
                  </a:lnTo>
                  <a:lnTo>
                    <a:pt x="19" y="33"/>
                  </a:lnTo>
                  <a:lnTo>
                    <a:pt x="12" y="40"/>
                  </a:lnTo>
                  <a:lnTo>
                    <a:pt x="10" y="40"/>
                  </a:lnTo>
                  <a:lnTo>
                    <a:pt x="10" y="40"/>
                  </a:lnTo>
                  <a:lnTo>
                    <a:pt x="7" y="43"/>
                  </a:lnTo>
                  <a:lnTo>
                    <a:pt x="5" y="46"/>
                  </a:lnTo>
                  <a:lnTo>
                    <a:pt x="4" y="47"/>
                  </a:lnTo>
                  <a:lnTo>
                    <a:pt x="4" y="48"/>
                  </a:lnTo>
                  <a:lnTo>
                    <a:pt x="2" y="50"/>
                  </a:lnTo>
                  <a:lnTo>
                    <a:pt x="1" y="52"/>
                  </a:lnTo>
                  <a:lnTo>
                    <a:pt x="0" y="56"/>
                  </a:lnTo>
                  <a:lnTo>
                    <a:pt x="0" y="58"/>
                  </a:lnTo>
                  <a:lnTo>
                    <a:pt x="8" y="63"/>
                  </a:lnTo>
                  <a:lnTo>
                    <a:pt x="22" y="68"/>
                  </a:lnTo>
                  <a:lnTo>
                    <a:pt x="43" y="74"/>
                  </a:lnTo>
                  <a:lnTo>
                    <a:pt x="67" y="78"/>
                  </a:lnTo>
                  <a:lnTo>
                    <a:pt x="96" y="84"/>
                  </a:lnTo>
                  <a:lnTo>
                    <a:pt x="131" y="87"/>
                  </a:lnTo>
                  <a:lnTo>
                    <a:pt x="168" y="90"/>
                  </a:lnTo>
                  <a:lnTo>
                    <a:pt x="210" y="90"/>
                  </a:lnTo>
                  <a:lnTo>
                    <a:pt x="251" y="90"/>
                  </a:lnTo>
                  <a:lnTo>
                    <a:pt x="289" y="87"/>
                  </a:lnTo>
                  <a:lnTo>
                    <a:pt x="323" y="84"/>
                  </a:lnTo>
                  <a:lnTo>
                    <a:pt x="353" y="78"/>
                  </a:lnTo>
                  <a:lnTo>
                    <a:pt x="377" y="74"/>
                  </a:lnTo>
                  <a:lnTo>
                    <a:pt x="398" y="68"/>
                  </a:lnTo>
                  <a:lnTo>
                    <a:pt x="412" y="62"/>
                  </a:lnTo>
                  <a:lnTo>
                    <a:pt x="4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01">
              <a:extLst>
                <a:ext uri="{FF2B5EF4-FFF2-40B4-BE49-F238E27FC236}">
                  <a16:creationId xmlns:a16="http://schemas.microsoft.com/office/drawing/2014/main" id="{DBE218E2-EA47-43F9-AF50-BC58701E5EAE}"/>
                </a:ext>
              </a:extLst>
            </p:cNvPr>
            <p:cNvSpPr>
              <a:spLocks/>
            </p:cNvSpPr>
            <p:nvPr/>
          </p:nvSpPr>
          <p:spPr bwMode="auto">
            <a:xfrm>
              <a:off x="3756025" y="1503363"/>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7 h 75"/>
                <a:gd name="T10" fmla="*/ 67 w 421"/>
                <a:gd name="T11" fmla="*/ 62 h 75"/>
                <a:gd name="T12" fmla="*/ 97 w 421"/>
                <a:gd name="T13" fmla="*/ 68 h 75"/>
                <a:gd name="T14" fmla="*/ 130 w 421"/>
                <a:gd name="T15" fmla="*/ 71 h 75"/>
                <a:gd name="T16" fmla="*/ 169 w 421"/>
                <a:gd name="T17" fmla="*/ 74 h 75"/>
                <a:gd name="T18" fmla="*/ 211 w 421"/>
                <a:gd name="T19" fmla="*/ 75 h 75"/>
                <a:gd name="T20" fmla="*/ 253 w 421"/>
                <a:gd name="T21" fmla="*/ 74 h 75"/>
                <a:gd name="T22" fmla="*/ 290 w 421"/>
                <a:gd name="T23" fmla="*/ 71 h 75"/>
                <a:gd name="T24" fmla="*/ 325 w 421"/>
                <a:gd name="T25" fmla="*/ 68 h 75"/>
                <a:gd name="T26" fmla="*/ 355 w 421"/>
                <a:gd name="T27" fmla="*/ 62 h 75"/>
                <a:gd name="T28" fmla="*/ 379 w 421"/>
                <a:gd name="T29" fmla="*/ 57 h 75"/>
                <a:gd name="T30" fmla="*/ 399 w 421"/>
                <a:gd name="T31" fmla="*/ 52 h 75"/>
                <a:gd name="T32" fmla="*/ 414 w 421"/>
                <a:gd name="T33" fmla="*/ 46 h 75"/>
                <a:gd name="T34" fmla="*/ 421 w 421"/>
                <a:gd name="T35" fmla="*/ 42 h 75"/>
                <a:gd name="T36" fmla="*/ 421 w 421"/>
                <a:gd name="T37" fmla="*/ 0 h 75"/>
                <a:gd name="T38" fmla="*/ 410 w 421"/>
                <a:gd name="T39" fmla="*/ 4 h 75"/>
                <a:gd name="T40" fmla="*/ 399 w 421"/>
                <a:gd name="T41" fmla="*/ 8 h 75"/>
                <a:gd name="T42" fmla="*/ 386 w 421"/>
                <a:gd name="T43" fmla="*/ 12 h 75"/>
                <a:gd name="T44" fmla="*/ 373 w 421"/>
                <a:gd name="T45" fmla="*/ 14 h 75"/>
                <a:gd name="T46" fmla="*/ 344 w 421"/>
                <a:gd name="T47" fmla="*/ 19 h 75"/>
                <a:gd name="T48" fmla="*/ 314 w 421"/>
                <a:gd name="T49" fmla="*/ 24 h 75"/>
                <a:gd name="T50" fmla="*/ 284 w 421"/>
                <a:gd name="T51" fmla="*/ 27 h 75"/>
                <a:gd name="T52" fmla="*/ 256 w 421"/>
                <a:gd name="T53" fmla="*/ 28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8 h 75"/>
                <a:gd name="T74" fmla="*/ 10 w 421"/>
                <a:gd name="T75" fmla="*/ 4 h 75"/>
                <a:gd name="T76" fmla="*/ 0 w 421"/>
                <a:gd name="T77" fmla="*/ 0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6"/>
                  </a:lnTo>
                  <a:lnTo>
                    <a:pt x="22" y="52"/>
                  </a:lnTo>
                  <a:lnTo>
                    <a:pt x="43" y="57"/>
                  </a:lnTo>
                  <a:lnTo>
                    <a:pt x="67" y="62"/>
                  </a:lnTo>
                  <a:lnTo>
                    <a:pt x="97" y="68"/>
                  </a:lnTo>
                  <a:lnTo>
                    <a:pt x="130" y="71"/>
                  </a:lnTo>
                  <a:lnTo>
                    <a:pt x="169" y="74"/>
                  </a:lnTo>
                  <a:lnTo>
                    <a:pt x="211" y="75"/>
                  </a:lnTo>
                  <a:lnTo>
                    <a:pt x="253" y="74"/>
                  </a:lnTo>
                  <a:lnTo>
                    <a:pt x="290" y="71"/>
                  </a:lnTo>
                  <a:lnTo>
                    <a:pt x="325" y="68"/>
                  </a:lnTo>
                  <a:lnTo>
                    <a:pt x="355" y="62"/>
                  </a:lnTo>
                  <a:lnTo>
                    <a:pt x="379" y="57"/>
                  </a:lnTo>
                  <a:lnTo>
                    <a:pt x="399" y="52"/>
                  </a:lnTo>
                  <a:lnTo>
                    <a:pt x="414" y="46"/>
                  </a:lnTo>
                  <a:lnTo>
                    <a:pt x="421" y="42"/>
                  </a:lnTo>
                  <a:lnTo>
                    <a:pt x="421" y="0"/>
                  </a:lnTo>
                  <a:lnTo>
                    <a:pt x="410" y="4"/>
                  </a:lnTo>
                  <a:lnTo>
                    <a:pt x="399" y="8"/>
                  </a:lnTo>
                  <a:lnTo>
                    <a:pt x="386" y="12"/>
                  </a:lnTo>
                  <a:lnTo>
                    <a:pt x="373" y="14"/>
                  </a:lnTo>
                  <a:lnTo>
                    <a:pt x="344" y="19"/>
                  </a:lnTo>
                  <a:lnTo>
                    <a:pt x="314" y="24"/>
                  </a:lnTo>
                  <a:lnTo>
                    <a:pt x="284" y="27"/>
                  </a:lnTo>
                  <a:lnTo>
                    <a:pt x="256" y="28"/>
                  </a:lnTo>
                  <a:lnTo>
                    <a:pt x="231" y="29"/>
                  </a:lnTo>
                  <a:lnTo>
                    <a:pt x="211" y="30"/>
                  </a:lnTo>
                  <a:lnTo>
                    <a:pt x="191" y="29"/>
                  </a:lnTo>
                  <a:lnTo>
                    <a:pt x="166" y="28"/>
                  </a:lnTo>
                  <a:lnTo>
                    <a:pt x="138" y="27"/>
                  </a:lnTo>
                  <a:lnTo>
                    <a:pt x="108" y="24"/>
                  </a:lnTo>
                  <a:lnTo>
                    <a:pt x="78" y="19"/>
                  </a:lnTo>
                  <a:lnTo>
                    <a:pt x="49" y="15"/>
                  </a:lnTo>
                  <a:lnTo>
                    <a:pt x="35" y="12"/>
                  </a:lnTo>
                  <a:lnTo>
                    <a:pt x="22" y="8"/>
                  </a:lnTo>
                  <a:lnTo>
                    <a:pt x="1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02">
              <a:extLst>
                <a:ext uri="{FF2B5EF4-FFF2-40B4-BE49-F238E27FC236}">
                  <a16:creationId xmlns:a16="http://schemas.microsoft.com/office/drawing/2014/main" id="{FB53FF3C-7C81-42D7-820B-328F83511B89}"/>
                </a:ext>
              </a:extLst>
            </p:cNvPr>
            <p:cNvSpPr>
              <a:spLocks/>
            </p:cNvSpPr>
            <p:nvPr/>
          </p:nvSpPr>
          <p:spPr bwMode="auto">
            <a:xfrm>
              <a:off x="3756025" y="1574800"/>
              <a:ext cx="133350" cy="23813"/>
            </a:xfrm>
            <a:custGeom>
              <a:avLst/>
              <a:gdLst>
                <a:gd name="T0" fmla="*/ 0 w 421"/>
                <a:gd name="T1" fmla="*/ 0 h 75"/>
                <a:gd name="T2" fmla="*/ 0 w 421"/>
                <a:gd name="T3" fmla="*/ 42 h 75"/>
                <a:gd name="T4" fmla="*/ 8 w 421"/>
                <a:gd name="T5" fmla="*/ 48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8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1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8"/>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8"/>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03">
              <a:extLst>
                <a:ext uri="{FF2B5EF4-FFF2-40B4-BE49-F238E27FC236}">
                  <a16:creationId xmlns:a16="http://schemas.microsoft.com/office/drawing/2014/main" id="{B2AFC166-3690-491C-BE8E-D33917F47E78}"/>
                </a:ext>
              </a:extLst>
            </p:cNvPr>
            <p:cNvSpPr>
              <a:spLocks/>
            </p:cNvSpPr>
            <p:nvPr/>
          </p:nvSpPr>
          <p:spPr bwMode="auto">
            <a:xfrm>
              <a:off x="3756025" y="1550988"/>
              <a:ext cx="133350" cy="23813"/>
            </a:xfrm>
            <a:custGeom>
              <a:avLst/>
              <a:gdLst>
                <a:gd name="T0" fmla="*/ 0 w 421"/>
                <a:gd name="T1" fmla="*/ 0 h 75"/>
                <a:gd name="T2" fmla="*/ 0 w 421"/>
                <a:gd name="T3" fmla="*/ 42 h 75"/>
                <a:gd name="T4" fmla="*/ 8 w 421"/>
                <a:gd name="T5" fmla="*/ 47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7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7"/>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7"/>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04">
              <a:extLst>
                <a:ext uri="{FF2B5EF4-FFF2-40B4-BE49-F238E27FC236}">
                  <a16:creationId xmlns:a16="http://schemas.microsoft.com/office/drawing/2014/main" id="{9740A41F-89FD-44D8-9D1F-332E7D538EDA}"/>
                </a:ext>
              </a:extLst>
            </p:cNvPr>
            <p:cNvSpPr>
              <a:spLocks/>
            </p:cNvSpPr>
            <p:nvPr/>
          </p:nvSpPr>
          <p:spPr bwMode="auto">
            <a:xfrm>
              <a:off x="3756025" y="1527175"/>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8 h 75"/>
                <a:gd name="T10" fmla="*/ 67 w 421"/>
                <a:gd name="T11" fmla="*/ 63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3 h 75"/>
                <a:gd name="T28" fmla="*/ 379 w 421"/>
                <a:gd name="T29" fmla="*/ 58 h 75"/>
                <a:gd name="T30" fmla="*/ 399 w 421"/>
                <a:gd name="T31" fmla="*/ 52 h 75"/>
                <a:gd name="T32" fmla="*/ 414 w 421"/>
                <a:gd name="T33" fmla="*/ 47 h 75"/>
                <a:gd name="T34" fmla="*/ 421 w 421"/>
                <a:gd name="T35" fmla="*/ 42 h 75"/>
                <a:gd name="T36" fmla="*/ 421 w 421"/>
                <a:gd name="T37" fmla="*/ 0 h 75"/>
                <a:gd name="T38" fmla="*/ 410 w 421"/>
                <a:gd name="T39" fmla="*/ 4 h 75"/>
                <a:gd name="T40" fmla="*/ 399 w 421"/>
                <a:gd name="T41" fmla="*/ 9 h 75"/>
                <a:gd name="T42" fmla="*/ 386 w 421"/>
                <a:gd name="T43" fmla="*/ 12 h 75"/>
                <a:gd name="T44" fmla="*/ 373 w 421"/>
                <a:gd name="T45" fmla="*/ 15 h 75"/>
                <a:gd name="T46" fmla="*/ 344 w 421"/>
                <a:gd name="T47" fmla="*/ 19 h 75"/>
                <a:gd name="T48" fmla="*/ 314 w 421"/>
                <a:gd name="T49" fmla="*/ 24 h 75"/>
                <a:gd name="T50" fmla="*/ 284 w 421"/>
                <a:gd name="T51" fmla="*/ 27 h 75"/>
                <a:gd name="T52" fmla="*/ 256 w 421"/>
                <a:gd name="T53" fmla="*/ 29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9 h 75"/>
                <a:gd name="T74" fmla="*/ 10 w 421"/>
                <a:gd name="T75" fmla="*/ 4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6"/>
                  </a:lnTo>
                  <a:lnTo>
                    <a:pt x="22" y="52"/>
                  </a:lnTo>
                  <a:lnTo>
                    <a:pt x="43" y="58"/>
                  </a:lnTo>
                  <a:lnTo>
                    <a:pt x="67" y="63"/>
                  </a:lnTo>
                  <a:lnTo>
                    <a:pt x="97" y="68"/>
                  </a:lnTo>
                  <a:lnTo>
                    <a:pt x="130" y="72"/>
                  </a:lnTo>
                  <a:lnTo>
                    <a:pt x="169" y="74"/>
                  </a:lnTo>
                  <a:lnTo>
                    <a:pt x="211" y="75"/>
                  </a:lnTo>
                  <a:lnTo>
                    <a:pt x="253" y="74"/>
                  </a:lnTo>
                  <a:lnTo>
                    <a:pt x="290" y="72"/>
                  </a:lnTo>
                  <a:lnTo>
                    <a:pt x="325" y="68"/>
                  </a:lnTo>
                  <a:lnTo>
                    <a:pt x="355" y="63"/>
                  </a:lnTo>
                  <a:lnTo>
                    <a:pt x="379" y="58"/>
                  </a:lnTo>
                  <a:lnTo>
                    <a:pt x="399" y="52"/>
                  </a:lnTo>
                  <a:lnTo>
                    <a:pt x="414" y="47"/>
                  </a:lnTo>
                  <a:lnTo>
                    <a:pt x="421" y="42"/>
                  </a:lnTo>
                  <a:lnTo>
                    <a:pt x="421" y="0"/>
                  </a:lnTo>
                  <a:lnTo>
                    <a:pt x="410" y="4"/>
                  </a:lnTo>
                  <a:lnTo>
                    <a:pt x="399" y="9"/>
                  </a:lnTo>
                  <a:lnTo>
                    <a:pt x="386" y="12"/>
                  </a:lnTo>
                  <a:lnTo>
                    <a:pt x="373" y="15"/>
                  </a:lnTo>
                  <a:lnTo>
                    <a:pt x="344" y="19"/>
                  </a:lnTo>
                  <a:lnTo>
                    <a:pt x="314" y="24"/>
                  </a:lnTo>
                  <a:lnTo>
                    <a:pt x="284" y="27"/>
                  </a:lnTo>
                  <a:lnTo>
                    <a:pt x="256" y="29"/>
                  </a:lnTo>
                  <a:lnTo>
                    <a:pt x="231" y="29"/>
                  </a:lnTo>
                  <a:lnTo>
                    <a:pt x="211" y="30"/>
                  </a:lnTo>
                  <a:lnTo>
                    <a:pt x="191" y="29"/>
                  </a:lnTo>
                  <a:lnTo>
                    <a:pt x="166" y="28"/>
                  </a:lnTo>
                  <a:lnTo>
                    <a:pt x="138" y="27"/>
                  </a:lnTo>
                  <a:lnTo>
                    <a:pt x="108" y="24"/>
                  </a:lnTo>
                  <a:lnTo>
                    <a:pt x="78" y="19"/>
                  </a:lnTo>
                  <a:lnTo>
                    <a:pt x="49" y="15"/>
                  </a:lnTo>
                  <a:lnTo>
                    <a:pt x="35" y="12"/>
                  </a:lnTo>
                  <a:lnTo>
                    <a:pt x="22" y="9"/>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8</a:t>
            </a:fld>
            <a:endParaRPr lang="en-US" dirty="0"/>
          </a:p>
        </p:txBody>
      </p:sp>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pic>
        <p:nvPicPr>
          <p:cNvPr id="37" name="table">
            <a:extLst>
              <a:ext uri="{FF2B5EF4-FFF2-40B4-BE49-F238E27FC236}">
                <a16:creationId xmlns:a16="http://schemas.microsoft.com/office/drawing/2014/main" id="{171967B1-36D1-4781-B11F-1AC24963610D}"/>
              </a:ext>
            </a:extLst>
          </p:cNvPr>
          <p:cNvPicPr>
            <a:picLocks noChangeAspect="1"/>
          </p:cNvPicPr>
          <p:nvPr/>
        </p:nvPicPr>
        <p:blipFill>
          <a:blip r:embed="rId3"/>
          <a:stretch>
            <a:fillRect/>
          </a:stretch>
        </p:blipFill>
        <p:spPr>
          <a:xfrm>
            <a:off x="851148" y="1963420"/>
            <a:ext cx="10489704" cy="2931160"/>
          </a:xfrm>
          <a:prstGeom prst="rect">
            <a:avLst/>
          </a:prstGeom>
        </p:spPr>
      </p:pic>
      <p:pic>
        <p:nvPicPr>
          <p:cNvPr id="39" name="Picture 38">
            <a:extLst>
              <a:ext uri="{FF2B5EF4-FFF2-40B4-BE49-F238E27FC236}">
                <a16:creationId xmlns:a16="http://schemas.microsoft.com/office/drawing/2014/main" id="{EF19E956-4908-433C-9E15-6C36CC72C516}"/>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339237" y="1"/>
            <a:ext cx="852762" cy="190500"/>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8134CBFB-95C9-4E0E-B521-4392511869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37945814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10942338" y="522898"/>
            <a:ext cx="1249662"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Example of “Ripple Effect” of Seasonal Impact</a:t>
            </a: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1302727" cy="1"/>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80</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sp>
        <p:nvSpPr>
          <p:cNvPr id="114" name="TextBox 63">
            <a:extLst>
              <a:ext uri="{FF2B5EF4-FFF2-40B4-BE49-F238E27FC236}">
                <a16:creationId xmlns:a16="http://schemas.microsoft.com/office/drawing/2014/main" id="{179D05CB-AC7E-4776-9BF7-FFAF3A14A8DD}"/>
              </a:ext>
            </a:extLst>
          </p:cNvPr>
          <p:cNvSpPr txBox="1"/>
          <p:nvPr/>
        </p:nvSpPr>
        <p:spPr>
          <a:xfrm>
            <a:off x="25151" y="864490"/>
            <a:ext cx="8041394" cy="240065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Bef>
                <a:spcPts val="600"/>
              </a:spcBef>
              <a:spcAft>
                <a:spcPts val="600"/>
              </a:spcAft>
              <a:buFont typeface="Arial" panose="020B0604020202020204" pitchFamily="34" charset="0"/>
              <a:buChar char="•"/>
            </a:pPr>
            <a:r>
              <a:rPr lang="en-US" sz="1400" b="0" i="0" dirty="0">
                <a:effectLst/>
                <a:latin typeface="+mj-lt"/>
              </a:rPr>
              <a:t>However, as a result of the partial year shift, activities that were not initially impacted by </a:t>
            </a:r>
            <a:r>
              <a:rPr lang="en-US" sz="1400" b="0" i="0" u="none" strike="noStrike" dirty="0">
                <a:effectLst/>
                <a:latin typeface="+mj-lt"/>
              </a:rPr>
              <a:t>seasonal conditions</a:t>
            </a:r>
            <a:r>
              <a:rPr lang="en-US" sz="1400" b="0" i="0" dirty="0">
                <a:effectLst/>
                <a:latin typeface="+mj-lt"/>
              </a:rPr>
              <a:t> became affected, </a:t>
            </a:r>
            <a:r>
              <a:rPr lang="en-US" sz="1400" b="1" i="0" dirty="0">
                <a:effectLst/>
                <a:latin typeface="+mj-lt"/>
              </a:rPr>
              <a:t>resulting in additional days being added to the critical path</a:t>
            </a:r>
            <a:r>
              <a:rPr lang="en-US" sz="1400" b="0" i="0" dirty="0">
                <a:effectLst/>
                <a:latin typeface="+mj-lt"/>
              </a:rPr>
              <a:t>. It is important to note that since our </a:t>
            </a:r>
            <a:r>
              <a:rPr lang="en-US" sz="1400" b="0" i="0" u="none" strike="noStrike" dirty="0">
                <a:effectLst/>
                <a:latin typeface="+mj-lt"/>
              </a:rPr>
              <a:t>Time Impact Analysis</a:t>
            </a:r>
            <a:r>
              <a:rPr lang="en-US" sz="1400" b="0" i="0" dirty="0">
                <a:effectLst/>
                <a:latin typeface="+mj-lt"/>
              </a:rPr>
              <a:t> is based on our </a:t>
            </a:r>
            <a:r>
              <a:rPr lang="en-US" sz="1400" b="1" i="0" u="none" strike="noStrike" dirty="0">
                <a:effectLst/>
                <a:latin typeface="+mj-lt"/>
              </a:rPr>
              <a:t>Critical Path Method</a:t>
            </a:r>
            <a:r>
              <a:rPr lang="en-US" sz="1400" b="1" i="0" dirty="0">
                <a:effectLst/>
                <a:latin typeface="+mj-lt"/>
              </a:rPr>
              <a:t> (CPM) </a:t>
            </a:r>
            <a:r>
              <a:rPr lang="en-US" sz="1400" b="0" i="0" dirty="0">
                <a:effectLst/>
                <a:latin typeface="+mj-lt"/>
              </a:rPr>
              <a:t>schedule, and not a simple bar chart, the </a:t>
            </a:r>
            <a:r>
              <a:rPr lang="en-US" sz="1400" b="0" i="0" u="none" strike="noStrike" dirty="0">
                <a:effectLst/>
                <a:latin typeface="+mj-lt"/>
              </a:rPr>
              <a:t>scheduling logic</a:t>
            </a:r>
            <a:r>
              <a:rPr lang="en-US" sz="1400" b="0" i="0" dirty="0">
                <a:effectLst/>
                <a:latin typeface="+mj-lt"/>
              </a:rPr>
              <a:t> drives the calculation of the impact.</a:t>
            </a:r>
            <a:endParaRPr lang="en-US" sz="1400" dirty="0">
              <a:effectLst/>
              <a:latin typeface="+mj-lt"/>
              <a:ea typeface="Calibri" panose="020F0502020204030204" pitchFamily="34" charset="0"/>
              <a:cs typeface="Times New Roman" panose="02020603050405020304" pitchFamily="18" charset="0"/>
            </a:endParaRPr>
          </a:p>
          <a:p>
            <a:pPr marL="285750" marR="0" indent="-285750">
              <a:spcBef>
                <a:spcPts val="600"/>
              </a:spcBef>
              <a:spcAft>
                <a:spcPts val="600"/>
              </a:spcAft>
              <a:buFont typeface="Arial" panose="020B0604020202020204" pitchFamily="34" charset="0"/>
              <a:buChar char="•"/>
            </a:pPr>
            <a:r>
              <a:rPr lang="en-US" sz="1400" i="0" dirty="0">
                <a:effectLst/>
                <a:latin typeface="+mj-lt"/>
              </a:rPr>
              <a:t>To rephrase, our Time Impact Analysis (TIA) is not focused on obtaining a general extension for an additional winter period. We have not requested a broad "seasonal limitation" that covers a specific range of dates, </a:t>
            </a:r>
            <a:r>
              <a:rPr lang="en-US" sz="1400" b="1" i="0" dirty="0">
                <a:effectLst/>
                <a:latin typeface="+mj-lt"/>
              </a:rPr>
              <a:t>but rather the precise impact of seasonal conditions on activities such as stabilization, only to the extent that it has affected the </a:t>
            </a:r>
            <a:r>
              <a:rPr lang="en-US" sz="1400" b="1" i="0" u="none" strike="noStrike" dirty="0">
                <a:effectLst/>
                <a:latin typeface="+mj-lt"/>
              </a:rPr>
              <a:t>critical path</a:t>
            </a:r>
            <a:r>
              <a:rPr lang="en-US" sz="1400" b="1" i="0" dirty="0">
                <a:effectLst/>
                <a:latin typeface="+mj-lt"/>
              </a:rPr>
              <a:t> of the project.</a:t>
            </a:r>
            <a:endParaRPr lang="en-US" sz="1400" b="1" dirty="0">
              <a:effectLst/>
              <a:latin typeface="+mj-lt"/>
              <a:ea typeface="Calibri" panose="020F0502020204030204" pitchFamily="34" charset="0"/>
              <a:cs typeface="Times New Roman" panose="02020603050405020304" pitchFamily="18" charset="0"/>
            </a:endParaRPr>
          </a:p>
        </p:txBody>
      </p:sp>
      <p:grpSp>
        <p:nvGrpSpPr>
          <p:cNvPr id="115" name="Group 114">
            <a:extLst>
              <a:ext uri="{FF2B5EF4-FFF2-40B4-BE49-F238E27FC236}">
                <a16:creationId xmlns:a16="http://schemas.microsoft.com/office/drawing/2014/main" id="{7D2C60E6-D275-4D14-AAA3-1C5DB40D9479}"/>
              </a:ext>
            </a:extLst>
          </p:cNvPr>
          <p:cNvGrpSpPr/>
          <p:nvPr/>
        </p:nvGrpSpPr>
        <p:grpSpPr>
          <a:xfrm>
            <a:off x="727599" y="1347803"/>
            <a:ext cx="10736801" cy="4768850"/>
            <a:chOff x="331243" y="1295400"/>
            <a:chExt cx="10736801" cy="4768850"/>
          </a:xfrm>
        </p:grpSpPr>
        <p:cxnSp>
          <p:nvCxnSpPr>
            <p:cNvPr id="116" name="Straight Connector 115">
              <a:extLst>
                <a:ext uri="{FF2B5EF4-FFF2-40B4-BE49-F238E27FC236}">
                  <a16:creationId xmlns:a16="http://schemas.microsoft.com/office/drawing/2014/main" id="{8EBCF68C-B38A-493E-BFD6-375C45877196}"/>
                </a:ext>
              </a:extLst>
            </p:cNvPr>
            <p:cNvCxnSpPr>
              <a:cxnSpLocks/>
            </p:cNvCxnSpPr>
            <p:nvPr/>
          </p:nvCxnSpPr>
          <p:spPr>
            <a:xfrm>
              <a:off x="908046" y="3762375"/>
              <a:ext cx="8202037" cy="0"/>
            </a:xfrm>
            <a:prstGeom prst="line">
              <a:avLst/>
            </a:prstGeom>
            <a:ln w="15875">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A7BA1971-8EFB-4DE5-ACC6-72B0DB1A7F70}"/>
                </a:ext>
              </a:extLst>
            </p:cNvPr>
            <p:cNvSpPr/>
            <p:nvPr/>
          </p:nvSpPr>
          <p:spPr>
            <a:xfrm>
              <a:off x="3910734" y="3677804"/>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mj-lt"/>
                </a:rPr>
                <a:t>Winter</a:t>
              </a:r>
            </a:p>
          </p:txBody>
        </p:sp>
        <p:sp>
          <p:nvSpPr>
            <p:cNvPr id="118" name="Rectangle 117">
              <a:extLst>
                <a:ext uri="{FF2B5EF4-FFF2-40B4-BE49-F238E27FC236}">
                  <a16:creationId xmlns:a16="http://schemas.microsoft.com/office/drawing/2014/main" id="{4964BDAC-B44B-4AE7-89DC-49FA7F50448E}"/>
                </a:ext>
              </a:extLst>
            </p:cNvPr>
            <p:cNvSpPr/>
            <p:nvPr/>
          </p:nvSpPr>
          <p:spPr>
            <a:xfrm>
              <a:off x="7488670" y="3677804"/>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mj-lt"/>
                </a:rPr>
                <a:t>Winter</a:t>
              </a:r>
            </a:p>
          </p:txBody>
        </p:sp>
        <p:cxnSp>
          <p:nvCxnSpPr>
            <p:cNvPr id="119" name="Straight Connector 118">
              <a:extLst>
                <a:ext uri="{FF2B5EF4-FFF2-40B4-BE49-F238E27FC236}">
                  <a16:creationId xmlns:a16="http://schemas.microsoft.com/office/drawing/2014/main" id="{D05B602D-0ADB-499F-ADCC-963F821978E6}"/>
                </a:ext>
              </a:extLst>
            </p:cNvPr>
            <p:cNvCxnSpPr>
              <a:cxnSpLocks/>
            </p:cNvCxnSpPr>
            <p:nvPr/>
          </p:nvCxnSpPr>
          <p:spPr>
            <a:xfrm>
              <a:off x="895989" y="5012841"/>
              <a:ext cx="9949651" cy="0"/>
            </a:xfrm>
            <a:prstGeom prst="line">
              <a:avLst/>
            </a:prstGeom>
            <a:ln w="15875">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48873EC3-2DDE-4B4D-BD3F-4D73474D92CC}"/>
                </a:ext>
              </a:extLst>
            </p:cNvPr>
            <p:cNvSpPr/>
            <p:nvPr/>
          </p:nvSpPr>
          <p:spPr>
            <a:xfrm>
              <a:off x="3913843" y="4931217"/>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mj-lt"/>
                </a:rPr>
                <a:t>Winter</a:t>
              </a:r>
            </a:p>
          </p:txBody>
        </p:sp>
        <p:sp>
          <p:nvSpPr>
            <p:cNvPr id="121" name="Rectangle 120">
              <a:extLst>
                <a:ext uri="{FF2B5EF4-FFF2-40B4-BE49-F238E27FC236}">
                  <a16:creationId xmlns:a16="http://schemas.microsoft.com/office/drawing/2014/main" id="{5008CEC7-8360-4796-B9CA-52C4110D03A2}"/>
                </a:ext>
              </a:extLst>
            </p:cNvPr>
            <p:cNvSpPr/>
            <p:nvPr/>
          </p:nvSpPr>
          <p:spPr>
            <a:xfrm>
              <a:off x="7491779" y="4931217"/>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mj-lt"/>
                </a:rPr>
                <a:t>Winter</a:t>
              </a:r>
            </a:p>
          </p:txBody>
        </p:sp>
        <p:sp>
          <p:nvSpPr>
            <p:cNvPr id="122" name="Rectangle 121">
              <a:extLst>
                <a:ext uri="{FF2B5EF4-FFF2-40B4-BE49-F238E27FC236}">
                  <a16:creationId xmlns:a16="http://schemas.microsoft.com/office/drawing/2014/main" id="{D2531C1C-3AEA-4A95-ACDF-A87B331E7A37}"/>
                </a:ext>
              </a:extLst>
            </p:cNvPr>
            <p:cNvSpPr/>
            <p:nvPr/>
          </p:nvSpPr>
          <p:spPr>
            <a:xfrm>
              <a:off x="908046" y="3485686"/>
              <a:ext cx="2092037" cy="18011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cxnSp>
          <p:nvCxnSpPr>
            <p:cNvPr id="123" name="Straight Arrow Connector 122">
              <a:extLst>
                <a:ext uri="{FF2B5EF4-FFF2-40B4-BE49-F238E27FC236}">
                  <a16:creationId xmlns:a16="http://schemas.microsoft.com/office/drawing/2014/main" id="{B60C96DA-6508-47C9-B747-AAAFDA2224CF}"/>
                </a:ext>
              </a:extLst>
            </p:cNvPr>
            <p:cNvCxnSpPr>
              <a:cxnSpLocks/>
            </p:cNvCxnSpPr>
            <p:nvPr/>
          </p:nvCxnSpPr>
          <p:spPr>
            <a:xfrm>
              <a:off x="895989" y="4596796"/>
              <a:ext cx="1290941" cy="0"/>
            </a:xfrm>
            <a:prstGeom prst="straightConnector1">
              <a:avLst/>
            </a:prstGeom>
            <a:ln w="38100">
              <a:solidFill>
                <a:schemeClr val="accent3">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2394D554-955C-4CBA-90D3-B0CAE39E3DF8}"/>
                </a:ext>
              </a:extLst>
            </p:cNvPr>
            <p:cNvSpPr/>
            <p:nvPr/>
          </p:nvSpPr>
          <p:spPr>
            <a:xfrm>
              <a:off x="4725843" y="4772532"/>
              <a:ext cx="914402" cy="169831"/>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sp>
          <p:nvSpPr>
            <p:cNvPr id="125" name="Rectangle 124">
              <a:extLst>
                <a:ext uri="{FF2B5EF4-FFF2-40B4-BE49-F238E27FC236}">
                  <a16:creationId xmlns:a16="http://schemas.microsoft.com/office/drawing/2014/main" id="{008E3FCD-EE2A-4119-B0B9-13E72765CB6E}"/>
                </a:ext>
              </a:extLst>
            </p:cNvPr>
            <p:cNvSpPr/>
            <p:nvPr/>
          </p:nvSpPr>
          <p:spPr>
            <a:xfrm>
              <a:off x="2186930" y="4772430"/>
              <a:ext cx="2092037" cy="16308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sp>
          <p:nvSpPr>
            <p:cNvPr id="126" name="Rectangle 125">
              <a:extLst>
                <a:ext uri="{FF2B5EF4-FFF2-40B4-BE49-F238E27FC236}">
                  <a16:creationId xmlns:a16="http://schemas.microsoft.com/office/drawing/2014/main" id="{8AD4D10D-117D-4810-8B07-BEF192F4EC96}"/>
                </a:ext>
              </a:extLst>
            </p:cNvPr>
            <p:cNvSpPr/>
            <p:nvPr/>
          </p:nvSpPr>
          <p:spPr>
            <a:xfrm>
              <a:off x="3000083" y="3485252"/>
              <a:ext cx="914402" cy="18054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sp>
          <p:nvSpPr>
            <p:cNvPr id="127" name="Rectangle 126">
              <a:extLst>
                <a:ext uri="{FF2B5EF4-FFF2-40B4-BE49-F238E27FC236}">
                  <a16:creationId xmlns:a16="http://schemas.microsoft.com/office/drawing/2014/main" id="{59D7A2FC-9B15-4402-99F0-94AC91882523}"/>
                </a:ext>
              </a:extLst>
            </p:cNvPr>
            <p:cNvSpPr/>
            <p:nvPr/>
          </p:nvSpPr>
          <p:spPr>
            <a:xfrm>
              <a:off x="4723533" y="3483434"/>
              <a:ext cx="885538" cy="18621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sp>
          <p:nvSpPr>
            <p:cNvPr id="128" name="Rectangle 127">
              <a:extLst>
                <a:ext uri="{FF2B5EF4-FFF2-40B4-BE49-F238E27FC236}">
                  <a16:creationId xmlns:a16="http://schemas.microsoft.com/office/drawing/2014/main" id="{F62B668C-8256-4E62-9B45-4337EC029EC2}"/>
                </a:ext>
              </a:extLst>
            </p:cNvPr>
            <p:cNvSpPr/>
            <p:nvPr/>
          </p:nvSpPr>
          <p:spPr>
            <a:xfrm>
              <a:off x="5609072" y="3483434"/>
              <a:ext cx="1533520" cy="182363"/>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sp>
          <p:nvSpPr>
            <p:cNvPr id="129" name="Rectangle 128">
              <a:extLst>
                <a:ext uri="{FF2B5EF4-FFF2-40B4-BE49-F238E27FC236}">
                  <a16:creationId xmlns:a16="http://schemas.microsoft.com/office/drawing/2014/main" id="{A6B4D12A-2FD3-45E6-885F-A4BF70295373}"/>
                </a:ext>
              </a:extLst>
            </p:cNvPr>
            <p:cNvSpPr/>
            <p:nvPr/>
          </p:nvSpPr>
          <p:spPr>
            <a:xfrm>
              <a:off x="5640245" y="4772532"/>
              <a:ext cx="1856509" cy="1679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sp>
          <p:nvSpPr>
            <p:cNvPr id="130" name="Rectangle 129">
              <a:extLst>
                <a:ext uri="{FF2B5EF4-FFF2-40B4-BE49-F238E27FC236}">
                  <a16:creationId xmlns:a16="http://schemas.microsoft.com/office/drawing/2014/main" id="{AECEB802-2B95-44ED-B408-AD322F0472DF}"/>
                </a:ext>
              </a:extLst>
            </p:cNvPr>
            <p:cNvSpPr/>
            <p:nvPr/>
          </p:nvSpPr>
          <p:spPr>
            <a:xfrm>
              <a:off x="6525784" y="4772532"/>
              <a:ext cx="962885" cy="167996"/>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cxnSp>
          <p:nvCxnSpPr>
            <p:cNvPr id="131" name="Straight Connector 130">
              <a:extLst>
                <a:ext uri="{FF2B5EF4-FFF2-40B4-BE49-F238E27FC236}">
                  <a16:creationId xmlns:a16="http://schemas.microsoft.com/office/drawing/2014/main" id="{6D7CBA06-020B-4766-AD6A-D9260035C343}"/>
                </a:ext>
              </a:extLst>
            </p:cNvPr>
            <p:cNvCxnSpPr>
              <a:cxnSpLocks/>
            </p:cNvCxnSpPr>
            <p:nvPr/>
          </p:nvCxnSpPr>
          <p:spPr>
            <a:xfrm flipV="1">
              <a:off x="2192190" y="4008819"/>
              <a:ext cx="0" cy="9126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4892C31-25F4-48BC-B5E5-F42B0E3DA4D6}"/>
                </a:ext>
              </a:extLst>
            </p:cNvPr>
            <p:cNvCxnSpPr>
              <a:cxnSpLocks/>
            </p:cNvCxnSpPr>
            <p:nvPr/>
          </p:nvCxnSpPr>
          <p:spPr>
            <a:xfrm flipH="1" flipV="1">
              <a:off x="895989" y="4034351"/>
              <a:ext cx="12059" cy="85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D40A43BB-5CD7-49BC-9DF4-2048D9938808}"/>
                </a:ext>
              </a:extLst>
            </p:cNvPr>
            <p:cNvCxnSpPr>
              <a:cxnSpLocks/>
            </p:cNvCxnSpPr>
            <p:nvPr/>
          </p:nvCxnSpPr>
          <p:spPr>
            <a:xfrm>
              <a:off x="4278967" y="4553457"/>
              <a:ext cx="444566"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E18E280-E6B9-4383-B685-C1979F0E8B43}"/>
                </a:ext>
              </a:extLst>
            </p:cNvPr>
            <p:cNvCxnSpPr>
              <a:cxnSpLocks/>
              <a:stCxn id="124" idx="1"/>
            </p:cNvCxnSpPr>
            <p:nvPr/>
          </p:nvCxnSpPr>
          <p:spPr>
            <a:xfrm flipH="1" flipV="1">
              <a:off x="4723533" y="4111563"/>
              <a:ext cx="2310" cy="745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5FCFEA9-6997-4E0F-92F8-9659FFC1FFF6}"/>
                </a:ext>
              </a:extLst>
            </p:cNvPr>
            <p:cNvCxnSpPr>
              <a:cxnSpLocks/>
            </p:cNvCxnSpPr>
            <p:nvPr/>
          </p:nvCxnSpPr>
          <p:spPr>
            <a:xfrm flipV="1">
              <a:off x="4278967" y="4098995"/>
              <a:ext cx="0"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53C4FFF8-B879-4D44-9EFF-5539760A8F1F}"/>
                </a:ext>
              </a:extLst>
            </p:cNvPr>
            <p:cNvCxnSpPr>
              <a:cxnSpLocks/>
            </p:cNvCxnSpPr>
            <p:nvPr/>
          </p:nvCxnSpPr>
          <p:spPr>
            <a:xfrm>
              <a:off x="7496754" y="4475119"/>
              <a:ext cx="810486"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E12CD9E3-C9AC-4893-9D6F-A3F6687B0307}"/>
                </a:ext>
              </a:extLst>
            </p:cNvPr>
            <p:cNvSpPr/>
            <p:nvPr/>
          </p:nvSpPr>
          <p:spPr>
            <a:xfrm>
              <a:off x="7138410" y="3475789"/>
              <a:ext cx="1971673" cy="189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cxnSp>
          <p:nvCxnSpPr>
            <p:cNvPr id="138" name="Straight Connector 137">
              <a:extLst>
                <a:ext uri="{FF2B5EF4-FFF2-40B4-BE49-F238E27FC236}">
                  <a16:creationId xmlns:a16="http://schemas.microsoft.com/office/drawing/2014/main" id="{B3EEB224-184B-4D1F-9E6D-07AABAC35C82}"/>
                </a:ext>
              </a:extLst>
            </p:cNvPr>
            <p:cNvCxnSpPr>
              <a:cxnSpLocks/>
            </p:cNvCxnSpPr>
            <p:nvPr/>
          </p:nvCxnSpPr>
          <p:spPr>
            <a:xfrm flipH="1" flipV="1">
              <a:off x="7500754" y="4120076"/>
              <a:ext cx="2"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15D4F849-F3B3-4ABF-8C36-F42A3C36FAC1}"/>
                </a:ext>
              </a:extLst>
            </p:cNvPr>
            <p:cNvCxnSpPr>
              <a:cxnSpLocks/>
            </p:cNvCxnSpPr>
            <p:nvPr/>
          </p:nvCxnSpPr>
          <p:spPr>
            <a:xfrm>
              <a:off x="3910734" y="4553457"/>
              <a:ext cx="368233"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A25BA5BA-CCA5-4153-89EC-1243D31CD1B5}"/>
                </a:ext>
              </a:extLst>
            </p:cNvPr>
            <p:cNvCxnSpPr>
              <a:cxnSpLocks/>
            </p:cNvCxnSpPr>
            <p:nvPr/>
          </p:nvCxnSpPr>
          <p:spPr>
            <a:xfrm flipV="1">
              <a:off x="3926542" y="4115218"/>
              <a:ext cx="0" cy="637366"/>
            </a:xfrm>
            <a:prstGeom prst="line">
              <a:avLst/>
            </a:prstGeom>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38408532-E1F5-4B73-BC3F-39B6A076E746}"/>
                </a:ext>
              </a:extLst>
            </p:cNvPr>
            <p:cNvGrpSpPr/>
            <p:nvPr/>
          </p:nvGrpSpPr>
          <p:grpSpPr>
            <a:xfrm>
              <a:off x="7745845" y="1295400"/>
              <a:ext cx="3322199" cy="4768850"/>
              <a:chOff x="7745845" y="1295400"/>
              <a:chExt cx="3322199" cy="4768850"/>
            </a:xfrm>
          </p:grpSpPr>
          <p:cxnSp>
            <p:nvCxnSpPr>
              <p:cNvPr id="150" name="Straight Arrow Connector 149">
                <a:extLst>
                  <a:ext uri="{FF2B5EF4-FFF2-40B4-BE49-F238E27FC236}">
                    <a16:creationId xmlns:a16="http://schemas.microsoft.com/office/drawing/2014/main" id="{1F7D5AEB-4DC8-45CA-8D19-5CFD4378D239}"/>
                  </a:ext>
                </a:extLst>
              </p:cNvPr>
              <p:cNvCxnSpPr>
                <a:cxnSpLocks/>
              </p:cNvCxnSpPr>
              <p:nvPr/>
            </p:nvCxnSpPr>
            <p:spPr>
              <a:xfrm>
                <a:off x="9155610" y="5722200"/>
                <a:ext cx="1290941" cy="0"/>
              </a:xfrm>
              <a:prstGeom prst="straightConnector1">
                <a:avLst/>
              </a:prstGeom>
              <a:ln w="38100">
                <a:solidFill>
                  <a:schemeClr val="accent3">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4C9B26BF-3228-4AE5-A5A8-FDD266300A11}"/>
                  </a:ext>
                </a:extLst>
              </p:cNvPr>
              <p:cNvSpPr/>
              <p:nvPr/>
            </p:nvSpPr>
            <p:spPr>
              <a:xfrm>
                <a:off x="7745845" y="1319525"/>
                <a:ext cx="914402" cy="18054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sp>
            <p:nvSpPr>
              <p:cNvPr id="152" name="TextBox 30">
                <a:extLst>
                  <a:ext uri="{FF2B5EF4-FFF2-40B4-BE49-F238E27FC236}">
                    <a16:creationId xmlns:a16="http://schemas.microsoft.com/office/drawing/2014/main" id="{84D7CEDF-8A11-4078-A0CF-6430F6292703}"/>
                  </a:ext>
                </a:extLst>
              </p:cNvPr>
              <p:cNvSpPr txBox="1"/>
              <p:nvPr/>
            </p:nvSpPr>
            <p:spPr>
              <a:xfrm>
                <a:off x="8665730" y="1295400"/>
                <a:ext cx="223087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latin typeface="+mj-lt"/>
                  </a:rPr>
                  <a:t>Seasonally Affected Work</a:t>
                </a:r>
              </a:p>
            </p:txBody>
          </p:sp>
          <p:sp>
            <p:nvSpPr>
              <p:cNvPr id="153" name="Rectangle 152">
                <a:extLst>
                  <a:ext uri="{FF2B5EF4-FFF2-40B4-BE49-F238E27FC236}">
                    <a16:creationId xmlns:a16="http://schemas.microsoft.com/office/drawing/2014/main" id="{F82E3D09-AA56-40A7-80B7-1613024E7F38}"/>
                  </a:ext>
                </a:extLst>
              </p:cNvPr>
              <p:cNvSpPr/>
              <p:nvPr/>
            </p:nvSpPr>
            <p:spPr>
              <a:xfrm>
                <a:off x="7755370" y="1700525"/>
                <a:ext cx="914402" cy="1805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sp>
            <p:nvSpPr>
              <p:cNvPr id="154" name="TextBox 32">
                <a:extLst>
                  <a:ext uri="{FF2B5EF4-FFF2-40B4-BE49-F238E27FC236}">
                    <a16:creationId xmlns:a16="http://schemas.microsoft.com/office/drawing/2014/main" id="{06D55EAC-0CFE-4F4F-BCAC-BFE099EC9B32}"/>
                  </a:ext>
                </a:extLst>
              </p:cNvPr>
              <p:cNvSpPr txBox="1"/>
              <p:nvPr/>
            </p:nvSpPr>
            <p:spPr>
              <a:xfrm>
                <a:off x="8675255" y="1676400"/>
                <a:ext cx="223087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latin typeface="+mj-lt"/>
                  </a:rPr>
                  <a:t>Non-Seasonally Affected Work</a:t>
                </a:r>
              </a:p>
            </p:txBody>
          </p:sp>
          <p:sp>
            <p:nvSpPr>
              <p:cNvPr id="155" name="Rectangle 154">
                <a:extLst>
                  <a:ext uri="{FF2B5EF4-FFF2-40B4-BE49-F238E27FC236}">
                    <a16:creationId xmlns:a16="http://schemas.microsoft.com/office/drawing/2014/main" id="{110FCB20-EEFF-4442-82AC-719FFCF4EA10}"/>
                  </a:ext>
                </a:extLst>
              </p:cNvPr>
              <p:cNvSpPr/>
              <p:nvPr/>
            </p:nvSpPr>
            <p:spPr>
              <a:xfrm>
                <a:off x="8886024" y="4743059"/>
                <a:ext cx="1971673" cy="17732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cxnSp>
            <p:nvCxnSpPr>
              <p:cNvPr id="156" name="Straight Connector 155">
                <a:extLst>
                  <a:ext uri="{FF2B5EF4-FFF2-40B4-BE49-F238E27FC236}">
                    <a16:creationId xmlns:a16="http://schemas.microsoft.com/office/drawing/2014/main" id="{4BFA9BF5-3590-40DC-BA99-75AA35BFC33D}"/>
                  </a:ext>
                </a:extLst>
              </p:cNvPr>
              <p:cNvCxnSpPr>
                <a:cxnSpLocks/>
              </p:cNvCxnSpPr>
              <p:nvPr/>
            </p:nvCxnSpPr>
            <p:spPr>
              <a:xfrm flipV="1">
                <a:off x="10852977" y="4046919"/>
                <a:ext cx="0" cy="647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B2E959F-6A44-476D-9527-08E9D8CCDF68}"/>
                  </a:ext>
                </a:extLst>
              </p:cNvPr>
              <p:cNvCxnSpPr>
                <a:cxnSpLocks/>
              </p:cNvCxnSpPr>
              <p:nvPr/>
            </p:nvCxnSpPr>
            <p:spPr>
              <a:xfrm flipH="1" flipV="1">
                <a:off x="9110479" y="4034351"/>
                <a:ext cx="2"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BA46C50B-881B-46D1-9469-60EFFD600001}"/>
                  </a:ext>
                </a:extLst>
              </p:cNvPr>
              <p:cNvCxnSpPr>
                <a:cxnSpLocks/>
              </p:cNvCxnSpPr>
              <p:nvPr/>
            </p:nvCxnSpPr>
            <p:spPr>
              <a:xfrm>
                <a:off x="9110083" y="4383559"/>
                <a:ext cx="174761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B10EEC9F-9CB8-447A-AF47-9FDD71349FE4}"/>
                  </a:ext>
                </a:extLst>
              </p:cNvPr>
              <p:cNvSpPr/>
              <p:nvPr/>
            </p:nvSpPr>
            <p:spPr>
              <a:xfrm>
                <a:off x="8318031" y="4748570"/>
                <a:ext cx="555118" cy="175441"/>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mj-lt"/>
                </a:endParaRPr>
              </a:p>
            </p:txBody>
          </p:sp>
          <p:cxnSp>
            <p:nvCxnSpPr>
              <p:cNvPr id="160" name="Straight Arrow Connector 159">
                <a:extLst>
                  <a:ext uri="{FF2B5EF4-FFF2-40B4-BE49-F238E27FC236}">
                    <a16:creationId xmlns:a16="http://schemas.microsoft.com/office/drawing/2014/main" id="{6D67A2DA-934C-439B-B783-2F62DE1A09FC}"/>
                  </a:ext>
                </a:extLst>
              </p:cNvPr>
              <p:cNvCxnSpPr>
                <a:cxnSpLocks/>
              </p:cNvCxnSpPr>
              <p:nvPr/>
            </p:nvCxnSpPr>
            <p:spPr>
              <a:xfrm>
                <a:off x="9101751" y="5910262"/>
                <a:ext cx="176692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B115FB03-46C7-4C61-BA0D-CA704CADDF40}"/>
                  </a:ext>
                </a:extLst>
              </p:cNvPr>
              <p:cNvCxnSpPr>
                <a:cxnSpLocks/>
              </p:cNvCxnSpPr>
              <p:nvPr/>
            </p:nvCxnSpPr>
            <p:spPr>
              <a:xfrm>
                <a:off x="8305981" y="5286882"/>
                <a:ext cx="810486"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9F9F873-28A5-419E-919B-956B4DECF777}"/>
                  </a:ext>
                </a:extLst>
              </p:cNvPr>
              <p:cNvCxnSpPr>
                <a:cxnSpLocks/>
              </p:cNvCxnSpPr>
              <p:nvPr/>
            </p:nvCxnSpPr>
            <p:spPr>
              <a:xfrm flipH="1" flipV="1">
                <a:off x="8310379" y="4129601"/>
                <a:ext cx="2" cy="63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E9123CB2-BF9B-44EF-99BC-F95BAAA07949}"/>
                  </a:ext>
                </a:extLst>
              </p:cNvPr>
              <p:cNvCxnSpPr>
                <a:cxnSpLocks/>
              </p:cNvCxnSpPr>
              <p:nvPr/>
            </p:nvCxnSpPr>
            <p:spPr>
              <a:xfrm>
                <a:off x="7755370" y="2122444"/>
                <a:ext cx="810486" cy="0"/>
              </a:xfrm>
              <a:prstGeom prst="straightConnector1">
                <a:avLst/>
              </a:prstGeom>
              <a:ln w="38100">
                <a:solidFill>
                  <a:schemeClr val="accent3">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4" name="TextBox 87">
                <a:extLst>
                  <a:ext uri="{FF2B5EF4-FFF2-40B4-BE49-F238E27FC236}">
                    <a16:creationId xmlns:a16="http://schemas.microsoft.com/office/drawing/2014/main" id="{26D3B62D-C9E2-4AC3-9550-EEB755AA826D}"/>
                  </a:ext>
                </a:extLst>
              </p:cNvPr>
              <p:cNvSpPr txBox="1"/>
              <p:nvPr/>
            </p:nvSpPr>
            <p:spPr>
              <a:xfrm>
                <a:off x="8660247" y="1991219"/>
                <a:ext cx="223087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latin typeface="+mj-lt"/>
                  </a:rPr>
                  <a:t>Initial Delay to Schedule</a:t>
                </a:r>
              </a:p>
            </p:txBody>
          </p:sp>
          <p:cxnSp>
            <p:nvCxnSpPr>
              <p:cNvPr id="165" name="Straight Arrow Connector 164">
                <a:extLst>
                  <a:ext uri="{FF2B5EF4-FFF2-40B4-BE49-F238E27FC236}">
                    <a16:creationId xmlns:a16="http://schemas.microsoft.com/office/drawing/2014/main" id="{2F0A6345-0C5E-4404-9EBF-A0717C630D83}"/>
                  </a:ext>
                </a:extLst>
              </p:cNvPr>
              <p:cNvCxnSpPr>
                <a:cxnSpLocks/>
              </p:cNvCxnSpPr>
              <p:nvPr/>
            </p:nvCxnSpPr>
            <p:spPr>
              <a:xfrm>
                <a:off x="7764895" y="2455819"/>
                <a:ext cx="810486"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6" name="TextBox 89">
                <a:extLst>
                  <a:ext uri="{FF2B5EF4-FFF2-40B4-BE49-F238E27FC236}">
                    <a16:creationId xmlns:a16="http://schemas.microsoft.com/office/drawing/2014/main" id="{82513D42-D93F-46AC-A4F2-2F70F1C9D5B5}"/>
                  </a:ext>
                </a:extLst>
              </p:cNvPr>
              <p:cNvSpPr txBox="1"/>
              <p:nvPr/>
            </p:nvSpPr>
            <p:spPr>
              <a:xfrm>
                <a:off x="8669772" y="2324594"/>
                <a:ext cx="223087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latin typeface="+mj-lt"/>
                  </a:rPr>
                  <a:t>Reductions to Climate Impact</a:t>
                </a:r>
              </a:p>
            </p:txBody>
          </p:sp>
          <p:cxnSp>
            <p:nvCxnSpPr>
              <p:cNvPr id="167" name="Straight Connector 166">
                <a:extLst>
                  <a:ext uri="{FF2B5EF4-FFF2-40B4-BE49-F238E27FC236}">
                    <a16:creationId xmlns:a16="http://schemas.microsoft.com/office/drawing/2014/main" id="{B9ACB65E-EA34-428C-9F5B-2205B2244A17}"/>
                  </a:ext>
                </a:extLst>
              </p:cNvPr>
              <p:cNvCxnSpPr>
                <a:cxnSpLocks/>
              </p:cNvCxnSpPr>
              <p:nvPr/>
            </p:nvCxnSpPr>
            <p:spPr>
              <a:xfrm flipH="1" flipV="1">
                <a:off x="10862502" y="5153242"/>
                <a:ext cx="6177" cy="911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3F3D35F-B56B-43B3-81E0-22BB82D6E1E0}"/>
                  </a:ext>
                </a:extLst>
              </p:cNvPr>
              <p:cNvCxnSpPr>
                <a:cxnSpLocks/>
              </p:cNvCxnSpPr>
              <p:nvPr/>
            </p:nvCxnSpPr>
            <p:spPr>
              <a:xfrm flipV="1">
                <a:off x="9101751" y="5138728"/>
                <a:ext cx="0" cy="921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F7187325-E633-46A1-8644-2C6218314ED1}"/>
                  </a:ext>
                </a:extLst>
              </p:cNvPr>
              <p:cNvCxnSpPr>
                <a:cxnSpLocks/>
              </p:cNvCxnSpPr>
              <p:nvPr/>
            </p:nvCxnSpPr>
            <p:spPr>
              <a:xfrm>
                <a:off x="7764895" y="3143250"/>
                <a:ext cx="830695"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0" name="TextBox 99">
                <a:extLst>
                  <a:ext uri="{FF2B5EF4-FFF2-40B4-BE49-F238E27FC236}">
                    <a16:creationId xmlns:a16="http://schemas.microsoft.com/office/drawing/2014/main" id="{F645F4A1-D26E-486C-B3AD-F3D68ADBD10B}"/>
                  </a:ext>
                </a:extLst>
              </p:cNvPr>
              <p:cNvSpPr txBox="1"/>
              <p:nvPr/>
            </p:nvSpPr>
            <p:spPr>
              <a:xfrm>
                <a:off x="8680772" y="3020886"/>
                <a:ext cx="223087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latin typeface="+mj-lt"/>
                  </a:rPr>
                  <a:t>Net Increase in Duration</a:t>
                </a:r>
              </a:p>
            </p:txBody>
          </p:sp>
          <p:cxnSp>
            <p:nvCxnSpPr>
              <p:cNvPr id="171" name="Straight Arrow Connector 170">
                <a:extLst>
                  <a:ext uri="{FF2B5EF4-FFF2-40B4-BE49-F238E27FC236}">
                    <a16:creationId xmlns:a16="http://schemas.microsoft.com/office/drawing/2014/main" id="{EF04AF59-114E-4E3A-ABC5-7207ABBFB6DE}"/>
                  </a:ext>
                </a:extLst>
              </p:cNvPr>
              <p:cNvCxnSpPr>
                <a:cxnSpLocks/>
              </p:cNvCxnSpPr>
              <p:nvPr/>
            </p:nvCxnSpPr>
            <p:spPr>
              <a:xfrm>
                <a:off x="7774999" y="2799733"/>
                <a:ext cx="810486"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2" name="TextBox 106">
                <a:extLst>
                  <a:ext uri="{FF2B5EF4-FFF2-40B4-BE49-F238E27FC236}">
                    <a16:creationId xmlns:a16="http://schemas.microsoft.com/office/drawing/2014/main" id="{2215C882-E6A5-4A1F-B210-85C334EFDC1F}"/>
                  </a:ext>
                </a:extLst>
              </p:cNvPr>
              <p:cNvSpPr txBox="1"/>
              <p:nvPr/>
            </p:nvSpPr>
            <p:spPr>
              <a:xfrm>
                <a:off x="8669772" y="2677652"/>
                <a:ext cx="239827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latin typeface="+mj-lt"/>
                  </a:rPr>
                  <a:t>Climate Impact to Schedule</a:t>
                </a:r>
              </a:p>
            </p:txBody>
          </p:sp>
          <p:cxnSp>
            <p:nvCxnSpPr>
              <p:cNvPr id="173" name="Straight Arrow Connector 172">
                <a:extLst>
                  <a:ext uri="{FF2B5EF4-FFF2-40B4-BE49-F238E27FC236}">
                    <a16:creationId xmlns:a16="http://schemas.microsoft.com/office/drawing/2014/main" id="{569B15C3-7661-459F-9B2E-6588B348692D}"/>
                  </a:ext>
                </a:extLst>
              </p:cNvPr>
              <p:cNvCxnSpPr>
                <a:cxnSpLocks/>
              </p:cNvCxnSpPr>
              <p:nvPr/>
            </p:nvCxnSpPr>
            <p:spPr>
              <a:xfrm>
                <a:off x="10446551" y="5494804"/>
                <a:ext cx="444566"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5644BB14-43C8-419A-B04F-9DA6D3AD498D}"/>
                  </a:ext>
                </a:extLst>
              </p:cNvPr>
              <p:cNvCxnSpPr>
                <a:cxnSpLocks/>
              </p:cNvCxnSpPr>
              <p:nvPr/>
            </p:nvCxnSpPr>
            <p:spPr>
              <a:xfrm>
                <a:off x="10041308" y="5505744"/>
                <a:ext cx="368233"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EDAFE8E8-1743-4D53-89C1-F240F62987A0}"/>
                  </a:ext>
                </a:extLst>
              </p:cNvPr>
              <p:cNvCxnSpPr>
                <a:cxnSpLocks/>
              </p:cNvCxnSpPr>
              <p:nvPr/>
            </p:nvCxnSpPr>
            <p:spPr>
              <a:xfrm>
                <a:off x="8299597" y="5505744"/>
                <a:ext cx="810486"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43" name="TextBox 131">
              <a:extLst>
                <a:ext uri="{FF2B5EF4-FFF2-40B4-BE49-F238E27FC236}">
                  <a16:creationId xmlns:a16="http://schemas.microsoft.com/office/drawing/2014/main" id="{290C757C-AD55-43F8-9DD7-0946C824CE72}"/>
                </a:ext>
              </a:extLst>
            </p:cNvPr>
            <p:cNvSpPr txBox="1"/>
            <p:nvPr/>
          </p:nvSpPr>
          <p:spPr>
            <a:xfrm>
              <a:off x="5929348" y="5153242"/>
              <a:ext cx="15036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latin typeface="+mj-lt"/>
                </a:rPr>
                <a:t>Planned (Baseline)</a:t>
              </a:r>
            </a:p>
          </p:txBody>
        </p:sp>
        <p:sp>
          <p:nvSpPr>
            <p:cNvPr id="144" name="TextBox 132">
              <a:extLst>
                <a:ext uri="{FF2B5EF4-FFF2-40B4-BE49-F238E27FC236}">
                  <a16:creationId xmlns:a16="http://schemas.microsoft.com/office/drawing/2014/main" id="{8989C7D0-FE50-4A3D-B91D-4BA0B16732E9}"/>
                </a:ext>
              </a:extLst>
            </p:cNvPr>
            <p:cNvSpPr txBox="1"/>
            <p:nvPr/>
          </p:nvSpPr>
          <p:spPr>
            <a:xfrm>
              <a:off x="5905501" y="5371694"/>
              <a:ext cx="153652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latin typeface="+mj-lt"/>
                </a:rPr>
                <a:t>Climate Impact</a:t>
              </a:r>
            </a:p>
          </p:txBody>
        </p:sp>
        <p:sp>
          <p:nvSpPr>
            <p:cNvPr id="145" name="TextBox 133">
              <a:extLst>
                <a:ext uri="{FF2B5EF4-FFF2-40B4-BE49-F238E27FC236}">
                  <a16:creationId xmlns:a16="http://schemas.microsoft.com/office/drawing/2014/main" id="{DC3190B1-C6F4-4A9F-868D-EA61538C9ADF}"/>
                </a:ext>
              </a:extLst>
            </p:cNvPr>
            <p:cNvSpPr txBox="1"/>
            <p:nvPr/>
          </p:nvSpPr>
          <p:spPr>
            <a:xfrm>
              <a:off x="5894999" y="5584533"/>
              <a:ext cx="153652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latin typeface="+mj-lt"/>
                </a:rPr>
                <a:t>Initial PNG Delay</a:t>
              </a:r>
            </a:p>
          </p:txBody>
        </p:sp>
        <p:sp>
          <p:nvSpPr>
            <p:cNvPr id="146" name="TextBox 134">
              <a:extLst>
                <a:ext uri="{FF2B5EF4-FFF2-40B4-BE49-F238E27FC236}">
                  <a16:creationId xmlns:a16="http://schemas.microsoft.com/office/drawing/2014/main" id="{2CCDE339-57CA-4147-8239-D8E9D0F337D6}"/>
                </a:ext>
              </a:extLst>
            </p:cNvPr>
            <p:cNvSpPr txBox="1"/>
            <p:nvPr/>
          </p:nvSpPr>
          <p:spPr>
            <a:xfrm>
              <a:off x="5894999" y="5784376"/>
              <a:ext cx="153652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latin typeface="+mj-lt"/>
                </a:rPr>
                <a:t>Net Impact to Project</a:t>
              </a:r>
            </a:p>
          </p:txBody>
        </p:sp>
        <p:sp>
          <p:nvSpPr>
            <p:cNvPr id="147" name="TextBox 137">
              <a:extLst>
                <a:ext uri="{FF2B5EF4-FFF2-40B4-BE49-F238E27FC236}">
                  <a16:creationId xmlns:a16="http://schemas.microsoft.com/office/drawing/2014/main" id="{E57D5920-94C6-4721-BF8A-5E7829288924}"/>
                </a:ext>
              </a:extLst>
            </p:cNvPr>
            <p:cNvSpPr txBox="1"/>
            <p:nvPr/>
          </p:nvSpPr>
          <p:spPr>
            <a:xfrm>
              <a:off x="908046" y="4085134"/>
              <a:ext cx="1260191" cy="400110"/>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latin typeface="+mj-lt"/>
                </a:rPr>
                <a:t>Initial PNG Relocation Delay</a:t>
              </a:r>
            </a:p>
          </p:txBody>
        </p:sp>
        <p:sp>
          <p:nvSpPr>
            <p:cNvPr id="148" name="Rectangle 147">
              <a:extLst>
                <a:ext uri="{FF2B5EF4-FFF2-40B4-BE49-F238E27FC236}">
                  <a16:creationId xmlns:a16="http://schemas.microsoft.com/office/drawing/2014/main" id="{57053A22-B902-4BD8-AA16-772E9FEB80B0}"/>
                </a:ext>
              </a:extLst>
            </p:cNvPr>
            <p:cNvSpPr/>
            <p:nvPr/>
          </p:nvSpPr>
          <p:spPr>
            <a:xfrm>
              <a:off x="331243" y="4945202"/>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mj-lt"/>
                </a:rPr>
                <a:t>Winter</a:t>
              </a:r>
            </a:p>
          </p:txBody>
        </p:sp>
        <p:sp>
          <p:nvSpPr>
            <p:cNvPr id="149" name="Rectangle 148">
              <a:extLst>
                <a:ext uri="{FF2B5EF4-FFF2-40B4-BE49-F238E27FC236}">
                  <a16:creationId xmlns:a16="http://schemas.microsoft.com/office/drawing/2014/main" id="{CC4300B1-4BDC-470A-A6B9-B99EADB8D919}"/>
                </a:ext>
              </a:extLst>
            </p:cNvPr>
            <p:cNvSpPr/>
            <p:nvPr/>
          </p:nvSpPr>
          <p:spPr>
            <a:xfrm>
              <a:off x="331243" y="3685679"/>
              <a:ext cx="815110" cy="163081"/>
            </a:xfrm>
            <a:prstGeom prst="rect">
              <a:avLst/>
            </a:prstGeom>
            <a:solidFill>
              <a:srgbClr val="B4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latin typeface="+mj-lt"/>
                </a:rPr>
                <a:t>Winter</a:t>
              </a:r>
            </a:p>
          </p:txBody>
        </p:sp>
      </p:grpSp>
      <p:grpSp>
        <p:nvGrpSpPr>
          <p:cNvPr id="243" name="Group 242">
            <a:extLst>
              <a:ext uri="{FF2B5EF4-FFF2-40B4-BE49-F238E27FC236}">
                <a16:creationId xmlns:a16="http://schemas.microsoft.com/office/drawing/2014/main" id="{6A620AC0-EA2B-40C4-9DFB-05A3F0031A05}"/>
              </a:ext>
            </a:extLst>
          </p:cNvPr>
          <p:cNvGrpSpPr/>
          <p:nvPr/>
        </p:nvGrpSpPr>
        <p:grpSpPr>
          <a:xfrm>
            <a:off x="735930" y="3837906"/>
            <a:ext cx="7966407" cy="283977"/>
            <a:chOff x="331243" y="4250132"/>
            <a:chExt cx="7966407" cy="314729"/>
          </a:xfrm>
        </p:grpSpPr>
        <p:sp>
          <p:nvSpPr>
            <p:cNvPr id="244" name="TextBox 65">
              <a:extLst>
                <a:ext uri="{FF2B5EF4-FFF2-40B4-BE49-F238E27FC236}">
                  <a16:creationId xmlns:a16="http://schemas.microsoft.com/office/drawing/2014/main" id="{5D082AF3-3AA7-412A-B4A5-7D273FA5B698}"/>
                </a:ext>
              </a:extLst>
            </p:cNvPr>
            <p:cNvSpPr txBox="1"/>
            <p:nvPr/>
          </p:nvSpPr>
          <p:spPr>
            <a:xfrm>
              <a:off x="331243" y="4257866"/>
              <a:ext cx="815110" cy="306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2019</a:t>
              </a:r>
            </a:p>
          </p:txBody>
        </p:sp>
        <p:sp>
          <p:nvSpPr>
            <p:cNvPr id="245" name="TextBox 72">
              <a:extLst>
                <a:ext uri="{FF2B5EF4-FFF2-40B4-BE49-F238E27FC236}">
                  <a16:creationId xmlns:a16="http://schemas.microsoft.com/office/drawing/2014/main" id="{003996D0-5F9F-4F86-ACBD-39BF70EDD713}"/>
                </a:ext>
              </a:extLst>
            </p:cNvPr>
            <p:cNvSpPr txBox="1"/>
            <p:nvPr/>
          </p:nvSpPr>
          <p:spPr>
            <a:xfrm>
              <a:off x="3910734" y="4250132"/>
              <a:ext cx="815110" cy="306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2020</a:t>
              </a:r>
            </a:p>
          </p:txBody>
        </p:sp>
        <p:sp>
          <p:nvSpPr>
            <p:cNvPr id="246" name="TextBox 74">
              <a:extLst>
                <a:ext uri="{FF2B5EF4-FFF2-40B4-BE49-F238E27FC236}">
                  <a16:creationId xmlns:a16="http://schemas.microsoft.com/office/drawing/2014/main" id="{3DC4CD51-5FCE-418E-8F05-6D089FB573A1}"/>
                </a:ext>
              </a:extLst>
            </p:cNvPr>
            <p:cNvSpPr txBox="1"/>
            <p:nvPr/>
          </p:nvSpPr>
          <p:spPr>
            <a:xfrm>
              <a:off x="7482540" y="4250277"/>
              <a:ext cx="815110" cy="306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2021</a:t>
              </a:r>
            </a:p>
          </p:txBody>
        </p:sp>
      </p:grpSp>
      <p:grpSp>
        <p:nvGrpSpPr>
          <p:cNvPr id="247" name="Group 246">
            <a:extLst>
              <a:ext uri="{FF2B5EF4-FFF2-40B4-BE49-F238E27FC236}">
                <a16:creationId xmlns:a16="http://schemas.microsoft.com/office/drawing/2014/main" id="{B80DA8D3-4EFB-4BAA-8471-7704329841E3}"/>
              </a:ext>
            </a:extLst>
          </p:cNvPr>
          <p:cNvGrpSpPr/>
          <p:nvPr/>
        </p:nvGrpSpPr>
        <p:grpSpPr>
          <a:xfrm>
            <a:off x="671834" y="5101110"/>
            <a:ext cx="7966407" cy="283977"/>
            <a:chOff x="331243" y="4250132"/>
            <a:chExt cx="7966407" cy="314729"/>
          </a:xfrm>
        </p:grpSpPr>
        <p:sp>
          <p:nvSpPr>
            <p:cNvPr id="248" name="TextBox 65">
              <a:extLst>
                <a:ext uri="{FF2B5EF4-FFF2-40B4-BE49-F238E27FC236}">
                  <a16:creationId xmlns:a16="http://schemas.microsoft.com/office/drawing/2014/main" id="{ACCDE1DC-13CB-42CF-98DD-F95A4DA75611}"/>
                </a:ext>
              </a:extLst>
            </p:cNvPr>
            <p:cNvSpPr txBox="1"/>
            <p:nvPr/>
          </p:nvSpPr>
          <p:spPr>
            <a:xfrm>
              <a:off x="331243" y="4257866"/>
              <a:ext cx="815110" cy="306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2019</a:t>
              </a:r>
            </a:p>
          </p:txBody>
        </p:sp>
        <p:sp>
          <p:nvSpPr>
            <p:cNvPr id="249" name="TextBox 72">
              <a:extLst>
                <a:ext uri="{FF2B5EF4-FFF2-40B4-BE49-F238E27FC236}">
                  <a16:creationId xmlns:a16="http://schemas.microsoft.com/office/drawing/2014/main" id="{A6AEB353-8777-4CEA-B17A-B1D55EA9736A}"/>
                </a:ext>
              </a:extLst>
            </p:cNvPr>
            <p:cNvSpPr txBox="1"/>
            <p:nvPr/>
          </p:nvSpPr>
          <p:spPr>
            <a:xfrm>
              <a:off x="3910734" y="4250132"/>
              <a:ext cx="815110" cy="306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2020</a:t>
              </a:r>
            </a:p>
          </p:txBody>
        </p:sp>
        <p:sp>
          <p:nvSpPr>
            <p:cNvPr id="250" name="TextBox 74">
              <a:extLst>
                <a:ext uri="{FF2B5EF4-FFF2-40B4-BE49-F238E27FC236}">
                  <a16:creationId xmlns:a16="http://schemas.microsoft.com/office/drawing/2014/main" id="{786A05FE-2948-4D15-BE11-808AC21E74F8}"/>
                </a:ext>
              </a:extLst>
            </p:cNvPr>
            <p:cNvSpPr txBox="1"/>
            <p:nvPr/>
          </p:nvSpPr>
          <p:spPr>
            <a:xfrm>
              <a:off x="7482540" y="4250277"/>
              <a:ext cx="815110" cy="306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2021</a:t>
              </a:r>
            </a:p>
          </p:txBody>
        </p:sp>
      </p:grpSp>
      <p:cxnSp>
        <p:nvCxnSpPr>
          <p:cNvPr id="251" name="Straight Arrow Connector 250">
            <a:extLst>
              <a:ext uri="{FF2B5EF4-FFF2-40B4-BE49-F238E27FC236}">
                <a16:creationId xmlns:a16="http://schemas.microsoft.com/office/drawing/2014/main" id="{BCAB33CB-A349-4D27-819B-BC36241A44C6}"/>
              </a:ext>
            </a:extLst>
          </p:cNvPr>
          <p:cNvCxnSpPr>
            <a:cxnSpLocks/>
          </p:cNvCxnSpPr>
          <p:nvPr/>
        </p:nvCxnSpPr>
        <p:spPr>
          <a:xfrm>
            <a:off x="4322898" y="3527061"/>
            <a:ext cx="810486"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5859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8863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Magnitude of Impact</a:t>
            </a:r>
          </a:p>
          <a:p>
            <a:pPr algn="ctr"/>
            <a:r>
              <a:rPr lang="en-US" sz="3200" b="1" dirty="0">
                <a:solidFill>
                  <a:schemeClr val="tx2"/>
                </a:solidFill>
              </a:rPr>
              <a:t>“Ripple-Effect” of Seasonal Impact</a:t>
            </a:r>
            <a:endParaRPr lang="en-US" sz="1200" b="1" dirty="0">
              <a:solidFill>
                <a:schemeClr val="tx2"/>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81</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5DCB1A0-F5AD-4C92-A6A3-619B92E9247F}"/>
              </a:ext>
            </a:extLst>
          </p:cNvPr>
          <p:cNvSpPr txBox="1"/>
          <p:nvPr/>
        </p:nvSpPr>
        <p:spPr>
          <a:xfrm>
            <a:off x="478367" y="1293968"/>
            <a:ext cx="11573933" cy="5262979"/>
          </a:xfrm>
          <a:prstGeom prst="rect">
            <a:avLst/>
          </a:prstGeom>
          <a:noFill/>
        </p:spPr>
        <p:txBody>
          <a:bodyPr wrap="square">
            <a:spAutoFit/>
          </a:bodyPr>
          <a:lstStyle/>
          <a:p>
            <a:pPr algn="l"/>
            <a:r>
              <a:rPr lang="en-US" sz="2800" b="0" i="0" dirty="0">
                <a:effectLst/>
                <a:latin typeface="+mj-lt"/>
              </a:rPr>
              <a:t>After analyzing the </a:t>
            </a:r>
            <a:r>
              <a:rPr lang="en-US" sz="2800" b="0" i="0" u="none" strike="noStrike" dirty="0">
                <a:effectLst/>
                <a:latin typeface="+mj-lt"/>
              </a:rPr>
              <a:t>Critical Path</a:t>
            </a:r>
            <a:r>
              <a:rPr lang="en-US" sz="2800" b="0" i="0" dirty="0">
                <a:effectLst/>
                <a:latin typeface="+mj-lt"/>
              </a:rPr>
              <a:t> Method (CPM) schedule, it has become apparent that a </a:t>
            </a:r>
            <a:r>
              <a:rPr lang="en-US" sz="2800" b="1" i="0" dirty="0">
                <a:effectLst/>
                <a:latin typeface="+mj-lt"/>
              </a:rPr>
              <a:t>delay to Structure 11 will result in key milestones on the critical path that follows it being delayed</a:t>
            </a:r>
            <a:r>
              <a:rPr lang="en-US" sz="2800" b="0" i="0" dirty="0">
                <a:effectLst/>
                <a:latin typeface="+mj-lt"/>
              </a:rPr>
              <a:t>. This impact will </a:t>
            </a:r>
            <a:r>
              <a:rPr lang="en-US" sz="2800" b="0" i="0" u="sng" dirty="0">
                <a:effectLst/>
                <a:latin typeface="+mj-lt"/>
              </a:rPr>
              <a:t>increase over time </a:t>
            </a:r>
            <a:r>
              <a:rPr lang="en-US" sz="2800" b="0" i="0" dirty="0">
                <a:effectLst/>
                <a:latin typeface="+mj-lt"/>
              </a:rPr>
              <a:t>due to the need to carry out cold and wet weather-sensitive work during a </a:t>
            </a:r>
            <a:r>
              <a:rPr lang="en-US" sz="2800" b="0" i="0" u="none" strike="noStrike" dirty="0">
                <a:effectLst/>
                <a:latin typeface="+mj-lt"/>
              </a:rPr>
              <a:t>seasonal period</a:t>
            </a:r>
            <a:r>
              <a:rPr lang="en-US" sz="2800" b="0" i="0" dirty="0">
                <a:effectLst/>
                <a:latin typeface="+mj-lt"/>
              </a:rPr>
              <a:t> when it cannot be performed.</a:t>
            </a:r>
          </a:p>
          <a:p>
            <a:pPr algn="l"/>
            <a:r>
              <a:rPr lang="en-US" sz="2800" b="0" i="0" dirty="0">
                <a:effectLst/>
                <a:latin typeface="+mj-lt"/>
              </a:rPr>
              <a:t>Furthermore, a delay that pushes climate-sensitive work into a single winter period can result in </a:t>
            </a:r>
            <a:r>
              <a:rPr lang="en-US" sz="2800" b="0" i="0" u="none" strike="noStrike" dirty="0">
                <a:effectLst/>
                <a:latin typeface="+mj-lt"/>
              </a:rPr>
              <a:t>work gaps</a:t>
            </a:r>
            <a:r>
              <a:rPr lang="en-US" sz="2800" b="0" i="0" dirty="0">
                <a:effectLst/>
                <a:latin typeface="+mj-lt"/>
              </a:rPr>
              <a:t> that push other tasks into the winter season, which were not initially scheduled to be carried out during that time.</a:t>
            </a:r>
          </a:p>
          <a:p>
            <a:pPr algn="l"/>
            <a:r>
              <a:rPr lang="en-US" sz="2800" b="0" i="0" dirty="0">
                <a:effectLst/>
                <a:latin typeface="+mj-lt"/>
              </a:rPr>
              <a:t>An example of how this delay has affected the project schedule is illustrated in the next slide.</a:t>
            </a:r>
          </a:p>
        </p:txBody>
      </p:sp>
    </p:spTree>
    <p:extLst>
      <p:ext uri="{BB962C8B-B14F-4D97-AF65-F5344CB8AC3E}">
        <p14:creationId xmlns:p14="http://schemas.microsoft.com/office/powerpoint/2010/main" val="3224620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7201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Seasonal Impact</a:t>
            </a:r>
          </a:p>
          <a:p>
            <a:pPr algn="ctr"/>
            <a:r>
              <a:rPr lang="en-US" sz="2000" b="1" dirty="0">
                <a:solidFill>
                  <a:schemeClr val="tx2"/>
                </a:solidFill>
              </a:rPr>
              <a:t>“Ripple Effect” of Crossing Seasonal Impact Periods and </a:t>
            </a:r>
            <a:r>
              <a:rPr lang="en-US" sz="2000" b="1" dirty="0">
                <a:solidFill>
                  <a:schemeClr val="tx2"/>
                </a:solidFill>
                <a:cs typeface="Calibri Light" panose="020F0302020204030204"/>
              </a:rPr>
              <a:t>Impact on Substantial Completion</a:t>
            </a:r>
            <a:endParaRPr lang="en-US" sz="2000" b="1" dirty="0">
              <a:solidFill>
                <a:schemeClr val="tx2"/>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82</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pic>
        <p:nvPicPr>
          <p:cNvPr id="138" name="Picture 137" descr="Timeline&#10;&#10;Description automatically generated">
            <a:extLst>
              <a:ext uri="{FF2B5EF4-FFF2-40B4-BE49-F238E27FC236}">
                <a16:creationId xmlns:a16="http://schemas.microsoft.com/office/drawing/2014/main" id="{891B688F-098B-49C9-BB1D-333DEC678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975" y="1134347"/>
            <a:ext cx="10784049" cy="5319994"/>
          </a:xfrm>
          <a:prstGeom prst="rect">
            <a:avLst/>
          </a:prstGeom>
        </p:spPr>
      </p:pic>
      <p:sp>
        <p:nvSpPr>
          <p:cNvPr id="139" name="Rectangle 138">
            <a:extLst>
              <a:ext uri="{FF2B5EF4-FFF2-40B4-BE49-F238E27FC236}">
                <a16:creationId xmlns:a16="http://schemas.microsoft.com/office/drawing/2014/main" id="{D23B1815-5A75-4E70-997B-7538B809D623}"/>
              </a:ext>
            </a:extLst>
          </p:cNvPr>
          <p:cNvSpPr/>
          <p:nvPr/>
        </p:nvSpPr>
        <p:spPr>
          <a:xfrm>
            <a:off x="3620949" y="2543146"/>
            <a:ext cx="1173018" cy="210934"/>
          </a:xfrm>
          <a:prstGeom prst="rect">
            <a:avLst/>
          </a:prstGeom>
          <a:solidFill>
            <a:schemeClr val="tx2">
              <a:lumMod val="60000"/>
              <a:lumOff val="40000"/>
              <a:alpha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Grading &amp; Road Work</a:t>
            </a:r>
          </a:p>
        </p:txBody>
      </p:sp>
      <p:sp>
        <p:nvSpPr>
          <p:cNvPr id="140" name="Rectangle 139">
            <a:extLst>
              <a:ext uri="{FF2B5EF4-FFF2-40B4-BE49-F238E27FC236}">
                <a16:creationId xmlns:a16="http://schemas.microsoft.com/office/drawing/2014/main" id="{528B4378-6C03-4B80-8589-7CEEE39FA9FD}"/>
              </a:ext>
            </a:extLst>
          </p:cNvPr>
          <p:cNvSpPr/>
          <p:nvPr/>
        </p:nvSpPr>
        <p:spPr>
          <a:xfrm>
            <a:off x="5509491" y="4775709"/>
            <a:ext cx="1173018" cy="217044"/>
          </a:xfrm>
          <a:prstGeom prst="rect">
            <a:avLst/>
          </a:prstGeom>
          <a:solidFill>
            <a:schemeClr val="tx2">
              <a:lumMod val="60000"/>
              <a:lumOff val="40000"/>
              <a:alpha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Grading &amp; Road Work</a:t>
            </a:r>
          </a:p>
        </p:txBody>
      </p:sp>
      <p:sp>
        <p:nvSpPr>
          <p:cNvPr id="141" name="Rectangle 140">
            <a:extLst>
              <a:ext uri="{FF2B5EF4-FFF2-40B4-BE49-F238E27FC236}">
                <a16:creationId xmlns:a16="http://schemas.microsoft.com/office/drawing/2014/main" id="{37D0E707-F05E-46BA-9BDB-FB20316A825E}"/>
              </a:ext>
            </a:extLst>
          </p:cNvPr>
          <p:cNvSpPr/>
          <p:nvPr/>
        </p:nvSpPr>
        <p:spPr>
          <a:xfrm>
            <a:off x="5833803" y="2540851"/>
            <a:ext cx="1055901" cy="208108"/>
          </a:xfrm>
          <a:prstGeom prst="rect">
            <a:avLst/>
          </a:prstGeom>
          <a:solidFill>
            <a:schemeClr val="tx2">
              <a:lumMod val="60000"/>
              <a:lumOff val="40000"/>
              <a:alpha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Grading &amp; Road Work</a:t>
            </a:r>
          </a:p>
        </p:txBody>
      </p:sp>
      <p:sp>
        <p:nvSpPr>
          <p:cNvPr id="142" name="Rectangle 141">
            <a:extLst>
              <a:ext uri="{FF2B5EF4-FFF2-40B4-BE49-F238E27FC236}">
                <a16:creationId xmlns:a16="http://schemas.microsoft.com/office/drawing/2014/main" id="{0E2BD208-64E5-4FA9-9465-071B731F9E59}"/>
              </a:ext>
            </a:extLst>
          </p:cNvPr>
          <p:cNvSpPr/>
          <p:nvPr/>
        </p:nvSpPr>
        <p:spPr>
          <a:xfrm>
            <a:off x="6689835" y="4768852"/>
            <a:ext cx="310153" cy="211666"/>
          </a:xfrm>
          <a:prstGeom prst="rect">
            <a:avLst/>
          </a:prstGeom>
          <a:solidFill>
            <a:schemeClr val="tx2">
              <a:lumMod val="60000"/>
              <a:lumOff val="40000"/>
              <a:alpha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43" name="Straight Arrow Connector 142">
            <a:extLst>
              <a:ext uri="{FF2B5EF4-FFF2-40B4-BE49-F238E27FC236}">
                <a16:creationId xmlns:a16="http://schemas.microsoft.com/office/drawing/2014/main" id="{3C2FB9B9-F9DE-44C9-AE71-B23C6F30E14D}"/>
              </a:ext>
            </a:extLst>
          </p:cNvPr>
          <p:cNvCxnSpPr>
            <a:cxnSpLocks/>
            <a:endCxn id="140" idx="1"/>
          </p:cNvCxnSpPr>
          <p:nvPr/>
        </p:nvCxnSpPr>
        <p:spPr>
          <a:xfrm>
            <a:off x="3611232" y="2676100"/>
            <a:ext cx="1898259" cy="22081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A428B4F9-8B47-47A1-967A-6C250BBB46F9}"/>
              </a:ext>
            </a:extLst>
          </p:cNvPr>
          <p:cNvSpPr/>
          <p:nvPr/>
        </p:nvSpPr>
        <p:spPr>
          <a:xfrm>
            <a:off x="4784731" y="2723607"/>
            <a:ext cx="1057563" cy="222118"/>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351A755-DBEE-4CD1-A417-413DF2C8FF50}"/>
              </a:ext>
            </a:extLst>
          </p:cNvPr>
          <p:cNvSpPr/>
          <p:nvPr/>
        </p:nvSpPr>
        <p:spPr>
          <a:xfrm>
            <a:off x="9801928" y="2276674"/>
            <a:ext cx="1126839" cy="193964"/>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B1FD614C-2291-485A-B4B9-12926751F12A}"/>
              </a:ext>
            </a:extLst>
          </p:cNvPr>
          <p:cNvSpPr txBox="1"/>
          <p:nvPr/>
        </p:nvSpPr>
        <p:spPr>
          <a:xfrm>
            <a:off x="8816792" y="2211753"/>
            <a:ext cx="909395" cy="369332"/>
          </a:xfrm>
          <a:prstGeom prst="rect">
            <a:avLst/>
          </a:prstGeom>
          <a:solidFill>
            <a:schemeClr val="bg1"/>
          </a:solidFill>
        </p:spPr>
        <p:txBody>
          <a:bodyPr wrap="square" rtlCol="0">
            <a:spAutoFit/>
          </a:bodyPr>
          <a:lstStyle/>
          <a:p>
            <a:pPr algn="ctr"/>
            <a:r>
              <a:rPr lang="en-US" sz="900" dirty="0"/>
              <a:t>Non-Seasonally Affected Work</a:t>
            </a:r>
          </a:p>
        </p:txBody>
      </p:sp>
      <p:sp>
        <p:nvSpPr>
          <p:cNvPr id="147" name="TextBox 146">
            <a:extLst>
              <a:ext uri="{FF2B5EF4-FFF2-40B4-BE49-F238E27FC236}">
                <a16:creationId xmlns:a16="http://schemas.microsoft.com/office/drawing/2014/main" id="{62CAB4F4-1BAC-43DE-9A50-50A47E6A5048}"/>
              </a:ext>
            </a:extLst>
          </p:cNvPr>
          <p:cNvSpPr txBox="1"/>
          <p:nvPr/>
        </p:nvSpPr>
        <p:spPr>
          <a:xfrm>
            <a:off x="8780633" y="2577454"/>
            <a:ext cx="1002823" cy="369332"/>
          </a:xfrm>
          <a:prstGeom prst="rect">
            <a:avLst/>
          </a:prstGeom>
          <a:solidFill>
            <a:schemeClr val="bg1"/>
          </a:solidFill>
        </p:spPr>
        <p:txBody>
          <a:bodyPr wrap="square" rtlCol="0">
            <a:spAutoFit/>
          </a:bodyPr>
          <a:lstStyle/>
          <a:p>
            <a:pPr algn="ctr"/>
            <a:r>
              <a:rPr lang="en-US" sz="900" dirty="0"/>
              <a:t>Seasonally Affected Work</a:t>
            </a:r>
          </a:p>
        </p:txBody>
      </p:sp>
      <p:sp>
        <p:nvSpPr>
          <p:cNvPr id="148" name="Rectangle 147">
            <a:extLst>
              <a:ext uri="{FF2B5EF4-FFF2-40B4-BE49-F238E27FC236}">
                <a16:creationId xmlns:a16="http://schemas.microsoft.com/office/drawing/2014/main" id="{556CCF78-3645-4F04-BEAF-6D564F4C61E3}"/>
              </a:ext>
            </a:extLst>
          </p:cNvPr>
          <p:cNvSpPr/>
          <p:nvPr/>
        </p:nvSpPr>
        <p:spPr>
          <a:xfrm>
            <a:off x="9801928" y="2665138"/>
            <a:ext cx="1126839" cy="193964"/>
          </a:xfrm>
          <a:prstGeom prst="rect">
            <a:avLst/>
          </a:prstGeom>
          <a:solidFill>
            <a:schemeClr val="tx2">
              <a:lumMod val="60000"/>
              <a:lumOff val="40000"/>
              <a:alpha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85757131-4101-4787-AF72-778E20CB7FE8}"/>
              </a:ext>
            </a:extLst>
          </p:cNvPr>
          <p:cNvSpPr/>
          <p:nvPr/>
        </p:nvSpPr>
        <p:spPr>
          <a:xfrm>
            <a:off x="5516570" y="2540291"/>
            <a:ext cx="310153" cy="197985"/>
          </a:xfrm>
          <a:prstGeom prst="rect">
            <a:avLst/>
          </a:prstGeom>
          <a:solidFill>
            <a:schemeClr val="tx2">
              <a:lumMod val="60000"/>
              <a:lumOff val="40000"/>
              <a:alpha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DE3E1800-A0AA-4CAF-9FBF-E5E010AB6731}"/>
              </a:ext>
            </a:extLst>
          </p:cNvPr>
          <p:cNvSpPr/>
          <p:nvPr/>
        </p:nvSpPr>
        <p:spPr>
          <a:xfrm>
            <a:off x="7728926" y="4768121"/>
            <a:ext cx="1116495" cy="246710"/>
          </a:xfrm>
          <a:prstGeom prst="rect">
            <a:avLst/>
          </a:prstGeom>
          <a:solidFill>
            <a:schemeClr val="tx2">
              <a:lumMod val="60000"/>
              <a:lumOff val="40000"/>
              <a:alpha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Grading &amp; Road Work</a:t>
            </a:r>
          </a:p>
        </p:txBody>
      </p:sp>
      <p:sp>
        <p:nvSpPr>
          <p:cNvPr id="151" name="Rectangle 150">
            <a:extLst>
              <a:ext uri="{FF2B5EF4-FFF2-40B4-BE49-F238E27FC236}">
                <a16:creationId xmlns:a16="http://schemas.microsoft.com/office/drawing/2014/main" id="{186B7463-4681-458A-984A-96B30532B4AF}"/>
              </a:ext>
            </a:extLst>
          </p:cNvPr>
          <p:cNvSpPr/>
          <p:nvPr/>
        </p:nvSpPr>
        <p:spPr>
          <a:xfrm>
            <a:off x="6689835" y="4989202"/>
            <a:ext cx="1057563" cy="208108"/>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6A4C2C38-0272-4485-8E70-CA7E47698150}"/>
              </a:ext>
            </a:extLst>
          </p:cNvPr>
          <p:cNvSpPr/>
          <p:nvPr/>
        </p:nvSpPr>
        <p:spPr>
          <a:xfrm>
            <a:off x="8816793" y="5011272"/>
            <a:ext cx="1722194" cy="189898"/>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7CCE638A-8466-424F-8C3A-5F846D487BBA}"/>
              </a:ext>
            </a:extLst>
          </p:cNvPr>
          <p:cNvSpPr/>
          <p:nvPr/>
        </p:nvSpPr>
        <p:spPr>
          <a:xfrm>
            <a:off x="7581385" y="2527279"/>
            <a:ext cx="303809" cy="231104"/>
          </a:xfrm>
          <a:prstGeom prst="rect">
            <a:avLst/>
          </a:prstGeom>
          <a:solidFill>
            <a:schemeClr val="tx2">
              <a:lumMod val="60000"/>
              <a:lumOff val="40000"/>
              <a:alpha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DC65440A-5D96-444E-BC4E-0F20E010F0F3}"/>
              </a:ext>
            </a:extLst>
          </p:cNvPr>
          <p:cNvSpPr/>
          <p:nvPr/>
        </p:nvSpPr>
        <p:spPr>
          <a:xfrm>
            <a:off x="10529411" y="4775709"/>
            <a:ext cx="295656" cy="204805"/>
          </a:xfrm>
          <a:prstGeom prst="rect">
            <a:avLst/>
          </a:prstGeom>
          <a:solidFill>
            <a:schemeClr val="tx2">
              <a:lumMod val="60000"/>
              <a:lumOff val="40000"/>
              <a:alpha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BCE94979-C920-4DFF-B7D6-47E372781E7B}"/>
              </a:ext>
            </a:extLst>
          </p:cNvPr>
          <p:cNvSpPr/>
          <p:nvPr/>
        </p:nvSpPr>
        <p:spPr>
          <a:xfrm>
            <a:off x="9858297" y="4791842"/>
            <a:ext cx="303809" cy="208359"/>
          </a:xfrm>
          <a:prstGeom prst="rect">
            <a:avLst/>
          </a:prstGeom>
          <a:solidFill>
            <a:schemeClr val="tx2">
              <a:lumMod val="60000"/>
              <a:lumOff val="40000"/>
              <a:alpha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3A836AD9-5957-4318-8396-5F882E591788}"/>
              </a:ext>
            </a:extLst>
          </p:cNvPr>
          <p:cNvSpPr/>
          <p:nvPr/>
        </p:nvSpPr>
        <p:spPr>
          <a:xfrm>
            <a:off x="6229176" y="2752515"/>
            <a:ext cx="1694146" cy="20231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F65D4897-8F5A-4775-8B5F-8D9E534A6700}"/>
              </a:ext>
            </a:extLst>
          </p:cNvPr>
          <p:cNvSpPr txBox="1"/>
          <p:nvPr/>
        </p:nvSpPr>
        <p:spPr>
          <a:xfrm>
            <a:off x="3500878" y="1261587"/>
            <a:ext cx="5412509" cy="369332"/>
          </a:xfrm>
          <a:prstGeom prst="rect">
            <a:avLst/>
          </a:prstGeom>
          <a:solidFill>
            <a:schemeClr val="bg1"/>
          </a:solidFill>
          <a:ln>
            <a:solidFill>
              <a:schemeClr val="tx1"/>
            </a:solidFill>
          </a:ln>
        </p:spPr>
        <p:txBody>
          <a:bodyPr wrap="square" rtlCol="0">
            <a:spAutoFit/>
          </a:bodyPr>
          <a:lstStyle/>
          <a:p>
            <a:pPr algn="ctr"/>
            <a:r>
              <a:rPr lang="en-US" dirty="0"/>
              <a:t>“Ripple Effect” of Crossing Seasonal Impact Periods</a:t>
            </a:r>
          </a:p>
        </p:txBody>
      </p:sp>
      <p:sp>
        <p:nvSpPr>
          <p:cNvPr id="158" name="Rectangle 157">
            <a:extLst>
              <a:ext uri="{FF2B5EF4-FFF2-40B4-BE49-F238E27FC236}">
                <a16:creationId xmlns:a16="http://schemas.microsoft.com/office/drawing/2014/main" id="{067870C8-2841-498C-B13C-75F5FCBFC45C}"/>
              </a:ext>
            </a:extLst>
          </p:cNvPr>
          <p:cNvSpPr/>
          <p:nvPr/>
        </p:nvSpPr>
        <p:spPr>
          <a:xfrm>
            <a:off x="5953946" y="3235296"/>
            <a:ext cx="735889" cy="258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Arrow Connector 158">
            <a:extLst>
              <a:ext uri="{FF2B5EF4-FFF2-40B4-BE49-F238E27FC236}">
                <a16:creationId xmlns:a16="http://schemas.microsoft.com/office/drawing/2014/main" id="{8B6561A5-39FE-4D99-8E62-EB10F6B06A00}"/>
              </a:ext>
            </a:extLst>
          </p:cNvPr>
          <p:cNvCxnSpPr>
            <a:cxnSpLocks/>
            <a:stCxn id="141" idx="1"/>
            <a:endCxn id="150" idx="1"/>
          </p:cNvCxnSpPr>
          <p:nvPr/>
        </p:nvCxnSpPr>
        <p:spPr>
          <a:xfrm>
            <a:off x="5833803" y="2644905"/>
            <a:ext cx="1895123" cy="22465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0" name="Rectangle 159">
            <a:extLst>
              <a:ext uri="{FF2B5EF4-FFF2-40B4-BE49-F238E27FC236}">
                <a16:creationId xmlns:a16="http://schemas.microsoft.com/office/drawing/2014/main" id="{FCF77A02-2187-48DD-8685-6C8D2C10B390}"/>
              </a:ext>
            </a:extLst>
          </p:cNvPr>
          <p:cNvSpPr/>
          <p:nvPr/>
        </p:nvSpPr>
        <p:spPr>
          <a:xfrm>
            <a:off x="4720459" y="3191518"/>
            <a:ext cx="927827" cy="301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Arrow Connector 160">
            <a:extLst>
              <a:ext uri="{FF2B5EF4-FFF2-40B4-BE49-F238E27FC236}">
                <a16:creationId xmlns:a16="http://schemas.microsoft.com/office/drawing/2014/main" id="{B049BE43-38E8-477D-A407-E24CDB6D720F}"/>
              </a:ext>
            </a:extLst>
          </p:cNvPr>
          <p:cNvCxnSpPr>
            <a:cxnSpLocks/>
            <a:stCxn id="149" idx="1"/>
            <a:endCxn id="142" idx="1"/>
          </p:cNvCxnSpPr>
          <p:nvPr/>
        </p:nvCxnSpPr>
        <p:spPr>
          <a:xfrm>
            <a:off x="5516570" y="2639284"/>
            <a:ext cx="1173265" cy="22354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7763F091-611B-4521-B749-E6C6E2482CA4}"/>
              </a:ext>
            </a:extLst>
          </p:cNvPr>
          <p:cNvCxnSpPr>
            <a:cxnSpLocks/>
            <a:stCxn id="144" idx="1"/>
            <a:endCxn id="151" idx="1"/>
          </p:cNvCxnSpPr>
          <p:nvPr/>
        </p:nvCxnSpPr>
        <p:spPr>
          <a:xfrm>
            <a:off x="4784731" y="2834666"/>
            <a:ext cx="1905104" cy="22585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C5159A76-53B3-4711-80BF-97C25EC80FAA}"/>
              </a:ext>
            </a:extLst>
          </p:cNvPr>
          <p:cNvCxnSpPr>
            <a:cxnSpLocks/>
          </p:cNvCxnSpPr>
          <p:nvPr/>
        </p:nvCxnSpPr>
        <p:spPr>
          <a:xfrm>
            <a:off x="1810623" y="4917078"/>
            <a:ext cx="1810328" cy="7004"/>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80C7D225-1335-4F62-9E05-084A8642492C}"/>
              </a:ext>
            </a:extLst>
          </p:cNvPr>
          <p:cNvSpPr txBox="1"/>
          <p:nvPr/>
        </p:nvSpPr>
        <p:spPr>
          <a:xfrm>
            <a:off x="1845261" y="4665661"/>
            <a:ext cx="1766452" cy="261610"/>
          </a:xfrm>
          <a:prstGeom prst="rect">
            <a:avLst/>
          </a:prstGeom>
          <a:noFill/>
        </p:spPr>
        <p:txBody>
          <a:bodyPr wrap="square" rtlCol="0">
            <a:spAutoFit/>
          </a:bodyPr>
          <a:lstStyle/>
          <a:p>
            <a:pPr algn="ctr"/>
            <a:r>
              <a:rPr lang="en-US" sz="1100" b="1" dirty="0">
                <a:solidFill>
                  <a:srgbClr val="FF0000"/>
                </a:solidFill>
              </a:rPr>
              <a:t>PNG </a:t>
            </a:r>
            <a:r>
              <a:rPr lang="en-US" sz="1100" b="1" dirty="0" err="1">
                <a:solidFill>
                  <a:srgbClr val="FF0000"/>
                </a:solidFill>
              </a:rPr>
              <a:t>Relo</a:t>
            </a:r>
            <a:r>
              <a:rPr lang="en-US" sz="1100" b="1" dirty="0">
                <a:solidFill>
                  <a:srgbClr val="FF0000"/>
                </a:solidFill>
              </a:rPr>
              <a:t>. Delay 277 Days</a:t>
            </a:r>
          </a:p>
        </p:txBody>
      </p:sp>
      <p:cxnSp>
        <p:nvCxnSpPr>
          <p:cNvPr id="165" name="Straight Arrow Connector 164">
            <a:extLst>
              <a:ext uri="{FF2B5EF4-FFF2-40B4-BE49-F238E27FC236}">
                <a16:creationId xmlns:a16="http://schemas.microsoft.com/office/drawing/2014/main" id="{CD0A5A4B-7FDB-4834-9B4F-9CF77089A593}"/>
              </a:ext>
            </a:extLst>
          </p:cNvPr>
          <p:cNvCxnSpPr>
            <a:cxnSpLocks/>
          </p:cNvCxnSpPr>
          <p:nvPr/>
        </p:nvCxnSpPr>
        <p:spPr>
          <a:xfrm flipV="1">
            <a:off x="8252996" y="3278788"/>
            <a:ext cx="2572071" cy="8081"/>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385A200C-99B8-4331-878B-3E59F90C0C06}"/>
              </a:ext>
            </a:extLst>
          </p:cNvPr>
          <p:cNvSpPr txBox="1"/>
          <p:nvPr/>
        </p:nvSpPr>
        <p:spPr>
          <a:xfrm>
            <a:off x="8278979" y="3045765"/>
            <a:ext cx="2435742" cy="261610"/>
          </a:xfrm>
          <a:prstGeom prst="rect">
            <a:avLst/>
          </a:prstGeom>
          <a:noFill/>
        </p:spPr>
        <p:txBody>
          <a:bodyPr wrap="square" rtlCol="0">
            <a:spAutoFit/>
          </a:bodyPr>
          <a:lstStyle/>
          <a:p>
            <a:pPr algn="ctr"/>
            <a:r>
              <a:rPr lang="en-US" sz="1050" b="1" dirty="0">
                <a:solidFill>
                  <a:srgbClr val="FF0000"/>
                </a:solidFill>
              </a:rPr>
              <a:t>Substantial Completion 417 Days</a:t>
            </a:r>
          </a:p>
        </p:txBody>
      </p:sp>
      <p:cxnSp>
        <p:nvCxnSpPr>
          <p:cNvPr id="167" name="Straight Connector 166">
            <a:extLst>
              <a:ext uri="{FF2B5EF4-FFF2-40B4-BE49-F238E27FC236}">
                <a16:creationId xmlns:a16="http://schemas.microsoft.com/office/drawing/2014/main" id="{E6FB3122-3769-47E6-ADCB-323F603449A0}"/>
              </a:ext>
            </a:extLst>
          </p:cNvPr>
          <p:cNvCxnSpPr>
            <a:cxnSpLocks/>
          </p:cNvCxnSpPr>
          <p:nvPr/>
        </p:nvCxnSpPr>
        <p:spPr>
          <a:xfrm flipV="1">
            <a:off x="10834303" y="2971011"/>
            <a:ext cx="0" cy="299678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5C4E3E29-EF88-4751-A7A7-F68AF5D62C56}"/>
              </a:ext>
            </a:extLst>
          </p:cNvPr>
          <p:cNvSpPr/>
          <p:nvPr/>
        </p:nvSpPr>
        <p:spPr>
          <a:xfrm>
            <a:off x="7905697" y="2520660"/>
            <a:ext cx="315679" cy="221197"/>
          </a:xfrm>
          <a:prstGeom prst="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1A5F5FA3-6FAB-46EC-A41B-9034CB9DDD14}"/>
              </a:ext>
            </a:extLst>
          </p:cNvPr>
          <p:cNvSpPr/>
          <p:nvPr/>
        </p:nvSpPr>
        <p:spPr>
          <a:xfrm>
            <a:off x="8134280" y="2508412"/>
            <a:ext cx="451957" cy="388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4973BE07-8F0A-4E9A-88A1-5C7D3AB34A3F}"/>
              </a:ext>
            </a:extLst>
          </p:cNvPr>
          <p:cNvSpPr/>
          <p:nvPr/>
        </p:nvSpPr>
        <p:spPr>
          <a:xfrm>
            <a:off x="8405391" y="3521091"/>
            <a:ext cx="1339269" cy="664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8CA87F33-0EF4-4170-9A94-A37ADEB26071}"/>
              </a:ext>
            </a:extLst>
          </p:cNvPr>
          <p:cNvSpPr/>
          <p:nvPr/>
        </p:nvSpPr>
        <p:spPr>
          <a:xfrm>
            <a:off x="8405391" y="3584898"/>
            <a:ext cx="1320796" cy="5756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a:extLst>
              <a:ext uri="{FF2B5EF4-FFF2-40B4-BE49-F238E27FC236}">
                <a16:creationId xmlns:a16="http://schemas.microsoft.com/office/drawing/2014/main" id="{0A4AE4A5-F9F1-4228-B8B2-981E9CC7A299}"/>
              </a:ext>
            </a:extLst>
          </p:cNvPr>
          <p:cNvCxnSpPr>
            <a:cxnSpLocks/>
          </p:cNvCxnSpPr>
          <p:nvPr/>
        </p:nvCxnSpPr>
        <p:spPr>
          <a:xfrm flipH="1" flipV="1">
            <a:off x="3611713" y="3948697"/>
            <a:ext cx="34638" cy="178741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3BCA080-8153-4417-9922-4087D277E08E}"/>
              </a:ext>
            </a:extLst>
          </p:cNvPr>
          <p:cNvCxnSpPr>
            <a:cxnSpLocks/>
          </p:cNvCxnSpPr>
          <p:nvPr/>
        </p:nvCxnSpPr>
        <p:spPr>
          <a:xfrm flipV="1">
            <a:off x="6502443" y="3005197"/>
            <a:ext cx="0" cy="324670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251055A8-E951-4A21-886F-3A5D96D575BA}"/>
              </a:ext>
            </a:extLst>
          </p:cNvPr>
          <p:cNvCxnSpPr>
            <a:cxnSpLocks/>
          </p:cNvCxnSpPr>
          <p:nvPr/>
        </p:nvCxnSpPr>
        <p:spPr>
          <a:xfrm flipH="1" flipV="1">
            <a:off x="9065284" y="4810180"/>
            <a:ext cx="9237" cy="144171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8E15A102-536C-4BB6-A237-C6E1C554D404}"/>
              </a:ext>
            </a:extLst>
          </p:cNvPr>
          <p:cNvCxnSpPr>
            <a:cxnSpLocks/>
          </p:cNvCxnSpPr>
          <p:nvPr/>
        </p:nvCxnSpPr>
        <p:spPr>
          <a:xfrm>
            <a:off x="6492536" y="6100043"/>
            <a:ext cx="2581985" cy="3157"/>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D6E6B7D-19FA-4B6C-BF75-D4A415F232B6}"/>
              </a:ext>
            </a:extLst>
          </p:cNvPr>
          <p:cNvSpPr txBox="1"/>
          <p:nvPr/>
        </p:nvSpPr>
        <p:spPr>
          <a:xfrm>
            <a:off x="6492536" y="5857862"/>
            <a:ext cx="2572747" cy="261610"/>
          </a:xfrm>
          <a:prstGeom prst="rect">
            <a:avLst/>
          </a:prstGeom>
          <a:noFill/>
        </p:spPr>
        <p:txBody>
          <a:bodyPr wrap="square" rtlCol="0">
            <a:spAutoFit/>
          </a:bodyPr>
          <a:lstStyle/>
          <a:p>
            <a:pPr algn="ctr"/>
            <a:r>
              <a:rPr lang="en-US" sz="1100" b="1" dirty="0">
                <a:solidFill>
                  <a:srgbClr val="FF0000"/>
                </a:solidFill>
              </a:rPr>
              <a:t>FIC (ICT #1) 330 Days</a:t>
            </a:r>
          </a:p>
        </p:txBody>
      </p:sp>
      <p:cxnSp>
        <p:nvCxnSpPr>
          <p:cNvPr id="177" name="Straight Arrow Connector 176">
            <a:extLst>
              <a:ext uri="{FF2B5EF4-FFF2-40B4-BE49-F238E27FC236}">
                <a16:creationId xmlns:a16="http://schemas.microsoft.com/office/drawing/2014/main" id="{57366D9D-701B-43DA-B2A4-AC7FA6E9ACAC}"/>
              </a:ext>
            </a:extLst>
          </p:cNvPr>
          <p:cNvCxnSpPr>
            <a:cxnSpLocks/>
            <a:stCxn id="168" idx="1"/>
          </p:cNvCxnSpPr>
          <p:nvPr/>
        </p:nvCxnSpPr>
        <p:spPr>
          <a:xfrm>
            <a:off x="7905697" y="2631259"/>
            <a:ext cx="2607633" cy="22475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FEBFCBEB-42BA-40CC-B884-FB91D3BDE39F}"/>
              </a:ext>
            </a:extLst>
          </p:cNvPr>
          <p:cNvCxnSpPr>
            <a:cxnSpLocks/>
            <a:stCxn id="153" idx="1"/>
          </p:cNvCxnSpPr>
          <p:nvPr/>
        </p:nvCxnSpPr>
        <p:spPr>
          <a:xfrm>
            <a:off x="7581385" y="2642831"/>
            <a:ext cx="2276912" cy="21290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66E7614C-9303-47C2-B2DF-A87C650E4CEF}"/>
              </a:ext>
            </a:extLst>
          </p:cNvPr>
          <p:cNvCxnSpPr>
            <a:cxnSpLocks/>
            <a:stCxn id="156" idx="1"/>
            <a:endCxn id="152" idx="1"/>
          </p:cNvCxnSpPr>
          <p:nvPr/>
        </p:nvCxnSpPr>
        <p:spPr>
          <a:xfrm>
            <a:off x="6229176" y="2853670"/>
            <a:ext cx="2587617" cy="2252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C7414E31-6ABF-41F7-BE82-98B9A1B2BE8E}"/>
              </a:ext>
            </a:extLst>
          </p:cNvPr>
          <p:cNvSpPr txBox="1"/>
          <p:nvPr/>
        </p:nvSpPr>
        <p:spPr>
          <a:xfrm>
            <a:off x="7804667" y="2045021"/>
            <a:ext cx="900226" cy="430887"/>
          </a:xfrm>
          <a:prstGeom prst="rect">
            <a:avLst/>
          </a:prstGeom>
          <a:solidFill>
            <a:schemeClr val="bg1"/>
          </a:solidFill>
          <a:ln w="12700">
            <a:solidFill>
              <a:schemeClr val="tx1"/>
            </a:solidFill>
          </a:ln>
        </p:spPr>
        <p:txBody>
          <a:bodyPr wrap="square" rtlCol="0">
            <a:spAutoFit/>
          </a:bodyPr>
          <a:lstStyle/>
          <a:p>
            <a:r>
              <a:rPr lang="en-US" sz="1100" dirty="0"/>
              <a:t>Substantial Completion</a:t>
            </a:r>
          </a:p>
        </p:txBody>
      </p:sp>
      <p:sp>
        <p:nvSpPr>
          <p:cNvPr id="181" name="TextBox 180">
            <a:extLst>
              <a:ext uri="{FF2B5EF4-FFF2-40B4-BE49-F238E27FC236}">
                <a16:creationId xmlns:a16="http://schemas.microsoft.com/office/drawing/2014/main" id="{E8C1DC93-FE58-4C77-9487-F0F06C05B5BD}"/>
              </a:ext>
            </a:extLst>
          </p:cNvPr>
          <p:cNvSpPr txBox="1"/>
          <p:nvPr/>
        </p:nvSpPr>
        <p:spPr>
          <a:xfrm>
            <a:off x="7845335" y="5872749"/>
            <a:ext cx="683601" cy="246221"/>
          </a:xfrm>
          <a:prstGeom prst="rect">
            <a:avLst/>
          </a:prstGeom>
          <a:solidFill>
            <a:schemeClr val="bg1"/>
          </a:solidFill>
        </p:spPr>
        <p:txBody>
          <a:bodyPr wrap="square" rtlCol="0">
            <a:spAutoFit/>
          </a:bodyPr>
          <a:lstStyle/>
          <a:p>
            <a:r>
              <a:rPr lang="en-US" sz="1000" b="1" dirty="0">
                <a:solidFill>
                  <a:srgbClr val="FF0000"/>
                </a:solidFill>
              </a:rPr>
              <a:t>430 Days</a:t>
            </a:r>
            <a:endParaRPr lang="en-US" sz="1050" b="1" dirty="0">
              <a:solidFill>
                <a:srgbClr val="FF0000"/>
              </a:solidFill>
            </a:endParaRPr>
          </a:p>
        </p:txBody>
      </p:sp>
      <p:cxnSp>
        <p:nvCxnSpPr>
          <p:cNvPr id="182" name="Straight Arrow Connector 181">
            <a:extLst>
              <a:ext uri="{FF2B5EF4-FFF2-40B4-BE49-F238E27FC236}">
                <a16:creationId xmlns:a16="http://schemas.microsoft.com/office/drawing/2014/main" id="{5BB130D0-BA43-4CA4-81A3-8388A877BF42}"/>
              </a:ext>
            </a:extLst>
          </p:cNvPr>
          <p:cNvCxnSpPr/>
          <p:nvPr/>
        </p:nvCxnSpPr>
        <p:spPr>
          <a:xfrm>
            <a:off x="6348576" y="6100043"/>
            <a:ext cx="2750426"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290D5144-5D8E-4F24-8932-EA36A3009D68}"/>
              </a:ext>
            </a:extLst>
          </p:cNvPr>
          <p:cNvSpPr/>
          <p:nvPr/>
        </p:nvSpPr>
        <p:spPr>
          <a:xfrm>
            <a:off x="6040877" y="6042528"/>
            <a:ext cx="451654" cy="1217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4951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8863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Magnitude of Impact</a:t>
            </a:r>
          </a:p>
          <a:p>
            <a:pPr algn="ctr"/>
            <a:r>
              <a:rPr lang="en-US" sz="3200" b="1" dirty="0">
                <a:solidFill>
                  <a:schemeClr val="tx2"/>
                </a:solidFill>
              </a:rPr>
              <a:t>Large Magnitude Delay of the Critical Path</a:t>
            </a:r>
            <a:endParaRPr lang="en-US" sz="1200" b="1" dirty="0">
              <a:solidFill>
                <a:schemeClr val="tx2"/>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83</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13370763-2624-42DB-8AFE-2BF0F7D96002}"/>
              </a:ext>
            </a:extLst>
          </p:cNvPr>
          <p:cNvSpPr>
            <a:spLocks noGrp="1"/>
          </p:cNvSpPr>
          <p:nvPr/>
        </p:nvSpPr>
        <p:spPr>
          <a:xfrm>
            <a:off x="838200" y="1947044"/>
            <a:ext cx="10515600" cy="386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400" b="1" i="0" dirty="0">
                <a:effectLst/>
                <a:latin typeface="-apple-system"/>
              </a:rPr>
              <a:t>As a result of the interchange phasing restriction, the </a:t>
            </a:r>
            <a:r>
              <a:rPr lang="en-US" sz="2400" b="1" i="0" u="none" strike="noStrike" dirty="0">
                <a:effectLst/>
                <a:latin typeface="-apple-system"/>
              </a:rPr>
              <a:t>project construction team</a:t>
            </a:r>
            <a:r>
              <a:rPr lang="en-US" sz="2400" b="1" i="0" dirty="0">
                <a:effectLst/>
                <a:latin typeface="-apple-system"/>
              </a:rPr>
              <a:t> had no viable options to mitigate this delay, other than for the </a:t>
            </a:r>
            <a:r>
              <a:rPr lang="en-US" sz="2400" b="1" i="0" u="none" strike="noStrike" dirty="0">
                <a:effectLst/>
                <a:latin typeface="-apple-system"/>
              </a:rPr>
              <a:t>Department of Transportation</a:t>
            </a:r>
            <a:r>
              <a:rPr lang="en-US" sz="2400" b="1" i="0" dirty="0">
                <a:effectLst/>
                <a:latin typeface="-apple-system"/>
              </a:rPr>
              <a:t> (DOT) to suspend the work until the relocation of PNG (and other </a:t>
            </a:r>
            <a:r>
              <a:rPr lang="en-US" sz="2400" b="1" i="0" u="none" strike="noStrike" dirty="0">
                <a:effectLst/>
                <a:latin typeface="-apple-system"/>
              </a:rPr>
              <a:t>critical utilities</a:t>
            </a:r>
            <a:r>
              <a:rPr lang="en-US" sz="2400" b="1" i="0" dirty="0">
                <a:effectLst/>
                <a:latin typeface="-apple-system"/>
              </a:rPr>
              <a:t>) had been completed.</a:t>
            </a:r>
            <a:br>
              <a:rPr lang="en-US" sz="2400" b="1" dirty="0"/>
            </a:br>
            <a:br>
              <a:rPr lang="en-US" sz="2400" b="1" dirty="0"/>
            </a:br>
            <a:r>
              <a:rPr lang="en-US" sz="2400" b="1" i="0" dirty="0">
                <a:effectLst/>
                <a:latin typeface="-apple-system"/>
              </a:rPr>
              <a:t>Completion of Structure 11 was a crucial prerequisite for progressing to the next phase of the project. Therefore, it is logical to expect that such a delay would follow through the </a:t>
            </a:r>
            <a:r>
              <a:rPr lang="en-US" sz="2400" b="1" i="0" u="none" strike="noStrike" dirty="0">
                <a:effectLst/>
                <a:latin typeface="-apple-system"/>
              </a:rPr>
              <a:t>critical path</a:t>
            </a:r>
            <a:r>
              <a:rPr lang="en-US" sz="2400" b="1" i="0" dirty="0">
                <a:effectLst/>
                <a:latin typeface="-apple-system"/>
              </a:rPr>
              <a:t> and potentially increase in magnitude as subsequent winter seasons were crossed, as has been demonstrated.</a:t>
            </a:r>
          </a:p>
          <a:p>
            <a:br>
              <a:rPr lang="en-US" sz="2400" b="1" dirty="0"/>
            </a:br>
            <a:r>
              <a:rPr lang="en-US" sz="2400" b="1" i="0" dirty="0">
                <a:effectLst/>
                <a:latin typeface="-apple-system"/>
              </a:rPr>
              <a:t>This delay had a significant impact on the critical path of the project, resulting in a substantial increase in magnitude.</a:t>
            </a:r>
            <a:endParaRPr lang="en-US" sz="2400" b="1" dirty="0"/>
          </a:p>
        </p:txBody>
      </p:sp>
    </p:spTree>
    <p:extLst>
      <p:ext uri="{BB962C8B-B14F-4D97-AF65-F5344CB8AC3E}">
        <p14:creationId xmlns:p14="http://schemas.microsoft.com/office/powerpoint/2010/main" val="27500593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Seasonal (Climatological) Impact</a:t>
            </a:r>
            <a:endParaRPr lang="en-US" sz="1200" b="1" dirty="0">
              <a:solidFill>
                <a:schemeClr val="tx2"/>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19BFA5-D0CA-4CF0-8499-504D956B6563}"/>
              </a:ext>
            </a:extLst>
          </p:cNvPr>
          <p:cNvSpPr/>
          <p:nvPr/>
        </p:nvSpPr>
        <p:spPr>
          <a:xfrm>
            <a:off x="1076604" y="2886560"/>
            <a:ext cx="1371600" cy="492443"/>
          </a:xfrm>
          <a:prstGeom prst="rect">
            <a:avLst/>
          </a:prstGeom>
        </p:spPr>
        <p:txBody>
          <a:bodyPr wrap="square" lIns="0" tIns="0" rIns="0" bIns="0">
            <a:spAutoFit/>
          </a:bodyPr>
          <a:lstStyle/>
          <a:p>
            <a:pPr algn="ctr"/>
            <a:r>
              <a:rPr lang="en-US" sz="1600" b="1" dirty="0">
                <a:solidFill>
                  <a:schemeClr val="bg1"/>
                </a:solidFill>
              </a:rPr>
              <a:t>MARKET ANALYSIS</a:t>
            </a:r>
          </a:p>
        </p:txBody>
      </p:sp>
      <p:sp>
        <p:nvSpPr>
          <p:cNvPr id="47" name="Rectangle 46">
            <a:extLst>
              <a:ext uri="{FF2B5EF4-FFF2-40B4-BE49-F238E27FC236}">
                <a16:creationId xmlns:a16="http://schemas.microsoft.com/office/drawing/2014/main" id="{1751D31D-3535-411D-8BAC-95CCC90AB185}"/>
              </a:ext>
            </a:extLst>
          </p:cNvPr>
          <p:cNvSpPr/>
          <p:nvPr/>
        </p:nvSpPr>
        <p:spPr>
          <a:xfrm>
            <a:off x="3243403" y="2886560"/>
            <a:ext cx="1371600" cy="492443"/>
          </a:xfrm>
          <a:prstGeom prst="rect">
            <a:avLst/>
          </a:prstGeom>
        </p:spPr>
        <p:txBody>
          <a:bodyPr wrap="square" lIns="0" tIns="0" rIns="0" bIns="0">
            <a:spAutoFit/>
          </a:bodyPr>
          <a:lstStyle/>
          <a:p>
            <a:pPr algn="ctr"/>
            <a:r>
              <a:rPr lang="en-US" sz="1600" b="1" dirty="0">
                <a:solidFill>
                  <a:schemeClr val="bg1"/>
                </a:solidFill>
              </a:rPr>
              <a:t>TECHNICAL ANALYSIS</a:t>
            </a:r>
          </a:p>
        </p:txBody>
      </p:sp>
      <p:sp>
        <p:nvSpPr>
          <p:cNvPr id="49" name="Rectangle 48">
            <a:extLst>
              <a:ext uri="{FF2B5EF4-FFF2-40B4-BE49-F238E27FC236}">
                <a16:creationId xmlns:a16="http://schemas.microsoft.com/office/drawing/2014/main" id="{54AB9282-0505-49EB-AABF-998083225E3A}"/>
              </a:ext>
            </a:extLst>
          </p:cNvPr>
          <p:cNvSpPr/>
          <p:nvPr/>
        </p:nvSpPr>
        <p:spPr>
          <a:xfrm>
            <a:off x="7577000" y="2886560"/>
            <a:ext cx="1371600" cy="492443"/>
          </a:xfrm>
          <a:prstGeom prst="rect">
            <a:avLst/>
          </a:prstGeom>
        </p:spPr>
        <p:txBody>
          <a:bodyPr wrap="square" lIns="0" tIns="0" rIns="0" bIns="0">
            <a:spAutoFit/>
          </a:bodyPr>
          <a:lstStyle/>
          <a:p>
            <a:pPr algn="ctr"/>
            <a:r>
              <a:rPr lang="en-US" sz="1600" b="1" dirty="0">
                <a:solidFill>
                  <a:schemeClr val="bg1"/>
                </a:solidFill>
              </a:rPr>
              <a:t>ECONOMIC ANALYSIS</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886560"/>
            <a:ext cx="1371600" cy="492443"/>
          </a:xfrm>
          <a:prstGeom prst="rect">
            <a:avLst/>
          </a:prstGeom>
        </p:spPr>
        <p:txBody>
          <a:bodyPr wrap="square" lIns="0" tIns="0" rIns="0" bIns="0">
            <a:spAutoFit/>
          </a:bodyPr>
          <a:lstStyle/>
          <a:p>
            <a:pPr algn="ctr"/>
            <a:r>
              <a:rPr lang="en-US" sz="1600" b="1" dirty="0">
                <a:solidFill>
                  <a:schemeClr val="bg1"/>
                </a:solidFill>
              </a:rPr>
              <a:t>ECOLOGICAL ANALYSIS</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9"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653603"/>
            <a:ext cx="1752042" cy="1441677"/>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Lorem ipsum dolor sit amet, consectetur adipiscing elit, sed do eiusmod tempor incididunt ut labore et dolore magna aliqua. </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572237" y="2313021"/>
            <a:ext cx="380334" cy="34864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8071577" y="2296118"/>
            <a:ext cx="382447" cy="382447"/>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2" name="Freeform 2319" descr="Icon of leaf. ">
            <a:extLst>
              <a:ext uri="{FF2B5EF4-FFF2-40B4-BE49-F238E27FC236}">
                <a16:creationId xmlns:a16="http://schemas.microsoft.com/office/drawing/2014/main" id="{4C935A16-4F4C-4B17-B911-F1D554A088A8}"/>
              </a:ext>
            </a:extLst>
          </p:cNvPr>
          <p:cNvSpPr>
            <a:spLocks noEditPoints="1"/>
          </p:cNvSpPr>
          <p:nvPr/>
        </p:nvSpPr>
        <p:spPr bwMode="auto">
          <a:xfrm>
            <a:off x="10247928" y="2303513"/>
            <a:ext cx="367656" cy="367656"/>
          </a:xfrm>
          <a:custGeom>
            <a:avLst/>
            <a:gdLst>
              <a:gd name="T0" fmla="*/ 550 w 868"/>
              <a:gd name="T1" fmla="*/ 453 h 868"/>
              <a:gd name="T2" fmla="*/ 561 w 868"/>
              <a:gd name="T3" fmla="*/ 457 h 868"/>
              <a:gd name="T4" fmla="*/ 565 w 868"/>
              <a:gd name="T5" fmla="*/ 468 h 868"/>
              <a:gd name="T6" fmla="*/ 561 w 868"/>
              <a:gd name="T7" fmla="*/ 479 h 868"/>
              <a:gd name="T8" fmla="*/ 550 w 868"/>
              <a:gd name="T9" fmla="*/ 483 h 868"/>
              <a:gd name="T10" fmla="*/ 432 w 868"/>
              <a:gd name="T11" fmla="*/ 604 h 868"/>
              <a:gd name="T12" fmla="*/ 442 w 868"/>
              <a:gd name="T13" fmla="*/ 611 h 868"/>
              <a:gd name="T14" fmla="*/ 444 w 868"/>
              <a:gd name="T15" fmla="*/ 622 h 868"/>
              <a:gd name="T16" fmla="*/ 437 w 868"/>
              <a:gd name="T17" fmla="*/ 632 h 868"/>
              <a:gd name="T18" fmla="*/ 254 w 868"/>
              <a:gd name="T19" fmla="*/ 634 h 868"/>
              <a:gd name="T20" fmla="*/ 233 w 868"/>
              <a:gd name="T21" fmla="*/ 438 h 868"/>
              <a:gd name="T22" fmla="*/ 237 w 868"/>
              <a:gd name="T23" fmla="*/ 427 h 868"/>
              <a:gd name="T24" fmla="*/ 248 w 868"/>
              <a:gd name="T25" fmla="*/ 423 h 868"/>
              <a:gd name="T26" fmla="*/ 258 w 868"/>
              <a:gd name="T27" fmla="*/ 427 h 868"/>
              <a:gd name="T28" fmla="*/ 263 w 868"/>
              <a:gd name="T29" fmla="*/ 438 h 868"/>
              <a:gd name="T30" fmla="*/ 384 w 868"/>
              <a:gd name="T31" fmla="*/ 315 h 868"/>
              <a:gd name="T32" fmla="*/ 390 w 868"/>
              <a:gd name="T33" fmla="*/ 305 h 868"/>
              <a:gd name="T34" fmla="*/ 402 w 868"/>
              <a:gd name="T35" fmla="*/ 303 h 868"/>
              <a:gd name="T36" fmla="*/ 412 w 868"/>
              <a:gd name="T37" fmla="*/ 309 h 868"/>
              <a:gd name="T38" fmla="*/ 414 w 868"/>
              <a:gd name="T39" fmla="*/ 431 h 868"/>
              <a:gd name="T40" fmla="*/ 536 w 868"/>
              <a:gd name="T41" fmla="*/ 251 h 868"/>
              <a:gd name="T42" fmla="*/ 544 w 868"/>
              <a:gd name="T43" fmla="*/ 243 h 868"/>
              <a:gd name="T44" fmla="*/ 555 w 868"/>
              <a:gd name="T45" fmla="*/ 243 h 868"/>
              <a:gd name="T46" fmla="*/ 564 w 868"/>
              <a:gd name="T47" fmla="*/ 251 h 868"/>
              <a:gd name="T48" fmla="*/ 610 w 868"/>
              <a:gd name="T49" fmla="*/ 302 h 868"/>
              <a:gd name="T50" fmla="*/ 621 w 868"/>
              <a:gd name="T51" fmla="*/ 307 h 868"/>
              <a:gd name="T52" fmla="*/ 625 w 868"/>
              <a:gd name="T53" fmla="*/ 317 h 868"/>
              <a:gd name="T54" fmla="*/ 621 w 868"/>
              <a:gd name="T55" fmla="*/ 328 h 868"/>
              <a:gd name="T56" fmla="*/ 610 w 868"/>
              <a:gd name="T57" fmla="*/ 332 h 868"/>
              <a:gd name="T58" fmla="*/ 854 w 868"/>
              <a:gd name="T59" fmla="*/ 0 h 868"/>
              <a:gd name="T60" fmla="*/ 789 w 868"/>
              <a:gd name="T61" fmla="*/ 9 h 868"/>
              <a:gd name="T62" fmla="*/ 611 w 868"/>
              <a:gd name="T63" fmla="*/ 45 h 868"/>
              <a:gd name="T64" fmla="*/ 472 w 868"/>
              <a:gd name="T65" fmla="*/ 86 h 868"/>
              <a:gd name="T66" fmla="*/ 319 w 868"/>
              <a:gd name="T67" fmla="*/ 147 h 868"/>
              <a:gd name="T68" fmla="*/ 200 w 868"/>
              <a:gd name="T69" fmla="*/ 219 h 868"/>
              <a:gd name="T70" fmla="*/ 114 w 868"/>
              <a:gd name="T71" fmla="*/ 301 h 868"/>
              <a:gd name="T72" fmla="*/ 63 w 868"/>
              <a:gd name="T73" fmla="*/ 386 h 868"/>
              <a:gd name="T74" fmla="*/ 46 w 868"/>
              <a:gd name="T75" fmla="*/ 463 h 868"/>
              <a:gd name="T76" fmla="*/ 49 w 868"/>
              <a:gd name="T77" fmla="*/ 544 h 868"/>
              <a:gd name="T78" fmla="*/ 74 w 868"/>
              <a:gd name="T79" fmla="*/ 630 h 868"/>
              <a:gd name="T80" fmla="*/ 4 w 868"/>
              <a:gd name="T81" fmla="*/ 799 h 868"/>
              <a:gd name="T82" fmla="*/ 0 w 868"/>
              <a:gd name="T83" fmla="*/ 809 h 868"/>
              <a:gd name="T84" fmla="*/ 4 w 868"/>
              <a:gd name="T85" fmla="*/ 820 h 868"/>
              <a:gd name="T86" fmla="*/ 55 w 868"/>
              <a:gd name="T87" fmla="*/ 868 h 868"/>
              <a:gd name="T88" fmla="*/ 66 w 868"/>
              <a:gd name="T89" fmla="*/ 866 h 868"/>
              <a:gd name="T90" fmla="*/ 224 w 868"/>
              <a:gd name="T91" fmla="*/ 786 h 868"/>
              <a:gd name="T92" fmla="*/ 326 w 868"/>
              <a:gd name="T93" fmla="*/ 816 h 868"/>
              <a:gd name="T94" fmla="*/ 405 w 868"/>
              <a:gd name="T95" fmla="*/ 819 h 868"/>
              <a:gd name="T96" fmla="*/ 464 w 868"/>
              <a:gd name="T97" fmla="*/ 806 h 868"/>
              <a:gd name="T98" fmla="*/ 521 w 868"/>
              <a:gd name="T99" fmla="*/ 779 h 868"/>
              <a:gd name="T100" fmla="*/ 575 w 868"/>
              <a:gd name="T101" fmla="*/ 740 h 868"/>
              <a:gd name="T102" fmla="*/ 625 w 868"/>
              <a:gd name="T103" fmla="*/ 690 h 868"/>
              <a:gd name="T104" fmla="*/ 672 w 868"/>
              <a:gd name="T105" fmla="*/ 627 h 868"/>
              <a:gd name="T106" fmla="*/ 715 w 868"/>
              <a:gd name="T107" fmla="*/ 550 h 868"/>
              <a:gd name="T108" fmla="*/ 773 w 868"/>
              <a:gd name="T109" fmla="*/ 415 h 868"/>
              <a:gd name="T110" fmla="*/ 818 w 868"/>
              <a:gd name="T111" fmla="*/ 271 h 868"/>
              <a:gd name="T112" fmla="*/ 862 w 868"/>
              <a:gd name="T113" fmla="*/ 53 h 868"/>
              <a:gd name="T114" fmla="*/ 866 w 868"/>
              <a:gd name="T115" fmla="*/ 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8" h="868">
                <a:moveTo>
                  <a:pt x="610" y="332"/>
                </a:moveTo>
                <a:lnTo>
                  <a:pt x="557" y="332"/>
                </a:lnTo>
                <a:lnTo>
                  <a:pt x="435" y="453"/>
                </a:lnTo>
                <a:lnTo>
                  <a:pt x="550" y="453"/>
                </a:lnTo>
                <a:lnTo>
                  <a:pt x="553" y="453"/>
                </a:lnTo>
                <a:lnTo>
                  <a:pt x="555" y="454"/>
                </a:lnTo>
                <a:lnTo>
                  <a:pt x="559" y="456"/>
                </a:lnTo>
                <a:lnTo>
                  <a:pt x="561" y="457"/>
                </a:lnTo>
                <a:lnTo>
                  <a:pt x="563" y="460"/>
                </a:lnTo>
                <a:lnTo>
                  <a:pt x="564" y="463"/>
                </a:lnTo>
                <a:lnTo>
                  <a:pt x="565" y="466"/>
                </a:lnTo>
                <a:lnTo>
                  <a:pt x="565" y="468"/>
                </a:lnTo>
                <a:lnTo>
                  <a:pt x="565" y="471"/>
                </a:lnTo>
                <a:lnTo>
                  <a:pt x="564" y="474"/>
                </a:lnTo>
                <a:lnTo>
                  <a:pt x="563" y="476"/>
                </a:lnTo>
                <a:lnTo>
                  <a:pt x="561" y="479"/>
                </a:lnTo>
                <a:lnTo>
                  <a:pt x="559" y="481"/>
                </a:lnTo>
                <a:lnTo>
                  <a:pt x="555" y="482"/>
                </a:lnTo>
                <a:lnTo>
                  <a:pt x="553" y="483"/>
                </a:lnTo>
                <a:lnTo>
                  <a:pt x="550" y="483"/>
                </a:lnTo>
                <a:lnTo>
                  <a:pt x="405" y="483"/>
                </a:lnTo>
                <a:lnTo>
                  <a:pt x="284" y="604"/>
                </a:lnTo>
                <a:lnTo>
                  <a:pt x="429" y="604"/>
                </a:lnTo>
                <a:lnTo>
                  <a:pt x="432" y="604"/>
                </a:lnTo>
                <a:lnTo>
                  <a:pt x="435" y="605"/>
                </a:lnTo>
                <a:lnTo>
                  <a:pt x="437" y="607"/>
                </a:lnTo>
                <a:lnTo>
                  <a:pt x="440" y="608"/>
                </a:lnTo>
                <a:lnTo>
                  <a:pt x="442" y="611"/>
                </a:lnTo>
                <a:lnTo>
                  <a:pt x="443" y="614"/>
                </a:lnTo>
                <a:lnTo>
                  <a:pt x="444" y="616"/>
                </a:lnTo>
                <a:lnTo>
                  <a:pt x="444" y="619"/>
                </a:lnTo>
                <a:lnTo>
                  <a:pt x="444" y="622"/>
                </a:lnTo>
                <a:lnTo>
                  <a:pt x="443" y="626"/>
                </a:lnTo>
                <a:lnTo>
                  <a:pt x="442" y="628"/>
                </a:lnTo>
                <a:lnTo>
                  <a:pt x="440" y="630"/>
                </a:lnTo>
                <a:lnTo>
                  <a:pt x="437" y="632"/>
                </a:lnTo>
                <a:lnTo>
                  <a:pt x="435" y="633"/>
                </a:lnTo>
                <a:lnTo>
                  <a:pt x="432" y="634"/>
                </a:lnTo>
                <a:lnTo>
                  <a:pt x="429" y="634"/>
                </a:lnTo>
                <a:lnTo>
                  <a:pt x="254" y="634"/>
                </a:lnTo>
                <a:lnTo>
                  <a:pt x="58" y="830"/>
                </a:lnTo>
                <a:lnTo>
                  <a:pt x="36" y="809"/>
                </a:lnTo>
                <a:lnTo>
                  <a:pt x="233" y="613"/>
                </a:lnTo>
                <a:lnTo>
                  <a:pt x="233" y="438"/>
                </a:lnTo>
                <a:lnTo>
                  <a:pt x="233" y="435"/>
                </a:lnTo>
                <a:lnTo>
                  <a:pt x="234" y="433"/>
                </a:lnTo>
                <a:lnTo>
                  <a:pt x="236" y="429"/>
                </a:lnTo>
                <a:lnTo>
                  <a:pt x="237" y="427"/>
                </a:lnTo>
                <a:lnTo>
                  <a:pt x="239" y="426"/>
                </a:lnTo>
                <a:lnTo>
                  <a:pt x="242" y="424"/>
                </a:lnTo>
                <a:lnTo>
                  <a:pt x="244" y="423"/>
                </a:lnTo>
                <a:lnTo>
                  <a:pt x="248" y="423"/>
                </a:lnTo>
                <a:lnTo>
                  <a:pt x="251" y="423"/>
                </a:lnTo>
                <a:lnTo>
                  <a:pt x="254" y="424"/>
                </a:lnTo>
                <a:lnTo>
                  <a:pt x="256" y="426"/>
                </a:lnTo>
                <a:lnTo>
                  <a:pt x="258" y="427"/>
                </a:lnTo>
                <a:lnTo>
                  <a:pt x="261" y="429"/>
                </a:lnTo>
                <a:lnTo>
                  <a:pt x="262" y="433"/>
                </a:lnTo>
                <a:lnTo>
                  <a:pt x="263" y="435"/>
                </a:lnTo>
                <a:lnTo>
                  <a:pt x="263" y="438"/>
                </a:lnTo>
                <a:lnTo>
                  <a:pt x="263" y="583"/>
                </a:lnTo>
                <a:lnTo>
                  <a:pt x="384" y="463"/>
                </a:lnTo>
                <a:lnTo>
                  <a:pt x="384" y="317"/>
                </a:lnTo>
                <a:lnTo>
                  <a:pt x="384" y="315"/>
                </a:lnTo>
                <a:lnTo>
                  <a:pt x="385" y="311"/>
                </a:lnTo>
                <a:lnTo>
                  <a:pt x="386" y="309"/>
                </a:lnTo>
                <a:lnTo>
                  <a:pt x="388" y="307"/>
                </a:lnTo>
                <a:lnTo>
                  <a:pt x="390" y="305"/>
                </a:lnTo>
                <a:lnTo>
                  <a:pt x="393" y="303"/>
                </a:lnTo>
                <a:lnTo>
                  <a:pt x="396" y="303"/>
                </a:lnTo>
                <a:lnTo>
                  <a:pt x="399" y="302"/>
                </a:lnTo>
                <a:lnTo>
                  <a:pt x="402" y="303"/>
                </a:lnTo>
                <a:lnTo>
                  <a:pt x="405" y="303"/>
                </a:lnTo>
                <a:lnTo>
                  <a:pt x="407" y="305"/>
                </a:lnTo>
                <a:lnTo>
                  <a:pt x="410" y="307"/>
                </a:lnTo>
                <a:lnTo>
                  <a:pt x="412" y="309"/>
                </a:lnTo>
                <a:lnTo>
                  <a:pt x="413" y="311"/>
                </a:lnTo>
                <a:lnTo>
                  <a:pt x="414" y="315"/>
                </a:lnTo>
                <a:lnTo>
                  <a:pt x="414" y="317"/>
                </a:lnTo>
                <a:lnTo>
                  <a:pt x="414" y="431"/>
                </a:lnTo>
                <a:lnTo>
                  <a:pt x="535" y="311"/>
                </a:lnTo>
                <a:lnTo>
                  <a:pt x="535" y="257"/>
                </a:lnTo>
                <a:lnTo>
                  <a:pt x="535" y="253"/>
                </a:lnTo>
                <a:lnTo>
                  <a:pt x="536" y="251"/>
                </a:lnTo>
                <a:lnTo>
                  <a:pt x="537" y="248"/>
                </a:lnTo>
                <a:lnTo>
                  <a:pt x="539" y="246"/>
                </a:lnTo>
                <a:lnTo>
                  <a:pt x="542" y="245"/>
                </a:lnTo>
                <a:lnTo>
                  <a:pt x="544" y="243"/>
                </a:lnTo>
                <a:lnTo>
                  <a:pt x="547" y="242"/>
                </a:lnTo>
                <a:lnTo>
                  <a:pt x="550" y="242"/>
                </a:lnTo>
                <a:lnTo>
                  <a:pt x="553" y="242"/>
                </a:lnTo>
                <a:lnTo>
                  <a:pt x="555" y="243"/>
                </a:lnTo>
                <a:lnTo>
                  <a:pt x="559" y="245"/>
                </a:lnTo>
                <a:lnTo>
                  <a:pt x="561" y="246"/>
                </a:lnTo>
                <a:lnTo>
                  <a:pt x="563" y="248"/>
                </a:lnTo>
                <a:lnTo>
                  <a:pt x="564" y="251"/>
                </a:lnTo>
                <a:lnTo>
                  <a:pt x="565" y="253"/>
                </a:lnTo>
                <a:lnTo>
                  <a:pt x="565" y="257"/>
                </a:lnTo>
                <a:lnTo>
                  <a:pt x="565" y="302"/>
                </a:lnTo>
                <a:lnTo>
                  <a:pt x="610" y="302"/>
                </a:lnTo>
                <a:lnTo>
                  <a:pt x="613" y="303"/>
                </a:lnTo>
                <a:lnTo>
                  <a:pt x="617" y="303"/>
                </a:lnTo>
                <a:lnTo>
                  <a:pt x="619" y="305"/>
                </a:lnTo>
                <a:lnTo>
                  <a:pt x="621" y="307"/>
                </a:lnTo>
                <a:lnTo>
                  <a:pt x="623" y="309"/>
                </a:lnTo>
                <a:lnTo>
                  <a:pt x="624" y="311"/>
                </a:lnTo>
                <a:lnTo>
                  <a:pt x="625" y="315"/>
                </a:lnTo>
                <a:lnTo>
                  <a:pt x="625" y="317"/>
                </a:lnTo>
                <a:lnTo>
                  <a:pt x="625" y="320"/>
                </a:lnTo>
                <a:lnTo>
                  <a:pt x="624" y="323"/>
                </a:lnTo>
                <a:lnTo>
                  <a:pt x="623" y="326"/>
                </a:lnTo>
                <a:lnTo>
                  <a:pt x="621" y="328"/>
                </a:lnTo>
                <a:lnTo>
                  <a:pt x="619" y="330"/>
                </a:lnTo>
                <a:lnTo>
                  <a:pt x="617" y="331"/>
                </a:lnTo>
                <a:lnTo>
                  <a:pt x="613" y="332"/>
                </a:lnTo>
                <a:lnTo>
                  <a:pt x="610" y="332"/>
                </a:lnTo>
                <a:close/>
                <a:moveTo>
                  <a:pt x="863" y="5"/>
                </a:moveTo>
                <a:lnTo>
                  <a:pt x="860" y="3"/>
                </a:lnTo>
                <a:lnTo>
                  <a:pt x="857" y="1"/>
                </a:lnTo>
                <a:lnTo>
                  <a:pt x="854" y="0"/>
                </a:lnTo>
                <a:lnTo>
                  <a:pt x="850" y="0"/>
                </a:lnTo>
                <a:lnTo>
                  <a:pt x="843" y="1"/>
                </a:lnTo>
                <a:lnTo>
                  <a:pt x="821" y="5"/>
                </a:lnTo>
                <a:lnTo>
                  <a:pt x="789" y="9"/>
                </a:lnTo>
                <a:lnTo>
                  <a:pt x="747" y="16"/>
                </a:lnTo>
                <a:lnTo>
                  <a:pt x="697" y="26"/>
                </a:lnTo>
                <a:lnTo>
                  <a:pt x="641" y="38"/>
                </a:lnTo>
                <a:lnTo>
                  <a:pt x="611" y="45"/>
                </a:lnTo>
                <a:lnTo>
                  <a:pt x="580" y="54"/>
                </a:lnTo>
                <a:lnTo>
                  <a:pt x="548" y="63"/>
                </a:lnTo>
                <a:lnTo>
                  <a:pt x="516" y="72"/>
                </a:lnTo>
                <a:lnTo>
                  <a:pt x="472" y="86"/>
                </a:lnTo>
                <a:lnTo>
                  <a:pt x="431" y="100"/>
                </a:lnTo>
                <a:lnTo>
                  <a:pt x="391" y="115"/>
                </a:lnTo>
                <a:lnTo>
                  <a:pt x="355" y="131"/>
                </a:lnTo>
                <a:lnTo>
                  <a:pt x="319" y="147"/>
                </a:lnTo>
                <a:lnTo>
                  <a:pt x="286" y="164"/>
                </a:lnTo>
                <a:lnTo>
                  <a:pt x="256" y="182"/>
                </a:lnTo>
                <a:lnTo>
                  <a:pt x="227" y="200"/>
                </a:lnTo>
                <a:lnTo>
                  <a:pt x="200" y="219"/>
                </a:lnTo>
                <a:lnTo>
                  <a:pt x="176" y="238"/>
                </a:lnTo>
                <a:lnTo>
                  <a:pt x="153" y="259"/>
                </a:lnTo>
                <a:lnTo>
                  <a:pt x="133" y="279"/>
                </a:lnTo>
                <a:lnTo>
                  <a:pt x="114" y="301"/>
                </a:lnTo>
                <a:lnTo>
                  <a:pt x="97" y="323"/>
                </a:lnTo>
                <a:lnTo>
                  <a:pt x="84" y="346"/>
                </a:lnTo>
                <a:lnTo>
                  <a:pt x="72" y="368"/>
                </a:lnTo>
                <a:lnTo>
                  <a:pt x="63" y="386"/>
                </a:lnTo>
                <a:lnTo>
                  <a:pt x="57" y="406"/>
                </a:lnTo>
                <a:lnTo>
                  <a:pt x="51" y="424"/>
                </a:lnTo>
                <a:lnTo>
                  <a:pt x="48" y="443"/>
                </a:lnTo>
                <a:lnTo>
                  <a:pt x="46" y="463"/>
                </a:lnTo>
                <a:lnTo>
                  <a:pt x="44" y="483"/>
                </a:lnTo>
                <a:lnTo>
                  <a:pt x="45" y="503"/>
                </a:lnTo>
                <a:lnTo>
                  <a:pt x="46" y="524"/>
                </a:lnTo>
                <a:lnTo>
                  <a:pt x="49" y="544"/>
                </a:lnTo>
                <a:lnTo>
                  <a:pt x="54" y="564"/>
                </a:lnTo>
                <a:lnTo>
                  <a:pt x="59" y="586"/>
                </a:lnTo>
                <a:lnTo>
                  <a:pt x="65" y="607"/>
                </a:lnTo>
                <a:lnTo>
                  <a:pt x="74" y="630"/>
                </a:lnTo>
                <a:lnTo>
                  <a:pt x="84" y="651"/>
                </a:lnTo>
                <a:lnTo>
                  <a:pt x="94" y="674"/>
                </a:lnTo>
                <a:lnTo>
                  <a:pt x="107" y="696"/>
                </a:lnTo>
                <a:lnTo>
                  <a:pt x="4" y="799"/>
                </a:lnTo>
                <a:lnTo>
                  <a:pt x="2" y="801"/>
                </a:lnTo>
                <a:lnTo>
                  <a:pt x="1" y="804"/>
                </a:lnTo>
                <a:lnTo>
                  <a:pt x="0" y="807"/>
                </a:lnTo>
                <a:lnTo>
                  <a:pt x="0" y="809"/>
                </a:lnTo>
                <a:lnTo>
                  <a:pt x="0" y="812"/>
                </a:lnTo>
                <a:lnTo>
                  <a:pt x="1" y="815"/>
                </a:lnTo>
                <a:lnTo>
                  <a:pt x="2" y="817"/>
                </a:lnTo>
                <a:lnTo>
                  <a:pt x="4" y="820"/>
                </a:lnTo>
                <a:lnTo>
                  <a:pt x="47" y="864"/>
                </a:lnTo>
                <a:lnTo>
                  <a:pt x="49" y="866"/>
                </a:lnTo>
                <a:lnTo>
                  <a:pt x="52" y="867"/>
                </a:lnTo>
                <a:lnTo>
                  <a:pt x="55" y="868"/>
                </a:lnTo>
                <a:lnTo>
                  <a:pt x="58" y="868"/>
                </a:lnTo>
                <a:lnTo>
                  <a:pt x="61" y="868"/>
                </a:lnTo>
                <a:lnTo>
                  <a:pt x="63" y="867"/>
                </a:lnTo>
                <a:lnTo>
                  <a:pt x="66" y="866"/>
                </a:lnTo>
                <a:lnTo>
                  <a:pt x="69" y="864"/>
                </a:lnTo>
                <a:lnTo>
                  <a:pt x="171" y="760"/>
                </a:lnTo>
                <a:lnTo>
                  <a:pt x="198" y="773"/>
                </a:lnTo>
                <a:lnTo>
                  <a:pt x="224" y="786"/>
                </a:lnTo>
                <a:lnTo>
                  <a:pt x="250" y="796"/>
                </a:lnTo>
                <a:lnTo>
                  <a:pt x="276" y="805"/>
                </a:lnTo>
                <a:lnTo>
                  <a:pt x="301" y="811"/>
                </a:lnTo>
                <a:lnTo>
                  <a:pt x="326" y="816"/>
                </a:lnTo>
                <a:lnTo>
                  <a:pt x="350" y="819"/>
                </a:lnTo>
                <a:lnTo>
                  <a:pt x="374" y="820"/>
                </a:lnTo>
                <a:lnTo>
                  <a:pt x="389" y="820"/>
                </a:lnTo>
                <a:lnTo>
                  <a:pt x="405" y="819"/>
                </a:lnTo>
                <a:lnTo>
                  <a:pt x="420" y="816"/>
                </a:lnTo>
                <a:lnTo>
                  <a:pt x="435" y="813"/>
                </a:lnTo>
                <a:lnTo>
                  <a:pt x="450" y="810"/>
                </a:lnTo>
                <a:lnTo>
                  <a:pt x="464" y="806"/>
                </a:lnTo>
                <a:lnTo>
                  <a:pt x="479" y="800"/>
                </a:lnTo>
                <a:lnTo>
                  <a:pt x="493" y="794"/>
                </a:lnTo>
                <a:lnTo>
                  <a:pt x="507" y="787"/>
                </a:lnTo>
                <a:lnTo>
                  <a:pt x="521" y="779"/>
                </a:lnTo>
                <a:lnTo>
                  <a:pt x="535" y="770"/>
                </a:lnTo>
                <a:lnTo>
                  <a:pt x="549" y="762"/>
                </a:lnTo>
                <a:lnTo>
                  <a:pt x="562" y="751"/>
                </a:lnTo>
                <a:lnTo>
                  <a:pt x="575" y="740"/>
                </a:lnTo>
                <a:lnTo>
                  <a:pt x="588" y="730"/>
                </a:lnTo>
                <a:lnTo>
                  <a:pt x="600" y="717"/>
                </a:lnTo>
                <a:lnTo>
                  <a:pt x="613" y="704"/>
                </a:lnTo>
                <a:lnTo>
                  <a:pt x="625" y="690"/>
                </a:lnTo>
                <a:lnTo>
                  <a:pt x="638" y="675"/>
                </a:lnTo>
                <a:lnTo>
                  <a:pt x="650" y="660"/>
                </a:lnTo>
                <a:lnTo>
                  <a:pt x="661" y="643"/>
                </a:lnTo>
                <a:lnTo>
                  <a:pt x="672" y="627"/>
                </a:lnTo>
                <a:lnTo>
                  <a:pt x="683" y="608"/>
                </a:lnTo>
                <a:lnTo>
                  <a:pt x="695" y="590"/>
                </a:lnTo>
                <a:lnTo>
                  <a:pt x="706" y="571"/>
                </a:lnTo>
                <a:lnTo>
                  <a:pt x="715" y="550"/>
                </a:lnTo>
                <a:lnTo>
                  <a:pt x="726" y="530"/>
                </a:lnTo>
                <a:lnTo>
                  <a:pt x="736" y="509"/>
                </a:lnTo>
                <a:lnTo>
                  <a:pt x="755" y="464"/>
                </a:lnTo>
                <a:lnTo>
                  <a:pt x="773" y="415"/>
                </a:lnTo>
                <a:lnTo>
                  <a:pt x="786" y="379"/>
                </a:lnTo>
                <a:lnTo>
                  <a:pt x="798" y="341"/>
                </a:lnTo>
                <a:lnTo>
                  <a:pt x="809" y="306"/>
                </a:lnTo>
                <a:lnTo>
                  <a:pt x="818" y="271"/>
                </a:lnTo>
                <a:lnTo>
                  <a:pt x="834" y="204"/>
                </a:lnTo>
                <a:lnTo>
                  <a:pt x="847" y="143"/>
                </a:lnTo>
                <a:lnTo>
                  <a:pt x="856" y="93"/>
                </a:lnTo>
                <a:lnTo>
                  <a:pt x="862" y="53"/>
                </a:lnTo>
                <a:lnTo>
                  <a:pt x="865" y="26"/>
                </a:lnTo>
                <a:lnTo>
                  <a:pt x="868" y="16"/>
                </a:lnTo>
                <a:lnTo>
                  <a:pt x="868" y="13"/>
                </a:lnTo>
                <a:lnTo>
                  <a:pt x="866" y="10"/>
                </a:lnTo>
                <a:lnTo>
                  <a:pt x="865" y="7"/>
                </a:lnTo>
                <a:lnTo>
                  <a:pt x="86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4A28EB98-0406-45FA-9B8A-461C94D07096}"/>
              </a:ext>
            </a:extLst>
          </p:cNvPr>
          <p:cNvSpPr>
            <a:spLocks noGrp="1"/>
          </p:cNvSpPr>
          <p:nvPr>
            <p:ph type="sldNum" sz="quarter" idx="12"/>
          </p:nvPr>
        </p:nvSpPr>
        <p:spPr/>
        <p:txBody>
          <a:bodyPr/>
          <a:lstStyle/>
          <a:p>
            <a:fld id="{06FEDF93-2BFD-41CA-ABC7-B039102F3792}" type="slidenum">
              <a:rPr lang="en-US" smtClean="0"/>
              <a:t>84</a:t>
            </a:fld>
            <a:endParaRPr lang="en-US" dirty="0"/>
          </a:p>
        </p:txBody>
      </p:sp>
      <p:pic>
        <p:nvPicPr>
          <p:cNvPr id="40" name="Picture 39">
            <a:extLst>
              <a:ext uri="{FF2B5EF4-FFF2-40B4-BE49-F238E27FC236}">
                <a16:creationId xmlns:a16="http://schemas.microsoft.com/office/drawing/2014/main" id="{974D8FA1-AE83-4B91-9CB1-2DA0E73D6780}"/>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75" name="TextBox 74">
            <a:extLst>
              <a:ext uri="{FF2B5EF4-FFF2-40B4-BE49-F238E27FC236}">
                <a16:creationId xmlns:a16="http://schemas.microsoft.com/office/drawing/2014/main" id="{C2B7157C-275C-4CC0-AA98-32E62BE68238}"/>
              </a:ext>
            </a:extLst>
          </p:cNvPr>
          <p:cNvSpPr txBox="1"/>
          <p:nvPr/>
        </p:nvSpPr>
        <p:spPr>
          <a:xfrm>
            <a:off x="2797142" y="6543777"/>
            <a:ext cx="6901982" cy="276999"/>
          </a:xfrm>
          <a:prstGeom prst="rect">
            <a:avLst/>
          </a:prstGeom>
          <a:noFill/>
        </p:spPr>
        <p:txBody>
          <a:bodyPr wrap="square">
            <a:spAutoFit/>
          </a:bodyPr>
          <a:lstStyle/>
          <a:p>
            <a:r>
              <a:rPr lang="en-US" sz="1200" dirty="0">
                <a:solidFill>
                  <a:schemeClr val="bg2">
                    <a:lumMod val="75000"/>
                  </a:schemeClr>
                </a:solidFill>
              </a:rPr>
              <a:t>R-2247 EB Winston-Salem Northern Beltway Interchange at US 52 FOR SETTLEMENT PURPOSES ONLY</a:t>
            </a:r>
          </a:p>
        </p:txBody>
      </p:sp>
      <p:cxnSp>
        <p:nvCxnSpPr>
          <p:cNvPr id="27" name="Straight Connector 26">
            <a:extLst>
              <a:ext uri="{FF2B5EF4-FFF2-40B4-BE49-F238E27FC236}">
                <a16:creationId xmlns:a16="http://schemas.microsoft.com/office/drawing/2014/main" id="{DC5A9EAB-DAF8-4A6A-AFCB-BA76DF25B217}"/>
              </a:ext>
            </a:extLst>
          </p:cNvPr>
          <p:cNvCxnSpPr/>
          <p:nvPr/>
        </p:nvCxnSpPr>
        <p:spPr>
          <a:xfrm>
            <a:off x="9365750" y="3553759"/>
            <a:ext cx="0" cy="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5A9EAB-DAF8-4A6A-AFCB-BA76DF25B217}"/>
              </a:ext>
            </a:extLst>
          </p:cNvPr>
          <p:cNvCxnSpPr/>
          <p:nvPr/>
        </p:nvCxnSpPr>
        <p:spPr>
          <a:xfrm>
            <a:off x="9365988" y="3403873"/>
            <a:ext cx="0" cy="1717"/>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4">
            <a:extLst>
              <a:ext uri="{FF2B5EF4-FFF2-40B4-BE49-F238E27FC236}">
                <a16:creationId xmlns:a16="http://schemas.microsoft.com/office/drawing/2014/main" id="{ED073944-809C-4232-BEB9-BB462C8ACAE3}"/>
              </a:ext>
            </a:extLst>
          </p:cNvPr>
          <p:cNvSpPr txBox="1"/>
          <p:nvPr/>
        </p:nvSpPr>
        <p:spPr>
          <a:xfrm>
            <a:off x="998102" y="850769"/>
            <a:ext cx="10307515" cy="55092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en-US" sz="3200" b="0" i="0" dirty="0">
                <a:effectLst/>
                <a:latin typeface="+mj-lt"/>
              </a:rPr>
              <a:t>It is crucial to note that </a:t>
            </a:r>
            <a:r>
              <a:rPr lang="en-US" sz="3200" b="0" i="0" u="none" strike="noStrike" dirty="0">
                <a:effectLst/>
                <a:latin typeface="+mj-lt"/>
              </a:rPr>
              <a:t>ICT 1</a:t>
            </a:r>
            <a:r>
              <a:rPr lang="en-US" sz="3200" b="0" i="0" dirty="0">
                <a:effectLst/>
                <a:latin typeface="+mj-lt"/>
              </a:rPr>
              <a:t> (Functional Interchange Completion) is just one component of the overall project. The majority of the work that was scheduled after the relocation of PNG and was also scheduled after ICT #1 (FIC) could not be re-sequenced to be performed before FIC. This was primarily due to the </a:t>
            </a:r>
            <a:r>
              <a:rPr lang="en-US" sz="3200" b="0" i="0" u="none" strike="noStrike" dirty="0">
                <a:effectLst/>
                <a:latin typeface="+mj-lt"/>
              </a:rPr>
              <a:t>Traffic Management Plan</a:t>
            </a:r>
            <a:r>
              <a:rPr lang="en-US" sz="3200" b="0" i="0" dirty="0">
                <a:effectLst/>
                <a:latin typeface="+mj-lt"/>
              </a:rPr>
              <a:t> and its impact on the availability of areas to work.</a:t>
            </a:r>
            <a:r>
              <a:rPr lang="en-US" sz="3200" b="0" i="0" dirty="0">
                <a:solidFill>
                  <a:srgbClr val="F1F2F2"/>
                </a:solidFill>
                <a:effectLst/>
                <a:latin typeface="-apple-system"/>
              </a:rPr>
              <a:t> </a:t>
            </a:r>
            <a:r>
              <a:rPr lang="en-US" sz="3200" b="1" i="0" dirty="0">
                <a:effectLst/>
                <a:latin typeface="+mj-lt"/>
              </a:rPr>
              <a:t>As a result, to a significant extent, a delay to the FIC resulted in a delay to </a:t>
            </a:r>
            <a:r>
              <a:rPr lang="en-US" sz="3200" b="1" i="0" u="none" strike="noStrike" dirty="0">
                <a:effectLst/>
                <a:latin typeface="+mj-lt"/>
              </a:rPr>
              <a:t>Substantial Completion</a:t>
            </a:r>
            <a:r>
              <a:rPr lang="en-US" sz="3200" b="1" i="0" dirty="0">
                <a:effectLst/>
                <a:latin typeface="+mj-lt"/>
              </a:rPr>
              <a:t>, as the delay propagated through the </a:t>
            </a:r>
            <a:r>
              <a:rPr lang="en-US" sz="3200" b="1" i="0" u="none" strike="noStrike" dirty="0">
                <a:effectLst/>
                <a:latin typeface="+mj-lt"/>
              </a:rPr>
              <a:t>critical path.</a:t>
            </a:r>
            <a:endParaRPr lang="en-US" sz="18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3375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8E26-8B1B-4C85-A0D4-909E94D4FE8D}"/>
              </a:ext>
            </a:extLst>
          </p:cNvPr>
          <p:cNvSpPr>
            <a:spLocks noGrp="1"/>
          </p:cNvSpPr>
          <p:nvPr>
            <p:ph type="title"/>
          </p:nvPr>
        </p:nvSpPr>
        <p:spPr>
          <a:xfrm>
            <a:off x="1615440" y="727682"/>
            <a:ext cx="10515600" cy="656215"/>
          </a:xfrm>
        </p:spPr>
        <p:txBody>
          <a:bodyPr>
            <a:normAutofit fontScale="90000"/>
          </a:bodyPr>
          <a:lstStyle/>
          <a:p>
            <a:r>
              <a:rPr lang="en-US" b="1" dirty="0">
                <a:solidFill>
                  <a:schemeClr val="tx2"/>
                </a:solidFill>
              </a:rPr>
              <a:t>Project  Phasing</a:t>
            </a:r>
          </a:p>
        </p:txBody>
      </p:sp>
      <p:sp>
        <p:nvSpPr>
          <p:cNvPr id="4" name="Footer Placeholder 3">
            <a:extLst>
              <a:ext uri="{FF2B5EF4-FFF2-40B4-BE49-F238E27FC236}">
                <a16:creationId xmlns:a16="http://schemas.microsoft.com/office/drawing/2014/main" id="{C52F89F0-3971-4156-AEAD-09026AFA8643}"/>
              </a:ext>
            </a:extLst>
          </p:cNvPr>
          <p:cNvSpPr>
            <a:spLocks noGrp="1"/>
          </p:cNvSpPr>
          <p:nvPr>
            <p:ph type="ftr" sz="quarter" idx="11"/>
          </p:nvPr>
        </p:nvSpPr>
        <p:spPr>
          <a:xfrm>
            <a:off x="2638425" y="6356350"/>
            <a:ext cx="6815667" cy="365125"/>
          </a:xfrm>
        </p:spPr>
        <p:txBody>
          <a:bodyPr/>
          <a:lstStyle/>
          <a:p>
            <a:r>
              <a:rPr lang="en-US" dirty="0"/>
              <a:t>R-2247 EB Winston-Salem Northern Beltway Interchange at US 52 FOR SETTLEMENT PURPOSES ONLY</a:t>
            </a:r>
          </a:p>
        </p:txBody>
      </p:sp>
      <p:sp>
        <p:nvSpPr>
          <p:cNvPr id="3" name="Slide Number Placeholder 2">
            <a:extLst>
              <a:ext uri="{FF2B5EF4-FFF2-40B4-BE49-F238E27FC236}">
                <a16:creationId xmlns:a16="http://schemas.microsoft.com/office/drawing/2014/main" id="{82733F46-1877-4B88-8922-30A0B7AB5321}"/>
              </a:ext>
            </a:extLst>
          </p:cNvPr>
          <p:cNvSpPr>
            <a:spLocks noGrp="1"/>
          </p:cNvSpPr>
          <p:nvPr>
            <p:ph type="sldNum" sz="quarter" idx="12"/>
          </p:nvPr>
        </p:nvSpPr>
        <p:spPr/>
        <p:txBody>
          <a:bodyPr/>
          <a:lstStyle/>
          <a:p>
            <a:fld id="{78F94D95-C51E-4676-A960-1E7FB7E262CB}" type="slidenum">
              <a:rPr lang="en-US" smtClean="0"/>
              <a:t>85</a:t>
            </a:fld>
            <a:endParaRPr lang="en-US" dirty="0"/>
          </a:p>
        </p:txBody>
      </p:sp>
      <p:grpSp>
        <p:nvGrpSpPr>
          <p:cNvPr id="11" name="Group 10">
            <a:extLst>
              <a:ext uri="{FF2B5EF4-FFF2-40B4-BE49-F238E27FC236}">
                <a16:creationId xmlns:a16="http://schemas.microsoft.com/office/drawing/2014/main" id="{3C76C838-2674-4E0C-91FF-BD34AF8365BB}"/>
              </a:ext>
            </a:extLst>
          </p:cNvPr>
          <p:cNvGrpSpPr/>
          <p:nvPr/>
        </p:nvGrpSpPr>
        <p:grpSpPr>
          <a:xfrm>
            <a:off x="1496906" y="1496913"/>
            <a:ext cx="8775538" cy="4746421"/>
            <a:chOff x="1615440" y="1473256"/>
            <a:chExt cx="8775538" cy="4746421"/>
          </a:xfrm>
        </p:grpSpPr>
        <p:pic>
          <p:nvPicPr>
            <p:cNvPr id="5" name="Picture 4" descr="Diagram&#10;&#10;Description automatically generated">
              <a:extLst>
                <a:ext uri="{FF2B5EF4-FFF2-40B4-BE49-F238E27FC236}">
                  <a16:creationId xmlns:a16="http://schemas.microsoft.com/office/drawing/2014/main" id="{F82108CB-AE3D-49AD-B19A-59EA06B02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440" y="1473256"/>
              <a:ext cx="8775538" cy="4746421"/>
            </a:xfrm>
            <a:prstGeom prst="rect">
              <a:avLst/>
            </a:prstGeom>
          </p:spPr>
        </p:pic>
        <p:sp>
          <p:nvSpPr>
            <p:cNvPr id="7" name="Oval 6">
              <a:extLst>
                <a:ext uri="{FF2B5EF4-FFF2-40B4-BE49-F238E27FC236}">
                  <a16:creationId xmlns:a16="http://schemas.microsoft.com/office/drawing/2014/main" id="{9F9BFC91-020B-4D24-B77E-E692DFEAE79C}"/>
                </a:ext>
              </a:extLst>
            </p:cNvPr>
            <p:cNvSpPr/>
            <p:nvPr/>
          </p:nvSpPr>
          <p:spPr>
            <a:xfrm>
              <a:off x="5625885" y="4560376"/>
              <a:ext cx="433952" cy="3138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23EE703-6D58-4397-AEB6-39199FE34C0A}"/>
                </a:ext>
              </a:extLst>
            </p:cNvPr>
            <p:cNvSpPr/>
            <p:nvPr/>
          </p:nvSpPr>
          <p:spPr>
            <a:xfrm>
              <a:off x="7035800" y="5246199"/>
              <a:ext cx="1117600" cy="591127"/>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Phase 1 (US 52SB)</a:t>
              </a:r>
            </a:p>
          </p:txBody>
        </p:sp>
        <p:sp>
          <p:nvSpPr>
            <p:cNvPr id="9" name="Oval 8">
              <a:extLst>
                <a:ext uri="{FF2B5EF4-FFF2-40B4-BE49-F238E27FC236}">
                  <a16:creationId xmlns:a16="http://schemas.microsoft.com/office/drawing/2014/main" id="{34DB9AD6-EDF9-4556-AA85-E192BF17EC3D}"/>
                </a:ext>
              </a:extLst>
            </p:cNvPr>
            <p:cNvSpPr/>
            <p:nvPr/>
          </p:nvSpPr>
          <p:spPr>
            <a:xfrm>
              <a:off x="5717309" y="3725442"/>
              <a:ext cx="1155931" cy="601401"/>
            </a:xfrm>
            <a:prstGeom prst="ellipse">
              <a:avLst/>
            </a:prstGeom>
            <a:solidFill>
              <a:srgbClr val="EEA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Phase 2 (US 52NB)</a:t>
              </a:r>
            </a:p>
          </p:txBody>
        </p:sp>
        <p:sp>
          <p:nvSpPr>
            <p:cNvPr id="10" name="Oval 9">
              <a:extLst>
                <a:ext uri="{FF2B5EF4-FFF2-40B4-BE49-F238E27FC236}">
                  <a16:creationId xmlns:a16="http://schemas.microsoft.com/office/drawing/2014/main" id="{63C5DE80-C4CF-49AE-825B-5225C7C6FB15}"/>
                </a:ext>
              </a:extLst>
            </p:cNvPr>
            <p:cNvSpPr/>
            <p:nvPr/>
          </p:nvSpPr>
          <p:spPr>
            <a:xfrm>
              <a:off x="8055528" y="3128299"/>
              <a:ext cx="1365563" cy="601401"/>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Phase 3 (Complete Interchange)</a:t>
              </a:r>
            </a:p>
          </p:txBody>
        </p:sp>
      </p:grpSp>
      <p:cxnSp>
        <p:nvCxnSpPr>
          <p:cNvPr id="12" name="Straight Connector 11">
            <a:extLst>
              <a:ext uri="{FF2B5EF4-FFF2-40B4-BE49-F238E27FC236}">
                <a16:creationId xmlns:a16="http://schemas.microsoft.com/office/drawing/2014/main" id="{9C075514-C842-4B92-90D1-870D8E69CF39}"/>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093D7722-C2C0-4176-8834-BB8B1093C848}"/>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Review of Last Presentation</a:t>
            </a:r>
          </a:p>
        </p:txBody>
      </p:sp>
      <p:cxnSp>
        <p:nvCxnSpPr>
          <p:cNvPr id="14" name="Straight Connector 13">
            <a:extLst>
              <a:ext uri="{FF2B5EF4-FFF2-40B4-BE49-F238E27FC236}">
                <a16:creationId xmlns:a16="http://schemas.microsoft.com/office/drawing/2014/main" id="{09A9C362-2011-47DA-8F51-1F5408E3175E}"/>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E911B56-2B36-41F6-885D-B6F41F9658B1}"/>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35206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1B82BDD-90C9-4A22-9C4D-5B35CF3006E7}"/>
              </a:ext>
            </a:extLst>
          </p:cNvPr>
          <p:cNvPicPr>
            <a:picLocks noChangeAspect="1"/>
          </p:cNvPicPr>
          <p:nvPr/>
        </p:nvPicPr>
        <p:blipFill>
          <a:blip r:embed="rId2"/>
          <a:stretch>
            <a:fillRect/>
          </a:stretch>
        </p:blipFill>
        <p:spPr>
          <a:xfrm>
            <a:off x="609599" y="3685457"/>
            <a:ext cx="10972799" cy="2743200"/>
          </a:xfrm>
          <a:prstGeom prst="rect">
            <a:avLst/>
          </a:prstGeom>
          <a:ln w="28575" cap="sq">
            <a:solidFill>
              <a:srgbClr val="000000"/>
            </a:solidFill>
            <a:prstDash val="solid"/>
            <a:miter lim="800000"/>
          </a:ln>
          <a:effectLst/>
        </p:spPr>
      </p:pic>
      <p:pic>
        <p:nvPicPr>
          <p:cNvPr id="5" name="Picture 4">
            <a:extLst>
              <a:ext uri="{FF2B5EF4-FFF2-40B4-BE49-F238E27FC236}">
                <a16:creationId xmlns:a16="http://schemas.microsoft.com/office/drawing/2014/main" id="{5A98D0CF-C009-4F06-8B4C-D7E893091A6A}"/>
              </a:ext>
            </a:extLst>
          </p:cNvPr>
          <p:cNvPicPr>
            <a:picLocks noChangeAspect="1"/>
          </p:cNvPicPr>
          <p:nvPr/>
        </p:nvPicPr>
        <p:blipFill>
          <a:blip r:embed="rId3"/>
          <a:stretch>
            <a:fillRect/>
          </a:stretch>
        </p:blipFill>
        <p:spPr>
          <a:xfrm>
            <a:off x="609599" y="825629"/>
            <a:ext cx="10972799" cy="2743200"/>
          </a:xfrm>
          <a:prstGeom prst="rect">
            <a:avLst/>
          </a:prstGeom>
          <a:ln w="28575" cap="sq">
            <a:solidFill>
              <a:srgbClr val="000000"/>
            </a:solidFill>
            <a:prstDash val="solid"/>
            <a:miter lim="800000"/>
          </a:ln>
          <a:effectLst/>
        </p:spPr>
      </p:pic>
      <p:sp>
        <p:nvSpPr>
          <p:cNvPr id="6" name="Slide Number Placeholder 4">
            <a:extLst>
              <a:ext uri="{FF2B5EF4-FFF2-40B4-BE49-F238E27FC236}">
                <a16:creationId xmlns:a16="http://schemas.microsoft.com/office/drawing/2014/main" id="{681E236B-B7D3-43CC-9B5B-2128E1E276A8}"/>
              </a:ext>
            </a:extLst>
          </p:cNvPr>
          <p:cNvSpPr>
            <a:spLocks noGrp="1"/>
          </p:cNvSpPr>
          <p:nvPr>
            <p:ph type="sldNum" sz="quarter" idx="12"/>
          </p:nvPr>
        </p:nvSpPr>
        <p:spPr>
          <a:xfrm>
            <a:off x="10963564" y="6356350"/>
            <a:ext cx="390236" cy="365125"/>
          </a:xfrm>
        </p:spPr>
        <p:txBody>
          <a:bodyPr/>
          <a:lstStyle/>
          <a:p>
            <a:fld id="{78F94D95-C51E-4676-A960-1E7FB7E262CB}" type="slidenum">
              <a:rPr lang="en-US" smtClean="0"/>
              <a:t>86</a:t>
            </a:fld>
            <a:endParaRPr lang="en-US" dirty="0"/>
          </a:p>
        </p:txBody>
      </p:sp>
      <p:sp>
        <p:nvSpPr>
          <p:cNvPr id="7" name="Footer Placeholder 3">
            <a:extLst>
              <a:ext uri="{FF2B5EF4-FFF2-40B4-BE49-F238E27FC236}">
                <a16:creationId xmlns:a16="http://schemas.microsoft.com/office/drawing/2014/main" id="{EAD88307-8B41-4857-AAF8-AD5FD00C68ED}"/>
              </a:ext>
            </a:extLst>
          </p:cNvPr>
          <p:cNvSpPr>
            <a:spLocks noGrp="1"/>
          </p:cNvSpPr>
          <p:nvPr>
            <p:ph type="ftr" sz="quarter" idx="11"/>
          </p:nvPr>
        </p:nvSpPr>
        <p:spPr>
          <a:xfrm>
            <a:off x="2638425" y="6364817"/>
            <a:ext cx="6815667" cy="365125"/>
          </a:xfrm>
        </p:spPr>
        <p:txBody>
          <a:bodyPr/>
          <a:lstStyle/>
          <a:p>
            <a:r>
              <a:rPr lang="en-US" dirty="0"/>
              <a:t>R-2247 EB Winston-Salem Northern Beltway Interchange at US 52 FOR SETTLEMENT PURPOSES ONLY</a:t>
            </a:r>
          </a:p>
        </p:txBody>
      </p:sp>
      <p:cxnSp>
        <p:nvCxnSpPr>
          <p:cNvPr id="8" name="Straight Connector 7">
            <a:extLst>
              <a:ext uri="{FF2B5EF4-FFF2-40B4-BE49-F238E27FC236}">
                <a16:creationId xmlns:a16="http://schemas.microsoft.com/office/drawing/2014/main" id="{9128C9B9-208C-44A1-B28C-619FBC58EA9F}"/>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66E8E4E3-1222-46B4-BA80-D95134C99C67}"/>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Ripple Effect Impact</a:t>
            </a:r>
          </a:p>
        </p:txBody>
      </p:sp>
      <p:cxnSp>
        <p:nvCxnSpPr>
          <p:cNvPr id="10" name="Straight Connector 9">
            <a:extLst>
              <a:ext uri="{FF2B5EF4-FFF2-40B4-BE49-F238E27FC236}">
                <a16:creationId xmlns:a16="http://schemas.microsoft.com/office/drawing/2014/main" id="{62CE4DCE-EB5C-43B2-9B88-DB741D8C0123}"/>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640AA82-9BA2-49F0-92F6-0C6E84483858}"/>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33486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556A6-09A6-4D67-9B8C-0FA43CCD4FDB}"/>
              </a:ext>
            </a:extLst>
          </p:cNvPr>
          <p:cNvPicPr>
            <a:picLocks noChangeAspect="1"/>
          </p:cNvPicPr>
          <p:nvPr/>
        </p:nvPicPr>
        <p:blipFill>
          <a:blip r:embed="rId2"/>
          <a:stretch>
            <a:fillRect/>
          </a:stretch>
        </p:blipFill>
        <p:spPr>
          <a:xfrm>
            <a:off x="609600" y="3686175"/>
            <a:ext cx="10972799" cy="2743200"/>
          </a:xfrm>
          <a:prstGeom prst="rect">
            <a:avLst/>
          </a:prstGeom>
          <a:ln w="28575" cap="sq">
            <a:solidFill>
              <a:srgbClr val="000000"/>
            </a:solidFill>
            <a:prstDash val="solid"/>
            <a:miter lim="800000"/>
          </a:ln>
          <a:effectLst/>
        </p:spPr>
      </p:pic>
      <p:pic>
        <p:nvPicPr>
          <p:cNvPr id="4" name="Picture 3">
            <a:extLst>
              <a:ext uri="{FF2B5EF4-FFF2-40B4-BE49-F238E27FC236}">
                <a16:creationId xmlns:a16="http://schemas.microsoft.com/office/drawing/2014/main" id="{1A27E1D2-CD12-4B98-92EE-82C1752B7E15}"/>
              </a:ext>
            </a:extLst>
          </p:cNvPr>
          <p:cNvPicPr>
            <a:picLocks noChangeAspect="1"/>
          </p:cNvPicPr>
          <p:nvPr/>
        </p:nvPicPr>
        <p:blipFill>
          <a:blip r:embed="rId3"/>
          <a:stretch>
            <a:fillRect/>
          </a:stretch>
        </p:blipFill>
        <p:spPr>
          <a:xfrm>
            <a:off x="609600" y="770357"/>
            <a:ext cx="10972799" cy="2743200"/>
          </a:xfrm>
          <a:prstGeom prst="rect">
            <a:avLst/>
          </a:prstGeom>
          <a:ln w="28575" cap="sq">
            <a:solidFill>
              <a:srgbClr val="000000"/>
            </a:solidFill>
            <a:prstDash val="solid"/>
            <a:miter lim="800000"/>
          </a:ln>
          <a:effectLst/>
        </p:spPr>
      </p:pic>
      <p:sp>
        <p:nvSpPr>
          <p:cNvPr id="6" name="Slide Number Placeholder 4">
            <a:extLst>
              <a:ext uri="{FF2B5EF4-FFF2-40B4-BE49-F238E27FC236}">
                <a16:creationId xmlns:a16="http://schemas.microsoft.com/office/drawing/2014/main" id="{4FCE3E00-9ECE-45DD-94FE-48CD21ED1456}"/>
              </a:ext>
            </a:extLst>
          </p:cNvPr>
          <p:cNvSpPr>
            <a:spLocks noGrp="1"/>
          </p:cNvSpPr>
          <p:nvPr>
            <p:ph type="sldNum" sz="quarter" idx="12"/>
          </p:nvPr>
        </p:nvSpPr>
        <p:spPr>
          <a:xfrm>
            <a:off x="10963564" y="6403975"/>
            <a:ext cx="390236" cy="365125"/>
          </a:xfrm>
        </p:spPr>
        <p:txBody>
          <a:bodyPr/>
          <a:lstStyle/>
          <a:p>
            <a:fld id="{78F94D95-C51E-4676-A960-1E7FB7E262CB}" type="slidenum">
              <a:rPr lang="en-US" smtClean="0"/>
              <a:t>87</a:t>
            </a:fld>
            <a:endParaRPr lang="en-US" dirty="0"/>
          </a:p>
        </p:txBody>
      </p:sp>
      <p:sp>
        <p:nvSpPr>
          <p:cNvPr id="7" name="Footer Placeholder 3">
            <a:extLst>
              <a:ext uri="{FF2B5EF4-FFF2-40B4-BE49-F238E27FC236}">
                <a16:creationId xmlns:a16="http://schemas.microsoft.com/office/drawing/2014/main" id="{1E06FC88-BD37-4A8E-BF19-9BDD635BB126}"/>
              </a:ext>
            </a:extLst>
          </p:cNvPr>
          <p:cNvSpPr>
            <a:spLocks noGrp="1"/>
          </p:cNvSpPr>
          <p:nvPr>
            <p:ph type="ftr" sz="quarter" idx="11"/>
          </p:nvPr>
        </p:nvSpPr>
        <p:spPr>
          <a:xfrm>
            <a:off x="2638425" y="6356350"/>
            <a:ext cx="6815667" cy="365125"/>
          </a:xfrm>
        </p:spPr>
        <p:txBody>
          <a:bodyPr/>
          <a:lstStyle/>
          <a:p>
            <a:r>
              <a:rPr lang="en-US" dirty="0"/>
              <a:t>R-2247 EB Winston-Salem Northern Beltway Interchange at US 52 FOR SETTLEMENT PURPOSES ONLY</a:t>
            </a:r>
          </a:p>
        </p:txBody>
      </p:sp>
      <p:cxnSp>
        <p:nvCxnSpPr>
          <p:cNvPr id="8" name="Straight Connector 7">
            <a:extLst>
              <a:ext uri="{FF2B5EF4-FFF2-40B4-BE49-F238E27FC236}">
                <a16:creationId xmlns:a16="http://schemas.microsoft.com/office/drawing/2014/main" id="{DFC1C9DE-701A-4BBC-8C9D-E8CB558D09F1}"/>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82DCEF1F-75E5-4CF3-A06A-C80BF57291BE}"/>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Ripple Effect Impact</a:t>
            </a:r>
          </a:p>
        </p:txBody>
      </p:sp>
      <p:cxnSp>
        <p:nvCxnSpPr>
          <p:cNvPr id="10" name="Straight Connector 9">
            <a:extLst>
              <a:ext uri="{FF2B5EF4-FFF2-40B4-BE49-F238E27FC236}">
                <a16:creationId xmlns:a16="http://schemas.microsoft.com/office/drawing/2014/main" id="{82F7FE33-B74D-4296-B44B-7C78EB6325A9}"/>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A275C8-8A6A-4166-A397-9F827EC70402}"/>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73474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9F5D9A-9502-429D-9939-17F718545232}"/>
              </a:ext>
            </a:extLst>
          </p:cNvPr>
          <p:cNvPicPr>
            <a:picLocks noChangeAspect="1"/>
          </p:cNvPicPr>
          <p:nvPr/>
        </p:nvPicPr>
        <p:blipFill>
          <a:blip r:embed="rId2"/>
          <a:stretch>
            <a:fillRect/>
          </a:stretch>
        </p:blipFill>
        <p:spPr>
          <a:xfrm>
            <a:off x="609599" y="3697820"/>
            <a:ext cx="10972799" cy="2743200"/>
          </a:xfrm>
          <a:prstGeom prst="rect">
            <a:avLst/>
          </a:prstGeom>
          <a:ln w="28575" cap="sq">
            <a:solidFill>
              <a:srgbClr val="000000"/>
            </a:solidFill>
            <a:prstDash val="solid"/>
            <a:miter lim="800000"/>
          </a:ln>
          <a:effectLst/>
        </p:spPr>
      </p:pic>
      <p:pic>
        <p:nvPicPr>
          <p:cNvPr id="3" name="Picture 2">
            <a:extLst>
              <a:ext uri="{FF2B5EF4-FFF2-40B4-BE49-F238E27FC236}">
                <a16:creationId xmlns:a16="http://schemas.microsoft.com/office/drawing/2014/main" id="{32B35273-C971-4B61-9B66-F12D20328653}"/>
              </a:ext>
            </a:extLst>
          </p:cNvPr>
          <p:cNvPicPr>
            <a:picLocks noChangeAspect="1"/>
          </p:cNvPicPr>
          <p:nvPr/>
        </p:nvPicPr>
        <p:blipFill>
          <a:blip r:embed="rId3"/>
          <a:stretch>
            <a:fillRect/>
          </a:stretch>
        </p:blipFill>
        <p:spPr>
          <a:xfrm>
            <a:off x="609598" y="814134"/>
            <a:ext cx="10972799" cy="2743200"/>
          </a:xfrm>
          <a:prstGeom prst="rect">
            <a:avLst/>
          </a:prstGeom>
          <a:ln w="28575" cap="sq">
            <a:solidFill>
              <a:srgbClr val="000000"/>
            </a:solidFill>
            <a:prstDash val="solid"/>
            <a:miter lim="800000"/>
          </a:ln>
          <a:effectLst/>
        </p:spPr>
      </p:pic>
      <p:sp>
        <p:nvSpPr>
          <p:cNvPr id="5" name="Slide Number Placeholder 4">
            <a:extLst>
              <a:ext uri="{FF2B5EF4-FFF2-40B4-BE49-F238E27FC236}">
                <a16:creationId xmlns:a16="http://schemas.microsoft.com/office/drawing/2014/main" id="{5CE380C9-758A-40C1-B234-F8A80B68B075}"/>
              </a:ext>
            </a:extLst>
          </p:cNvPr>
          <p:cNvSpPr>
            <a:spLocks noGrp="1"/>
          </p:cNvSpPr>
          <p:nvPr>
            <p:ph type="sldNum" sz="quarter" idx="12"/>
          </p:nvPr>
        </p:nvSpPr>
        <p:spPr>
          <a:xfrm>
            <a:off x="10963564" y="6403975"/>
            <a:ext cx="390236" cy="365125"/>
          </a:xfrm>
        </p:spPr>
        <p:txBody>
          <a:bodyPr/>
          <a:lstStyle/>
          <a:p>
            <a:fld id="{78F94D95-C51E-4676-A960-1E7FB7E262CB}" type="slidenum">
              <a:rPr lang="en-US" smtClean="0"/>
              <a:t>88</a:t>
            </a:fld>
            <a:endParaRPr lang="en-US" dirty="0"/>
          </a:p>
        </p:txBody>
      </p:sp>
      <p:sp>
        <p:nvSpPr>
          <p:cNvPr id="6" name="Footer Placeholder 3">
            <a:extLst>
              <a:ext uri="{FF2B5EF4-FFF2-40B4-BE49-F238E27FC236}">
                <a16:creationId xmlns:a16="http://schemas.microsoft.com/office/drawing/2014/main" id="{6FF8E0C9-4E9A-4DD8-B9C1-1E6F597EB1B2}"/>
              </a:ext>
            </a:extLst>
          </p:cNvPr>
          <p:cNvSpPr>
            <a:spLocks noGrp="1"/>
          </p:cNvSpPr>
          <p:nvPr>
            <p:ph type="ftr" sz="quarter" idx="11"/>
          </p:nvPr>
        </p:nvSpPr>
        <p:spPr>
          <a:xfrm>
            <a:off x="2638425" y="6356350"/>
            <a:ext cx="6815667" cy="365125"/>
          </a:xfrm>
        </p:spPr>
        <p:txBody>
          <a:bodyPr/>
          <a:lstStyle/>
          <a:p>
            <a:r>
              <a:rPr lang="en-US" dirty="0"/>
              <a:t>R-2247 EB Winston-Salem Northern Beltway Interchange at US 52 FOR SETTLEMENT PURPOSES ONLY</a:t>
            </a:r>
          </a:p>
        </p:txBody>
      </p:sp>
      <p:cxnSp>
        <p:nvCxnSpPr>
          <p:cNvPr id="7" name="Straight Connector 6">
            <a:extLst>
              <a:ext uri="{FF2B5EF4-FFF2-40B4-BE49-F238E27FC236}">
                <a16:creationId xmlns:a16="http://schemas.microsoft.com/office/drawing/2014/main" id="{97734C22-9D2D-4175-80DE-4A6C584AF567}"/>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970297D-E1D3-4DE1-A9A9-2BFF57ADEDC7}"/>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Ripple Effect Impact</a:t>
            </a:r>
          </a:p>
        </p:txBody>
      </p:sp>
      <p:cxnSp>
        <p:nvCxnSpPr>
          <p:cNvPr id="10" name="Straight Connector 9">
            <a:extLst>
              <a:ext uri="{FF2B5EF4-FFF2-40B4-BE49-F238E27FC236}">
                <a16:creationId xmlns:a16="http://schemas.microsoft.com/office/drawing/2014/main" id="{616A6852-DC56-404E-AA67-27A0AC4292A1}"/>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C3645F4-DC73-4425-9BDB-6C9476980A59}"/>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689754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DD116F-D97A-4E2D-AED3-7DB22FDD8ADA}"/>
              </a:ext>
            </a:extLst>
          </p:cNvPr>
          <p:cNvPicPr>
            <a:picLocks noChangeAspect="1"/>
          </p:cNvPicPr>
          <p:nvPr/>
        </p:nvPicPr>
        <p:blipFill>
          <a:blip r:embed="rId2"/>
          <a:stretch>
            <a:fillRect/>
          </a:stretch>
        </p:blipFill>
        <p:spPr>
          <a:xfrm>
            <a:off x="609600" y="3697367"/>
            <a:ext cx="10972797" cy="2743200"/>
          </a:xfrm>
          <a:prstGeom prst="rect">
            <a:avLst/>
          </a:prstGeom>
          <a:ln w="28575" cap="sq">
            <a:solidFill>
              <a:srgbClr val="000000"/>
            </a:solidFill>
            <a:prstDash val="solid"/>
            <a:miter lim="800000"/>
          </a:ln>
          <a:effectLst/>
        </p:spPr>
      </p:pic>
      <p:pic>
        <p:nvPicPr>
          <p:cNvPr id="5" name="Picture 4">
            <a:extLst>
              <a:ext uri="{FF2B5EF4-FFF2-40B4-BE49-F238E27FC236}">
                <a16:creationId xmlns:a16="http://schemas.microsoft.com/office/drawing/2014/main" id="{C8B19C62-8249-4B13-A228-C03F5B1E9D21}"/>
              </a:ext>
            </a:extLst>
          </p:cNvPr>
          <p:cNvPicPr>
            <a:picLocks noChangeAspect="1"/>
          </p:cNvPicPr>
          <p:nvPr/>
        </p:nvPicPr>
        <p:blipFill>
          <a:blip r:embed="rId3"/>
          <a:stretch>
            <a:fillRect/>
          </a:stretch>
        </p:blipFill>
        <p:spPr>
          <a:xfrm>
            <a:off x="600364" y="833066"/>
            <a:ext cx="10972796" cy="2743200"/>
          </a:xfrm>
          <a:prstGeom prst="rect">
            <a:avLst/>
          </a:prstGeom>
          <a:ln w="28575" cap="sq">
            <a:solidFill>
              <a:srgbClr val="000000"/>
            </a:solidFill>
            <a:prstDash val="solid"/>
            <a:miter lim="800000"/>
          </a:ln>
          <a:effectLst/>
        </p:spPr>
      </p:pic>
      <p:sp>
        <p:nvSpPr>
          <p:cNvPr id="7" name="Slide Number Placeholder 4">
            <a:extLst>
              <a:ext uri="{FF2B5EF4-FFF2-40B4-BE49-F238E27FC236}">
                <a16:creationId xmlns:a16="http://schemas.microsoft.com/office/drawing/2014/main" id="{9E969BCC-DB7A-4CF1-97FD-593E19C96880}"/>
              </a:ext>
            </a:extLst>
          </p:cNvPr>
          <p:cNvSpPr>
            <a:spLocks noGrp="1"/>
          </p:cNvSpPr>
          <p:nvPr>
            <p:ph type="sldNum" sz="quarter" idx="12"/>
          </p:nvPr>
        </p:nvSpPr>
        <p:spPr>
          <a:xfrm>
            <a:off x="10963564" y="6403975"/>
            <a:ext cx="390236" cy="365125"/>
          </a:xfrm>
        </p:spPr>
        <p:txBody>
          <a:bodyPr/>
          <a:lstStyle/>
          <a:p>
            <a:fld id="{78F94D95-C51E-4676-A960-1E7FB7E262CB}" type="slidenum">
              <a:rPr lang="en-US" smtClean="0"/>
              <a:t>89</a:t>
            </a:fld>
            <a:endParaRPr lang="en-US" dirty="0"/>
          </a:p>
        </p:txBody>
      </p:sp>
      <p:sp>
        <p:nvSpPr>
          <p:cNvPr id="8" name="Footer Placeholder 3">
            <a:extLst>
              <a:ext uri="{FF2B5EF4-FFF2-40B4-BE49-F238E27FC236}">
                <a16:creationId xmlns:a16="http://schemas.microsoft.com/office/drawing/2014/main" id="{59A3AD6D-F09F-43F4-9479-585C15DB04CF}"/>
              </a:ext>
            </a:extLst>
          </p:cNvPr>
          <p:cNvSpPr>
            <a:spLocks noGrp="1"/>
          </p:cNvSpPr>
          <p:nvPr>
            <p:ph type="ftr" sz="quarter" idx="11"/>
          </p:nvPr>
        </p:nvSpPr>
        <p:spPr>
          <a:xfrm>
            <a:off x="2638425" y="6356350"/>
            <a:ext cx="6815667" cy="365125"/>
          </a:xfrm>
        </p:spPr>
        <p:txBody>
          <a:bodyPr/>
          <a:lstStyle/>
          <a:p>
            <a:r>
              <a:rPr lang="en-US" dirty="0"/>
              <a:t>R-2247 EB Winston-Salem Northern Beltway Interchange at US 52 FOR SETTLEMENT PURPOSES ONLY</a:t>
            </a:r>
          </a:p>
        </p:txBody>
      </p:sp>
      <p:cxnSp>
        <p:nvCxnSpPr>
          <p:cNvPr id="9" name="Straight Connector 8">
            <a:extLst>
              <a:ext uri="{FF2B5EF4-FFF2-40B4-BE49-F238E27FC236}">
                <a16:creationId xmlns:a16="http://schemas.microsoft.com/office/drawing/2014/main" id="{78192769-17F3-4560-9DD7-B2C07B8E6321}"/>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33B6283-BE7A-4F9F-BBE8-75B4C6C54099}"/>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Ripple Effect Impact</a:t>
            </a:r>
          </a:p>
        </p:txBody>
      </p:sp>
      <p:cxnSp>
        <p:nvCxnSpPr>
          <p:cNvPr id="11" name="Straight Connector 10">
            <a:extLst>
              <a:ext uri="{FF2B5EF4-FFF2-40B4-BE49-F238E27FC236}">
                <a16:creationId xmlns:a16="http://schemas.microsoft.com/office/drawing/2014/main" id="{75A34C6E-0010-4585-BB1E-14D422A02B27}"/>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DAA8528-23B2-4605-8C6C-FD141B894191}"/>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5301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480A05-8751-4701-89BF-9DC11CC0D3C6}"/>
              </a:ext>
            </a:extLst>
          </p:cNvPr>
          <p:cNvSpPr>
            <a:spLocks noGrp="1"/>
          </p:cNvSpPr>
          <p:nvPr>
            <p:ph type="sldNum" sz="quarter" idx="12"/>
          </p:nvPr>
        </p:nvSpPr>
        <p:spPr/>
        <p:txBody>
          <a:bodyPr/>
          <a:lstStyle/>
          <a:p>
            <a:fld id="{06FEDF93-2BFD-41CA-ABC7-B039102F3792}" type="slidenum">
              <a:rPr lang="en-US" smtClean="0"/>
              <a:t>9</a:t>
            </a:fld>
            <a:endParaRPr lang="en-US" dirty="0"/>
          </a:p>
        </p:txBody>
      </p:sp>
      <p:cxnSp>
        <p:nvCxnSpPr>
          <p:cNvPr id="5" name="Straight Connector 4">
            <a:extLst>
              <a:ext uri="{FF2B5EF4-FFF2-40B4-BE49-F238E27FC236}">
                <a16:creationId xmlns:a16="http://schemas.microsoft.com/office/drawing/2014/main" id="{78CE39D7-99BD-497B-80E2-0B89482191DF}"/>
              </a:ext>
              <a:ext uri="{C183D7F6-B498-43B3-948B-1728B52AA6E4}">
                <adec:decorative xmlns:adec="http://schemas.microsoft.com/office/drawing/2017/decorative" val="1"/>
              </a:ext>
            </a:extLst>
          </p:cNvPr>
          <p:cNvCxnSpPr>
            <a:cxnSpLocks/>
          </p:cNvCxnSpPr>
          <p:nvPr/>
        </p:nvCxnSpPr>
        <p:spPr>
          <a:xfrm flipV="1">
            <a:off x="10045700" y="522899"/>
            <a:ext cx="2146300" cy="1403267"/>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AB9A6E-F73A-4A7C-B328-74E07DB88EA4}"/>
              </a:ext>
              <a:ext uri="{C183D7F6-B498-43B3-948B-1728B52AA6E4}">
                <adec:decorative xmlns:adec="http://schemas.microsoft.com/office/drawing/2017/decorative" val="1"/>
              </a:ext>
            </a:extLst>
          </p:cNvPr>
          <p:cNvCxnSpPr>
            <a:cxnSpLocks/>
          </p:cNvCxnSpPr>
          <p:nvPr/>
        </p:nvCxnSpPr>
        <p:spPr>
          <a:xfrm>
            <a:off x="0" y="522898"/>
            <a:ext cx="2146300" cy="1403268"/>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F8CB6AF-E463-46FB-B420-F745C4E81111}"/>
              </a:ext>
            </a:extLst>
          </p:cNvPr>
          <p:cNvSpPr/>
          <p:nvPr/>
        </p:nvSpPr>
        <p:spPr>
          <a:xfrm>
            <a:off x="2146300" y="1926166"/>
            <a:ext cx="7899400" cy="30056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mj-lt"/>
              </a:rPr>
              <a:t>P6 Summary To Show </a:t>
            </a:r>
            <a:r>
              <a:rPr lang="en-US" sz="6000" b="1" dirty="0">
                <a:solidFill>
                  <a:schemeClr val="accent1"/>
                </a:solidFill>
                <a:latin typeface="+mj-lt"/>
              </a:rPr>
              <a:t>before &amp; after </a:t>
            </a:r>
            <a:r>
              <a:rPr lang="en-US" sz="6000" b="1" dirty="0">
                <a:solidFill>
                  <a:schemeClr val="tx1"/>
                </a:solidFill>
                <a:latin typeface="+mj-lt"/>
              </a:rPr>
              <a:t>impact </a:t>
            </a:r>
          </a:p>
        </p:txBody>
      </p:sp>
      <p:pic>
        <p:nvPicPr>
          <p:cNvPr id="8" name="Picture 7">
            <a:extLst>
              <a:ext uri="{FF2B5EF4-FFF2-40B4-BE49-F238E27FC236}">
                <a16:creationId xmlns:a16="http://schemas.microsoft.com/office/drawing/2014/main" id="{741FC0E3-7AD2-48A4-9299-9CBA3B8C5168}"/>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cxnSp>
        <p:nvCxnSpPr>
          <p:cNvPr id="9" name="Straight Connector 8">
            <a:extLst>
              <a:ext uri="{FF2B5EF4-FFF2-40B4-BE49-F238E27FC236}">
                <a16:creationId xmlns:a16="http://schemas.microsoft.com/office/drawing/2014/main" id="{AA2794A5-38D7-41E0-B369-A68C9E0F0D58}"/>
              </a:ext>
              <a:ext uri="{C183D7F6-B498-43B3-948B-1728B52AA6E4}">
                <adec:decorative xmlns:adec="http://schemas.microsoft.com/office/drawing/2017/decorative" val="1"/>
              </a:ext>
            </a:extLst>
          </p:cNvPr>
          <p:cNvCxnSpPr>
            <a:cxnSpLocks/>
          </p:cNvCxnSpPr>
          <p:nvPr/>
        </p:nvCxnSpPr>
        <p:spPr>
          <a:xfrm>
            <a:off x="7179733" y="522898"/>
            <a:ext cx="5012267"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9FE42CC-B57A-43B7-A06A-A8FCFD25584B}"/>
              </a:ext>
              <a:ext uri="{C183D7F6-B498-43B3-948B-1728B52AA6E4}">
                <adec:decorative xmlns:adec="http://schemas.microsoft.com/office/drawing/2017/decorative" val="1"/>
              </a:ext>
            </a:extLst>
          </p:cNvPr>
          <p:cNvCxnSpPr>
            <a:cxnSpLocks/>
          </p:cNvCxnSpPr>
          <p:nvPr/>
        </p:nvCxnSpPr>
        <p:spPr>
          <a:xfrm>
            <a:off x="0" y="522898"/>
            <a:ext cx="4275667"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7786595-74B0-466E-9893-4FD1DA7D9D79}"/>
              </a:ext>
            </a:extLst>
          </p:cNvPr>
          <p:cNvSpPr txBox="1"/>
          <p:nvPr/>
        </p:nvSpPr>
        <p:spPr>
          <a:xfrm>
            <a:off x="2702984" y="316983"/>
            <a:ext cx="6104466" cy="584775"/>
          </a:xfrm>
          <a:prstGeom prst="rect">
            <a:avLst/>
          </a:prstGeom>
          <a:noFill/>
        </p:spPr>
        <p:txBody>
          <a:bodyPr wrap="square">
            <a:spAutoFit/>
          </a:bodyPr>
          <a:lstStyle/>
          <a:p>
            <a:pPr algn="ctr"/>
            <a:r>
              <a:rPr lang="en-US" sz="3200" b="1" dirty="0">
                <a:solidFill>
                  <a:schemeClr val="tx2"/>
                </a:solidFill>
                <a:latin typeface="+mj-lt"/>
              </a:rPr>
              <a:t>P6 Summary</a:t>
            </a:r>
          </a:p>
        </p:txBody>
      </p:sp>
      <p:pic>
        <p:nvPicPr>
          <p:cNvPr id="12" name="Picture 11">
            <a:extLst>
              <a:ext uri="{FF2B5EF4-FFF2-40B4-BE49-F238E27FC236}">
                <a16:creationId xmlns:a16="http://schemas.microsoft.com/office/drawing/2014/main" id="{1A322A40-0D7B-4A1D-9065-F34CEBAA4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 y="1"/>
            <a:ext cx="1431615" cy="358588"/>
          </a:xfrm>
          <a:prstGeom prst="rect">
            <a:avLst/>
          </a:prstGeom>
        </p:spPr>
      </p:pic>
    </p:spTree>
    <p:extLst>
      <p:ext uri="{BB962C8B-B14F-4D97-AF65-F5344CB8AC3E}">
        <p14:creationId xmlns:p14="http://schemas.microsoft.com/office/powerpoint/2010/main" val="7093815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70763-2624-42DB-8AFE-2BF0F7D96002}"/>
              </a:ext>
            </a:extLst>
          </p:cNvPr>
          <p:cNvSpPr>
            <a:spLocks noGrp="1"/>
          </p:cNvSpPr>
          <p:nvPr>
            <p:ph type="title"/>
          </p:nvPr>
        </p:nvSpPr>
        <p:spPr>
          <a:xfrm>
            <a:off x="1214966" y="1549400"/>
            <a:ext cx="8475133" cy="4682411"/>
          </a:xfrm>
        </p:spPr>
        <p:txBody>
          <a:bodyPr>
            <a:normAutofit fontScale="90000"/>
          </a:bodyPr>
          <a:lstStyle/>
          <a:p>
            <a:br>
              <a:rPr lang="en-US" sz="3600" dirty="0"/>
            </a:br>
            <a:r>
              <a:rPr lang="en-US" sz="3600" dirty="0"/>
              <a:t>- </a:t>
            </a:r>
            <a:r>
              <a:rPr lang="en-US" sz="3600" dirty="0">
                <a:cs typeface="Calibri Light"/>
              </a:rPr>
              <a:t>Magnitude of PNG Relocation Impact</a:t>
            </a:r>
            <a:br>
              <a:rPr lang="en-US" sz="3600" dirty="0">
                <a:cs typeface="Calibri Light"/>
              </a:rPr>
            </a:br>
            <a:br>
              <a:rPr lang="en-US" sz="3600" dirty="0">
                <a:cs typeface="Calibri Light"/>
              </a:rPr>
            </a:br>
            <a:r>
              <a:rPr lang="en-US" sz="3600" dirty="0">
                <a:cs typeface="Calibri Light"/>
              </a:rPr>
              <a:t>- Functional Interchange Completion</a:t>
            </a:r>
            <a:br>
              <a:rPr lang="en-US" sz="3600" dirty="0">
                <a:cs typeface="Calibri Light"/>
              </a:rPr>
            </a:br>
            <a:br>
              <a:rPr lang="en-US" sz="3600" dirty="0">
                <a:cs typeface="Calibri Light"/>
              </a:rPr>
            </a:br>
            <a:r>
              <a:rPr lang="en-US" sz="3600" dirty="0">
                <a:cs typeface="Calibri Light"/>
              </a:rPr>
              <a:t>- Substantial Completion</a:t>
            </a:r>
            <a:br>
              <a:rPr lang="en-US" sz="3600" dirty="0">
                <a:cs typeface="Calibri Light"/>
              </a:rPr>
            </a:br>
            <a:br>
              <a:rPr lang="en-US" sz="3600" dirty="0">
                <a:cs typeface="Calibri Light"/>
              </a:rPr>
            </a:br>
            <a:r>
              <a:rPr lang="en-US" sz="3600" dirty="0">
                <a:cs typeface="Calibri Light"/>
              </a:rPr>
              <a:t>- Summary</a:t>
            </a:r>
            <a:br>
              <a:rPr lang="en-US" sz="3600" dirty="0"/>
            </a:br>
            <a:br>
              <a:rPr lang="en-US" sz="3600" dirty="0"/>
            </a:br>
            <a:br>
              <a:rPr lang="en-US" sz="3600" dirty="0"/>
            </a:br>
            <a:endParaRPr lang="en-US" sz="3600" b="1" dirty="0"/>
          </a:p>
        </p:txBody>
      </p:sp>
      <p:sp>
        <p:nvSpPr>
          <p:cNvPr id="5" name="Title 1">
            <a:extLst>
              <a:ext uri="{FF2B5EF4-FFF2-40B4-BE49-F238E27FC236}">
                <a16:creationId xmlns:a16="http://schemas.microsoft.com/office/drawing/2014/main" id="{B55FD203-8025-4EE0-B90A-C1249549608F}"/>
              </a:ext>
            </a:extLst>
          </p:cNvPr>
          <p:cNvSpPr txBox="1">
            <a:spLocks/>
          </p:cNvSpPr>
          <p:nvPr/>
        </p:nvSpPr>
        <p:spPr>
          <a:xfrm>
            <a:off x="838200" y="1615350"/>
            <a:ext cx="10515600" cy="8419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dirty="0">
              <a:latin typeface="+mn-lt"/>
            </a:endParaRPr>
          </a:p>
        </p:txBody>
      </p:sp>
      <p:sp>
        <p:nvSpPr>
          <p:cNvPr id="3" name="Slide Number Placeholder 2">
            <a:extLst>
              <a:ext uri="{FF2B5EF4-FFF2-40B4-BE49-F238E27FC236}">
                <a16:creationId xmlns:a16="http://schemas.microsoft.com/office/drawing/2014/main" id="{D9B90DAF-CA5D-4BE8-89F1-4D2351CC8F07}"/>
              </a:ext>
            </a:extLst>
          </p:cNvPr>
          <p:cNvSpPr>
            <a:spLocks noGrp="1"/>
          </p:cNvSpPr>
          <p:nvPr>
            <p:ph type="sldNum" sz="quarter" idx="12"/>
          </p:nvPr>
        </p:nvSpPr>
        <p:spPr/>
        <p:txBody>
          <a:bodyPr/>
          <a:lstStyle/>
          <a:p>
            <a:fld id="{78F94D95-C51E-4676-A960-1E7FB7E262CB}" type="slidenum">
              <a:rPr lang="en-US" smtClean="0"/>
              <a:t>90</a:t>
            </a:fld>
            <a:endParaRPr lang="en-US" dirty="0"/>
          </a:p>
        </p:txBody>
      </p:sp>
      <p:sp>
        <p:nvSpPr>
          <p:cNvPr id="7" name="Footer Placeholder 3">
            <a:extLst>
              <a:ext uri="{FF2B5EF4-FFF2-40B4-BE49-F238E27FC236}">
                <a16:creationId xmlns:a16="http://schemas.microsoft.com/office/drawing/2014/main" id="{A453D815-952A-4E43-9A78-072BF616E6A3}"/>
              </a:ext>
            </a:extLst>
          </p:cNvPr>
          <p:cNvSpPr txBox="1">
            <a:spLocks/>
          </p:cNvSpPr>
          <p:nvPr/>
        </p:nvSpPr>
        <p:spPr>
          <a:xfrm>
            <a:off x="2688166" y="6356350"/>
            <a:ext cx="681566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R-2247 EB Winston-Salem Northern Beltway Interchange at US 52 FOR SETTLEMENT PURPOSES ONLY</a:t>
            </a:r>
          </a:p>
        </p:txBody>
      </p:sp>
      <p:cxnSp>
        <p:nvCxnSpPr>
          <p:cNvPr id="8" name="Straight Connector 7">
            <a:extLst>
              <a:ext uri="{FF2B5EF4-FFF2-40B4-BE49-F238E27FC236}">
                <a16:creationId xmlns:a16="http://schemas.microsoft.com/office/drawing/2014/main" id="{6F1A65C6-1BD6-44C4-841B-16CAAAF0B8E2}"/>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57F27B8-08B9-4AB0-8839-4DD53A0AADE3}"/>
              </a:ext>
            </a:extLst>
          </p:cNvPr>
          <p:cNvSpPr txBox="1">
            <a:spLocks/>
          </p:cNvSpPr>
          <p:nvPr/>
        </p:nvSpPr>
        <p:spPr>
          <a:xfrm>
            <a:off x="317500" y="324714"/>
            <a:ext cx="11734800" cy="5262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chemeClr val="tx2"/>
                </a:solidFill>
              </a:rPr>
              <a:t>Magnitude of Impact</a:t>
            </a:r>
          </a:p>
        </p:txBody>
      </p:sp>
      <p:cxnSp>
        <p:nvCxnSpPr>
          <p:cNvPr id="10" name="Straight Connector 9">
            <a:extLst>
              <a:ext uri="{FF2B5EF4-FFF2-40B4-BE49-F238E27FC236}">
                <a16:creationId xmlns:a16="http://schemas.microsoft.com/office/drawing/2014/main" id="{DF676513-A3F0-4F76-800E-63C171563880}"/>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1A58CDC-1AF4-46A2-B8AC-D2929BA20914}"/>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20921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EA5DD9E-414C-4DB8-9EEC-0F951D1B57CF}"/>
              </a:ext>
            </a:extLst>
          </p:cNvPr>
          <p:cNvSpPr>
            <a:spLocks noGrp="1"/>
          </p:cNvSpPr>
          <p:nvPr>
            <p:ph type="ftr" sz="quarter" idx="11"/>
          </p:nvPr>
        </p:nvSpPr>
        <p:spPr>
          <a:xfrm>
            <a:off x="3497118" y="6356350"/>
            <a:ext cx="5197764" cy="365125"/>
          </a:xfrm>
        </p:spPr>
        <p:txBody>
          <a:bodyPr/>
          <a:lstStyle/>
          <a:p>
            <a:r>
              <a:rPr lang="en-US" dirty="0"/>
              <a:t>R-2247 EB Winston-Salem Northern Beltway Interchange at US 52</a:t>
            </a:r>
          </a:p>
          <a:p>
            <a:r>
              <a:rPr lang="en-US" dirty="0"/>
              <a:t>FOR SETTLEMENT PURPOSES ONLY</a:t>
            </a:r>
          </a:p>
        </p:txBody>
      </p:sp>
      <p:sp>
        <p:nvSpPr>
          <p:cNvPr id="4" name="Slide Number Placeholder 3">
            <a:extLst>
              <a:ext uri="{FF2B5EF4-FFF2-40B4-BE49-F238E27FC236}">
                <a16:creationId xmlns:a16="http://schemas.microsoft.com/office/drawing/2014/main" id="{D2F454DB-9827-40E0-9B1F-3676F7386398}"/>
              </a:ext>
            </a:extLst>
          </p:cNvPr>
          <p:cNvSpPr>
            <a:spLocks noGrp="1"/>
          </p:cNvSpPr>
          <p:nvPr>
            <p:ph type="sldNum" sz="quarter" idx="12"/>
          </p:nvPr>
        </p:nvSpPr>
        <p:spPr/>
        <p:txBody>
          <a:bodyPr/>
          <a:lstStyle/>
          <a:p>
            <a:fld id="{78F94D95-C51E-4676-A960-1E7FB7E262CB}" type="slidenum">
              <a:rPr lang="en-US" smtClean="0"/>
              <a:t>91</a:t>
            </a:fld>
            <a:endParaRPr lang="en-US" dirty="0"/>
          </a:p>
        </p:txBody>
      </p:sp>
      <p:sp>
        <p:nvSpPr>
          <p:cNvPr id="6" name="Title 1">
            <a:extLst>
              <a:ext uri="{FF2B5EF4-FFF2-40B4-BE49-F238E27FC236}">
                <a16:creationId xmlns:a16="http://schemas.microsoft.com/office/drawing/2014/main" id="{475AAD71-E8DB-4F91-9EC2-56C540F77073}"/>
              </a:ext>
            </a:extLst>
          </p:cNvPr>
          <p:cNvSpPr txBox="1">
            <a:spLocks/>
          </p:cNvSpPr>
          <p:nvPr/>
        </p:nvSpPr>
        <p:spPr>
          <a:xfrm>
            <a:off x="834501" y="955465"/>
            <a:ext cx="10515600" cy="881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grpSp>
        <p:nvGrpSpPr>
          <p:cNvPr id="7" name="Group 6">
            <a:extLst>
              <a:ext uri="{FF2B5EF4-FFF2-40B4-BE49-F238E27FC236}">
                <a16:creationId xmlns:a16="http://schemas.microsoft.com/office/drawing/2014/main" id="{7734611F-15B1-484F-8744-AA6F0B9ED29F}"/>
              </a:ext>
            </a:extLst>
          </p:cNvPr>
          <p:cNvGrpSpPr/>
          <p:nvPr/>
        </p:nvGrpSpPr>
        <p:grpSpPr>
          <a:xfrm>
            <a:off x="1119520" y="1403379"/>
            <a:ext cx="9868678" cy="4820204"/>
            <a:chOff x="1161661" y="1395869"/>
            <a:chExt cx="9868678" cy="4820204"/>
          </a:xfrm>
        </p:grpSpPr>
        <p:pic>
          <p:nvPicPr>
            <p:cNvPr id="8" name="Picture 7">
              <a:extLst>
                <a:ext uri="{FF2B5EF4-FFF2-40B4-BE49-F238E27FC236}">
                  <a16:creationId xmlns:a16="http://schemas.microsoft.com/office/drawing/2014/main" id="{CDD8B11E-ADF9-4192-BB76-1490C63221D2}"/>
                </a:ext>
              </a:extLst>
            </p:cNvPr>
            <p:cNvPicPr>
              <a:picLocks noChangeAspect="1"/>
            </p:cNvPicPr>
            <p:nvPr/>
          </p:nvPicPr>
          <p:blipFill>
            <a:blip r:embed="rId2"/>
            <a:stretch>
              <a:fillRect/>
            </a:stretch>
          </p:blipFill>
          <p:spPr>
            <a:xfrm>
              <a:off x="1161661" y="1395869"/>
              <a:ext cx="9868678" cy="4820204"/>
            </a:xfrm>
            <a:prstGeom prst="rect">
              <a:avLst/>
            </a:prstGeom>
          </p:spPr>
        </p:pic>
        <p:sp>
          <p:nvSpPr>
            <p:cNvPr id="5" name="TextBox 4">
              <a:extLst>
                <a:ext uri="{FF2B5EF4-FFF2-40B4-BE49-F238E27FC236}">
                  <a16:creationId xmlns:a16="http://schemas.microsoft.com/office/drawing/2014/main" id="{1FF926A6-AC1B-42FB-84EA-7AF4191271B8}"/>
                </a:ext>
              </a:extLst>
            </p:cNvPr>
            <p:cNvSpPr txBox="1"/>
            <p:nvPr/>
          </p:nvSpPr>
          <p:spPr>
            <a:xfrm>
              <a:off x="6144384" y="2814042"/>
              <a:ext cx="1188572" cy="577081"/>
            </a:xfrm>
            <a:prstGeom prst="rect">
              <a:avLst/>
            </a:prstGeom>
            <a:solidFill>
              <a:schemeClr val="bg1"/>
            </a:solidFill>
            <a:ln>
              <a:solidFill>
                <a:schemeClr val="tx1"/>
              </a:solidFill>
            </a:ln>
          </p:spPr>
          <p:txBody>
            <a:bodyPr wrap="square" rtlCol="0">
              <a:spAutoFit/>
            </a:bodyPr>
            <a:lstStyle/>
            <a:p>
              <a:pPr algn="ctr"/>
              <a:r>
                <a:rPr lang="en-US" sz="1050" dirty="0"/>
                <a:t>36.8% of Construction Time Lost</a:t>
              </a:r>
            </a:p>
          </p:txBody>
        </p:sp>
      </p:grpSp>
      <p:sp>
        <p:nvSpPr>
          <p:cNvPr id="10" name="TextBox 9">
            <a:extLst>
              <a:ext uri="{FF2B5EF4-FFF2-40B4-BE49-F238E27FC236}">
                <a16:creationId xmlns:a16="http://schemas.microsoft.com/office/drawing/2014/main" id="{BEBF825E-87EE-4D46-8AB6-9D3C9A4C9A0E}"/>
              </a:ext>
            </a:extLst>
          </p:cNvPr>
          <p:cNvSpPr txBox="1"/>
          <p:nvPr/>
        </p:nvSpPr>
        <p:spPr>
          <a:xfrm>
            <a:off x="3768436" y="2983346"/>
            <a:ext cx="2152073" cy="246221"/>
          </a:xfrm>
          <a:prstGeom prst="rect">
            <a:avLst/>
          </a:prstGeom>
          <a:pattFill prst="smGrid">
            <a:fgClr>
              <a:srgbClr val="C00000"/>
            </a:fgClr>
            <a:bgClr>
              <a:srgbClr val="FF0000"/>
            </a:bgClr>
          </a:pattFill>
        </p:spPr>
        <p:txBody>
          <a:bodyPr wrap="square" rtlCol="0">
            <a:spAutoFit/>
          </a:bodyPr>
          <a:lstStyle/>
          <a:p>
            <a:pPr algn="ctr"/>
            <a:r>
              <a:rPr lang="en-US" sz="1000" b="1" dirty="0">
                <a:solidFill>
                  <a:schemeClr val="bg1"/>
                </a:solidFill>
              </a:rPr>
              <a:t>277 DAYS</a:t>
            </a:r>
          </a:p>
        </p:txBody>
      </p:sp>
      <p:sp>
        <p:nvSpPr>
          <p:cNvPr id="13" name="Title 1">
            <a:extLst>
              <a:ext uri="{FF2B5EF4-FFF2-40B4-BE49-F238E27FC236}">
                <a16:creationId xmlns:a16="http://schemas.microsoft.com/office/drawing/2014/main" id="{C35E93FF-BDBC-4A37-A656-7020D06F7DF0}"/>
              </a:ext>
            </a:extLst>
          </p:cNvPr>
          <p:cNvSpPr txBox="1">
            <a:spLocks/>
          </p:cNvSpPr>
          <p:nvPr/>
        </p:nvSpPr>
        <p:spPr>
          <a:xfrm>
            <a:off x="1737395" y="733233"/>
            <a:ext cx="9868678" cy="50878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2"/>
                </a:solidFill>
              </a:rPr>
              <a:t>Large Magnitude Delay of the Critical Path</a:t>
            </a:r>
          </a:p>
        </p:txBody>
      </p:sp>
      <p:sp>
        <p:nvSpPr>
          <p:cNvPr id="14" name="Title 1">
            <a:extLst>
              <a:ext uri="{FF2B5EF4-FFF2-40B4-BE49-F238E27FC236}">
                <a16:creationId xmlns:a16="http://schemas.microsoft.com/office/drawing/2014/main" id="{2FB3F1C9-0BF0-43B2-8BC4-E3A79F0A3559}"/>
              </a:ext>
            </a:extLst>
          </p:cNvPr>
          <p:cNvSpPr>
            <a:spLocks noGrp="1"/>
          </p:cNvSpPr>
          <p:nvPr>
            <p:ph type="title"/>
          </p:nvPr>
        </p:nvSpPr>
        <p:spPr>
          <a:xfrm>
            <a:off x="1319212" y="3825848"/>
            <a:ext cx="9067800" cy="1530933"/>
          </a:xfrm>
        </p:spPr>
        <p:txBody>
          <a:bodyPr>
            <a:noAutofit/>
          </a:bodyPr>
          <a:lstStyle/>
          <a:p>
            <a:r>
              <a:rPr lang="en-US" sz="2400" b="1" i="0" dirty="0">
                <a:effectLst/>
              </a:rPr>
              <a:t>If there is a significant delay to the </a:t>
            </a:r>
            <a:r>
              <a:rPr lang="en-US" sz="2400" b="1" i="0" u="none" strike="noStrike" dirty="0">
                <a:effectLst/>
              </a:rPr>
              <a:t>critical path</a:t>
            </a:r>
            <a:r>
              <a:rPr lang="en-US" sz="2400" b="1" i="0" dirty="0">
                <a:effectLst/>
              </a:rPr>
              <a:t> of any project, a delay of the magnitude of 36.8% of the available time would be extremely challenging to overcome, unless there is a way to modify the critical tasks through a major </a:t>
            </a:r>
            <a:r>
              <a:rPr lang="en-US" sz="2400" b="1" i="0" u="none" strike="noStrike" dirty="0">
                <a:effectLst/>
              </a:rPr>
              <a:t>schedule revision</a:t>
            </a:r>
            <a:r>
              <a:rPr lang="en-US" sz="2400" b="1" i="0" dirty="0">
                <a:effectLst/>
              </a:rPr>
              <a:t>.</a:t>
            </a:r>
            <a:endParaRPr lang="en-US" sz="2400" b="1" dirty="0"/>
          </a:p>
        </p:txBody>
      </p:sp>
      <p:cxnSp>
        <p:nvCxnSpPr>
          <p:cNvPr id="16" name="Straight Connector 15">
            <a:extLst>
              <a:ext uri="{FF2B5EF4-FFF2-40B4-BE49-F238E27FC236}">
                <a16:creationId xmlns:a16="http://schemas.microsoft.com/office/drawing/2014/main" id="{E034C6FC-68DA-4087-86AC-F9BBA0D302DC}"/>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10E940-76C0-41DE-99A3-336C93EB8FAF}"/>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854D6E5-9581-497C-84BC-BEC62BAE8BC3}"/>
              </a:ext>
            </a:extLst>
          </p:cNvPr>
          <p:cNvSpPr txBox="1"/>
          <p:nvPr/>
        </p:nvSpPr>
        <p:spPr>
          <a:xfrm>
            <a:off x="3201533" y="270886"/>
            <a:ext cx="6100232" cy="523220"/>
          </a:xfrm>
          <a:prstGeom prst="rect">
            <a:avLst/>
          </a:prstGeom>
          <a:noFill/>
        </p:spPr>
        <p:txBody>
          <a:bodyPr wrap="square">
            <a:spAutoFit/>
          </a:bodyPr>
          <a:lstStyle/>
          <a:p>
            <a:r>
              <a:rPr lang="en-US" sz="2800" b="1" dirty="0">
                <a:solidFill>
                  <a:schemeClr val="tx2"/>
                </a:solidFill>
                <a:latin typeface="+mj-lt"/>
              </a:rPr>
              <a:t>NCDOT Objections to Settlement</a:t>
            </a:r>
          </a:p>
        </p:txBody>
      </p:sp>
      <p:pic>
        <p:nvPicPr>
          <p:cNvPr id="20" name="Picture 19">
            <a:extLst>
              <a:ext uri="{FF2B5EF4-FFF2-40B4-BE49-F238E27FC236}">
                <a16:creationId xmlns:a16="http://schemas.microsoft.com/office/drawing/2014/main" id="{0A296E4A-FCEF-45C1-9E8C-0D5639D5D365}"/>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73088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6ED1-23E6-4300-8AE4-5FF42C91A963}"/>
              </a:ext>
            </a:extLst>
          </p:cNvPr>
          <p:cNvSpPr>
            <a:spLocks noGrp="1"/>
          </p:cNvSpPr>
          <p:nvPr>
            <p:ph type="title"/>
          </p:nvPr>
        </p:nvSpPr>
        <p:spPr>
          <a:xfrm>
            <a:off x="1594694" y="867352"/>
            <a:ext cx="9002612" cy="647479"/>
          </a:xfrm>
        </p:spPr>
        <p:txBody>
          <a:bodyPr>
            <a:normAutofit fontScale="90000"/>
          </a:bodyPr>
          <a:lstStyle/>
          <a:p>
            <a:pPr algn="ctr"/>
            <a:r>
              <a:rPr lang="en-US" sz="3200" b="1" dirty="0">
                <a:solidFill>
                  <a:schemeClr val="tx2"/>
                </a:solidFill>
                <a:cs typeface="Calibri Light"/>
              </a:rPr>
              <a:t>Percent of FIC Construction Days Lost Due to PNG delay</a:t>
            </a:r>
            <a:endParaRPr lang="en-US" sz="3200" b="1" dirty="0">
              <a:solidFill>
                <a:schemeClr val="tx2"/>
              </a:solidFill>
            </a:endParaRPr>
          </a:p>
        </p:txBody>
      </p:sp>
      <p:sp>
        <p:nvSpPr>
          <p:cNvPr id="9" name="TextBox 8">
            <a:extLst>
              <a:ext uri="{FF2B5EF4-FFF2-40B4-BE49-F238E27FC236}">
                <a16:creationId xmlns:a16="http://schemas.microsoft.com/office/drawing/2014/main" id="{21283E63-AF28-44F7-AC2F-B41B5493ED76}"/>
              </a:ext>
            </a:extLst>
          </p:cNvPr>
          <p:cNvSpPr txBox="1"/>
          <p:nvPr/>
        </p:nvSpPr>
        <p:spPr>
          <a:xfrm>
            <a:off x="1319211" y="1734988"/>
            <a:ext cx="10346315" cy="4401205"/>
          </a:xfrm>
          <a:prstGeom prst="rect">
            <a:avLst/>
          </a:prstGeom>
          <a:solidFill>
            <a:schemeClr val="bg1"/>
          </a:solidFill>
        </p:spPr>
        <p:txBody>
          <a:bodyPr wrap="square" rtlCol="0">
            <a:spAutoFit/>
          </a:bodyPr>
          <a:lstStyle/>
          <a:p>
            <a:r>
              <a:rPr lang="en-US" sz="2400" b="1" dirty="0">
                <a:latin typeface="+mj-lt"/>
              </a:rPr>
              <a:t>Planned Construction Days from PNG Relocation</a:t>
            </a:r>
          </a:p>
          <a:p>
            <a:r>
              <a:rPr lang="en-US" sz="2400" b="1" dirty="0">
                <a:latin typeface="+mj-lt"/>
              </a:rPr>
              <a:t> to ICT #1 Functional Interchange Open:</a:t>
            </a:r>
            <a:r>
              <a:rPr lang="en-US" sz="2400" b="1" dirty="0">
                <a:solidFill>
                  <a:srgbClr val="FF0000"/>
                </a:solidFill>
                <a:latin typeface="+mj-lt"/>
              </a:rPr>
              <a:t>		752 Days</a:t>
            </a:r>
          </a:p>
          <a:p>
            <a:r>
              <a:rPr lang="en-US" sz="2400" b="1" dirty="0">
                <a:latin typeface="+mj-lt"/>
              </a:rPr>
              <a:t>Days of Delay in PNG Relocation:</a:t>
            </a:r>
            <a:r>
              <a:rPr lang="en-US" sz="2400" b="1" dirty="0">
                <a:solidFill>
                  <a:srgbClr val="FF0000"/>
                </a:solidFill>
                <a:latin typeface="+mj-lt"/>
              </a:rPr>
              <a:t>			277 Days</a:t>
            </a:r>
          </a:p>
          <a:p>
            <a:endParaRPr lang="en-US" sz="2400" b="1" dirty="0">
              <a:solidFill>
                <a:srgbClr val="FF0000"/>
              </a:solidFill>
              <a:latin typeface="+mj-lt"/>
            </a:endParaRPr>
          </a:p>
          <a:p>
            <a:pPr algn="ctr"/>
            <a:r>
              <a:rPr lang="en-US" sz="3200" b="1" dirty="0">
                <a:solidFill>
                  <a:srgbClr val="FF0000"/>
                </a:solidFill>
                <a:latin typeface="+mj-lt"/>
              </a:rPr>
              <a:t>36.8 % </a:t>
            </a:r>
            <a:r>
              <a:rPr lang="en-US" sz="3200" b="1" dirty="0">
                <a:latin typeface="+mj-lt"/>
              </a:rPr>
              <a:t>of planned construction days </a:t>
            </a:r>
            <a:r>
              <a:rPr lang="en-US" sz="3200" b="1" i="1" dirty="0">
                <a:latin typeface="+mj-lt"/>
              </a:rPr>
              <a:t>lost from project critical path </a:t>
            </a:r>
            <a:r>
              <a:rPr lang="en-US" sz="3200" b="1" dirty="0">
                <a:solidFill>
                  <a:srgbClr val="FF0000"/>
                </a:solidFill>
                <a:latin typeface="+mj-lt"/>
              </a:rPr>
              <a:t>= a total change of sequence and work plan forced on Blythe by not suspending work until PNG relocation was completed. </a:t>
            </a:r>
            <a:r>
              <a:rPr lang="en-US" sz="3200" b="1" i="1" dirty="0">
                <a:latin typeface="+mj-lt"/>
              </a:rPr>
              <a:t>It was impossible to recover a loss of</a:t>
            </a:r>
            <a:r>
              <a:rPr lang="en-US" sz="3200" b="1" dirty="0">
                <a:solidFill>
                  <a:srgbClr val="FF0000"/>
                </a:solidFill>
                <a:latin typeface="+mj-lt"/>
              </a:rPr>
              <a:t> 36.8%</a:t>
            </a:r>
          </a:p>
          <a:p>
            <a:endParaRPr lang="en-US" sz="2400" b="1" dirty="0">
              <a:solidFill>
                <a:srgbClr val="FF0000"/>
              </a:solidFill>
              <a:latin typeface="+mj-lt"/>
            </a:endParaRPr>
          </a:p>
        </p:txBody>
      </p:sp>
      <p:sp>
        <p:nvSpPr>
          <p:cNvPr id="4" name="Slide Number Placeholder 3">
            <a:extLst>
              <a:ext uri="{FF2B5EF4-FFF2-40B4-BE49-F238E27FC236}">
                <a16:creationId xmlns:a16="http://schemas.microsoft.com/office/drawing/2014/main" id="{3DAEF28B-046F-4F20-BF3F-EF3C3511FCAB}"/>
              </a:ext>
            </a:extLst>
          </p:cNvPr>
          <p:cNvSpPr>
            <a:spLocks noGrp="1"/>
          </p:cNvSpPr>
          <p:nvPr>
            <p:ph type="sldNum" sz="quarter" idx="12"/>
          </p:nvPr>
        </p:nvSpPr>
        <p:spPr/>
        <p:txBody>
          <a:bodyPr/>
          <a:lstStyle/>
          <a:p>
            <a:fld id="{78F94D95-C51E-4676-A960-1E7FB7E262CB}" type="slidenum">
              <a:rPr lang="en-US" smtClean="0"/>
              <a:t>92</a:t>
            </a:fld>
            <a:endParaRPr lang="en-US" dirty="0"/>
          </a:p>
        </p:txBody>
      </p:sp>
      <p:cxnSp>
        <p:nvCxnSpPr>
          <p:cNvPr id="10" name="Straight Connector 9">
            <a:extLst>
              <a:ext uri="{FF2B5EF4-FFF2-40B4-BE49-F238E27FC236}">
                <a16:creationId xmlns:a16="http://schemas.microsoft.com/office/drawing/2014/main" id="{0C8977DA-4215-4C96-9EA5-2799FDFF3FC9}"/>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65C67B20-72D3-4A5D-8082-452AB6E2BF04}"/>
              </a:ext>
            </a:extLst>
          </p:cNvPr>
          <p:cNvSpPr txBox="1">
            <a:spLocks/>
          </p:cNvSpPr>
          <p:nvPr/>
        </p:nvSpPr>
        <p:spPr>
          <a:xfrm>
            <a:off x="317500" y="324714"/>
            <a:ext cx="11734800" cy="5262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chemeClr val="tx2"/>
                </a:solidFill>
              </a:rPr>
              <a:t>Magnitude of Impact</a:t>
            </a:r>
          </a:p>
        </p:txBody>
      </p:sp>
      <p:cxnSp>
        <p:nvCxnSpPr>
          <p:cNvPr id="12" name="Straight Connector 11">
            <a:extLst>
              <a:ext uri="{FF2B5EF4-FFF2-40B4-BE49-F238E27FC236}">
                <a16:creationId xmlns:a16="http://schemas.microsoft.com/office/drawing/2014/main" id="{EBEDC287-0DF5-47F8-A56E-DD5665607D92}"/>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896D7B1-CD33-465D-BECF-96AB65E028DE}"/>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14" name="Footer Placeholder 2">
            <a:extLst>
              <a:ext uri="{FF2B5EF4-FFF2-40B4-BE49-F238E27FC236}">
                <a16:creationId xmlns:a16="http://schemas.microsoft.com/office/drawing/2014/main" id="{563D7DF7-56B2-4428-AFD3-9D8D28653CAF}"/>
              </a:ext>
            </a:extLst>
          </p:cNvPr>
          <p:cNvSpPr>
            <a:spLocks noGrp="1"/>
          </p:cNvSpPr>
          <p:nvPr>
            <p:ph type="ftr" sz="quarter" idx="11"/>
          </p:nvPr>
        </p:nvSpPr>
        <p:spPr>
          <a:xfrm>
            <a:off x="3497118" y="6356350"/>
            <a:ext cx="5197764" cy="365125"/>
          </a:xfrm>
        </p:spPr>
        <p:txBody>
          <a:bodyPr/>
          <a:lstStyle/>
          <a:p>
            <a:r>
              <a:rPr lang="en-US" dirty="0"/>
              <a:t>R-2247 EB Winston-Salem Northern Beltway Interchange at US 52</a:t>
            </a:r>
          </a:p>
          <a:p>
            <a:r>
              <a:rPr lang="en-US" dirty="0"/>
              <a:t>FOR SETTLEMENT PURPOSES ONLY</a:t>
            </a:r>
          </a:p>
        </p:txBody>
      </p:sp>
    </p:spTree>
    <p:extLst>
      <p:ext uri="{BB962C8B-B14F-4D97-AF65-F5344CB8AC3E}">
        <p14:creationId xmlns:p14="http://schemas.microsoft.com/office/powerpoint/2010/main" val="28078253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6ED1-23E6-4300-8AE4-5FF42C91A963}"/>
              </a:ext>
            </a:extLst>
          </p:cNvPr>
          <p:cNvSpPr>
            <a:spLocks noGrp="1"/>
          </p:cNvSpPr>
          <p:nvPr>
            <p:ph type="title"/>
          </p:nvPr>
        </p:nvSpPr>
        <p:spPr>
          <a:xfrm>
            <a:off x="626666" y="796590"/>
            <a:ext cx="10938668" cy="759875"/>
          </a:xfrm>
        </p:spPr>
        <p:txBody>
          <a:bodyPr>
            <a:normAutofit fontScale="90000"/>
          </a:bodyPr>
          <a:lstStyle/>
          <a:p>
            <a:r>
              <a:rPr lang="en-US" sz="3200" b="1" dirty="0">
                <a:solidFill>
                  <a:schemeClr val="tx2"/>
                </a:solidFill>
                <a:cs typeface="Calibri Light"/>
              </a:rPr>
              <a:t>Magnitude of Delay to Functional Interchange Completion</a:t>
            </a:r>
            <a:endParaRPr lang="en-US" sz="3200" b="1" dirty="0">
              <a:solidFill>
                <a:schemeClr val="tx2"/>
              </a:solidFill>
            </a:endParaRPr>
          </a:p>
        </p:txBody>
      </p:sp>
      <p:sp>
        <p:nvSpPr>
          <p:cNvPr id="3" name="Footer Placeholder 2">
            <a:extLst>
              <a:ext uri="{FF2B5EF4-FFF2-40B4-BE49-F238E27FC236}">
                <a16:creationId xmlns:a16="http://schemas.microsoft.com/office/drawing/2014/main" id="{7EA5DD9E-414C-4DB8-9EEC-0F951D1B57CF}"/>
              </a:ext>
            </a:extLst>
          </p:cNvPr>
          <p:cNvSpPr>
            <a:spLocks noGrp="1"/>
          </p:cNvSpPr>
          <p:nvPr>
            <p:ph type="ftr" sz="quarter" idx="11"/>
          </p:nvPr>
        </p:nvSpPr>
        <p:spPr>
          <a:xfrm>
            <a:off x="3497118" y="6356350"/>
            <a:ext cx="5197764" cy="365125"/>
          </a:xfrm>
        </p:spPr>
        <p:txBody>
          <a:bodyPr/>
          <a:lstStyle/>
          <a:p>
            <a:r>
              <a:rPr lang="en-US" dirty="0"/>
              <a:t>R-2247 EB Winston-Salem Northern Beltway Interchange at US 52</a:t>
            </a:r>
          </a:p>
          <a:p>
            <a:r>
              <a:rPr lang="en-US" dirty="0"/>
              <a:t>FOR SETTLEMENT PURPOSES ONLY</a:t>
            </a:r>
          </a:p>
        </p:txBody>
      </p:sp>
      <p:sp>
        <p:nvSpPr>
          <p:cNvPr id="9" name="TextBox 8">
            <a:extLst>
              <a:ext uri="{FF2B5EF4-FFF2-40B4-BE49-F238E27FC236}">
                <a16:creationId xmlns:a16="http://schemas.microsoft.com/office/drawing/2014/main" id="{21283E63-AF28-44F7-AC2F-B41B5493ED76}"/>
              </a:ext>
            </a:extLst>
          </p:cNvPr>
          <p:cNvSpPr txBox="1"/>
          <p:nvPr/>
        </p:nvSpPr>
        <p:spPr>
          <a:xfrm>
            <a:off x="1388992" y="1830156"/>
            <a:ext cx="9634608" cy="4278094"/>
          </a:xfrm>
          <a:prstGeom prst="rect">
            <a:avLst/>
          </a:prstGeom>
          <a:solidFill>
            <a:schemeClr val="bg1"/>
          </a:solidFill>
        </p:spPr>
        <p:txBody>
          <a:bodyPr wrap="square" rtlCol="0">
            <a:spAutoFit/>
          </a:bodyPr>
          <a:lstStyle/>
          <a:p>
            <a:r>
              <a:rPr lang="en-US" sz="2400" b="1" dirty="0">
                <a:latin typeface="+mj-lt"/>
              </a:rPr>
              <a:t>Planned Construction Days from Project Start to ICT #1 Planned Functional Interchange Completion (Baseline): </a:t>
            </a:r>
            <a:r>
              <a:rPr lang="en-US" sz="2400" b="1" dirty="0">
                <a:solidFill>
                  <a:srgbClr val="FF0000"/>
                </a:solidFill>
                <a:latin typeface="+mj-lt"/>
              </a:rPr>
              <a:t>	  751 Days</a:t>
            </a:r>
          </a:p>
          <a:p>
            <a:r>
              <a:rPr lang="en-US" sz="2400" b="1" dirty="0">
                <a:latin typeface="+mj-lt"/>
              </a:rPr>
              <a:t>Total days to Functional Interchange Completion:</a:t>
            </a:r>
            <a:r>
              <a:rPr lang="en-US" sz="2400" b="1" dirty="0">
                <a:solidFill>
                  <a:srgbClr val="FF0000"/>
                </a:solidFill>
                <a:latin typeface="+mj-lt"/>
              </a:rPr>
              <a:t>	1182 Days</a:t>
            </a:r>
          </a:p>
          <a:p>
            <a:r>
              <a:rPr lang="en-US" sz="2400" b="1" dirty="0">
                <a:latin typeface="+mj-lt"/>
              </a:rPr>
              <a:t>Net Additional Days to Function </a:t>
            </a:r>
            <a:r>
              <a:rPr lang="en-US" sz="2400" b="1" dirty="0" err="1">
                <a:latin typeface="+mj-lt"/>
              </a:rPr>
              <a:t>Interchg</a:t>
            </a:r>
            <a:r>
              <a:rPr lang="en-US" sz="2400" b="1" dirty="0">
                <a:latin typeface="+mj-lt"/>
              </a:rPr>
              <a:t>. </a:t>
            </a:r>
            <a:r>
              <a:rPr lang="en-US" sz="2400" b="1" dirty="0" err="1">
                <a:latin typeface="+mj-lt"/>
              </a:rPr>
              <a:t>Compl</a:t>
            </a:r>
            <a:r>
              <a:rPr lang="en-US" sz="2400" b="1" dirty="0">
                <a:latin typeface="+mj-lt"/>
              </a:rPr>
              <a:t>.: </a:t>
            </a:r>
            <a:r>
              <a:rPr lang="en-US" sz="2400" b="1" dirty="0">
                <a:solidFill>
                  <a:srgbClr val="FF0000"/>
                </a:solidFill>
                <a:latin typeface="+mj-lt"/>
              </a:rPr>
              <a:t>	  430 Days</a:t>
            </a:r>
          </a:p>
          <a:p>
            <a:pPr algn="ctr"/>
            <a:endParaRPr lang="en-US" sz="3200" b="1" i="1" dirty="0">
              <a:latin typeface="+mj-lt"/>
            </a:endParaRPr>
          </a:p>
          <a:p>
            <a:pPr algn="ctr"/>
            <a:r>
              <a:rPr lang="en-US" sz="3200" b="1" i="1" dirty="0">
                <a:latin typeface="+mj-lt"/>
              </a:rPr>
              <a:t>Adding</a:t>
            </a:r>
            <a:r>
              <a:rPr lang="en-US" sz="3200" b="1" dirty="0">
                <a:solidFill>
                  <a:srgbClr val="FF0000"/>
                </a:solidFill>
                <a:latin typeface="+mj-lt"/>
              </a:rPr>
              <a:t> 57.3 % </a:t>
            </a:r>
            <a:r>
              <a:rPr lang="en-US" sz="3200" b="1" i="1" dirty="0">
                <a:latin typeface="+mj-lt"/>
              </a:rPr>
              <a:t>of planned (baseline) days</a:t>
            </a:r>
          </a:p>
          <a:p>
            <a:pPr algn="ctr"/>
            <a:r>
              <a:rPr lang="en-US" sz="3200" b="1" dirty="0">
                <a:latin typeface="+mj-lt"/>
              </a:rPr>
              <a:t>to</a:t>
            </a:r>
            <a:r>
              <a:rPr lang="en-US" sz="3200" b="1" i="1" dirty="0">
                <a:latin typeface="+mj-lt"/>
              </a:rPr>
              <a:t> </a:t>
            </a:r>
            <a:r>
              <a:rPr lang="en-US" sz="3200" b="1" dirty="0">
                <a:latin typeface="+mj-lt"/>
              </a:rPr>
              <a:t>Functional Interchange Completion</a:t>
            </a:r>
            <a:endParaRPr lang="en-US" sz="3200" b="1" i="1" dirty="0">
              <a:latin typeface="+mj-lt"/>
            </a:endParaRPr>
          </a:p>
          <a:p>
            <a:pPr algn="ctr"/>
            <a:endParaRPr lang="en-US" sz="3200" b="1" i="1" dirty="0">
              <a:latin typeface="+mj-lt"/>
            </a:endParaRPr>
          </a:p>
          <a:p>
            <a:endParaRPr lang="en-US" sz="2400" b="1" dirty="0">
              <a:solidFill>
                <a:srgbClr val="FF0000"/>
              </a:solidFill>
              <a:latin typeface="+mj-lt"/>
            </a:endParaRPr>
          </a:p>
        </p:txBody>
      </p:sp>
      <p:sp>
        <p:nvSpPr>
          <p:cNvPr id="4" name="Slide Number Placeholder 3">
            <a:extLst>
              <a:ext uri="{FF2B5EF4-FFF2-40B4-BE49-F238E27FC236}">
                <a16:creationId xmlns:a16="http://schemas.microsoft.com/office/drawing/2014/main" id="{1E71B760-B3AF-41CC-A91A-0FC725FAD03D}"/>
              </a:ext>
            </a:extLst>
          </p:cNvPr>
          <p:cNvSpPr>
            <a:spLocks noGrp="1"/>
          </p:cNvSpPr>
          <p:nvPr>
            <p:ph type="sldNum" sz="quarter" idx="12"/>
          </p:nvPr>
        </p:nvSpPr>
        <p:spPr/>
        <p:txBody>
          <a:bodyPr/>
          <a:lstStyle/>
          <a:p>
            <a:fld id="{78F94D95-C51E-4676-A960-1E7FB7E262CB}" type="slidenum">
              <a:rPr lang="en-US" smtClean="0"/>
              <a:t>93</a:t>
            </a:fld>
            <a:endParaRPr lang="en-US" dirty="0"/>
          </a:p>
        </p:txBody>
      </p:sp>
      <p:cxnSp>
        <p:nvCxnSpPr>
          <p:cNvPr id="7" name="Straight Connector 6">
            <a:extLst>
              <a:ext uri="{FF2B5EF4-FFF2-40B4-BE49-F238E27FC236}">
                <a16:creationId xmlns:a16="http://schemas.microsoft.com/office/drawing/2014/main" id="{F5A58EDB-CBF5-40BF-B711-728BB62BA370}"/>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752CD7D-6B1D-4C89-AEC3-1E6A1316AD05}"/>
              </a:ext>
            </a:extLst>
          </p:cNvPr>
          <p:cNvSpPr txBox="1">
            <a:spLocks/>
          </p:cNvSpPr>
          <p:nvPr/>
        </p:nvSpPr>
        <p:spPr>
          <a:xfrm>
            <a:off x="317500" y="324714"/>
            <a:ext cx="11734800" cy="5262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chemeClr val="tx2"/>
                </a:solidFill>
              </a:rPr>
              <a:t>Magnitude of Impact</a:t>
            </a:r>
          </a:p>
        </p:txBody>
      </p:sp>
      <p:cxnSp>
        <p:nvCxnSpPr>
          <p:cNvPr id="10" name="Straight Connector 9">
            <a:extLst>
              <a:ext uri="{FF2B5EF4-FFF2-40B4-BE49-F238E27FC236}">
                <a16:creationId xmlns:a16="http://schemas.microsoft.com/office/drawing/2014/main" id="{6AB58346-C659-4EFC-839E-60C13000D7B2}"/>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A96F018-1A48-4782-906A-2AFF64524FEF}"/>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88254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6ED1-23E6-4300-8AE4-5FF42C91A963}"/>
              </a:ext>
            </a:extLst>
          </p:cNvPr>
          <p:cNvSpPr>
            <a:spLocks noGrp="1"/>
          </p:cNvSpPr>
          <p:nvPr>
            <p:ph type="title"/>
          </p:nvPr>
        </p:nvSpPr>
        <p:spPr>
          <a:xfrm>
            <a:off x="1661604" y="760698"/>
            <a:ext cx="10725129" cy="576995"/>
          </a:xfrm>
        </p:spPr>
        <p:txBody>
          <a:bodyPr>
            <a:normAutofit fontScale="90000"/>
          </a:bodyPr>
          <a:lstStyle/>
          <a:p>
            <a:r>
              <a:rPr lang="en-US" sz="3600" b="1" dirty="0">
                <a:solidFill>
                  <a:schemeClr val="tx2"/>
                </a:solidFill>
                <a:cs typeface="Calibri Light"/>
              </a:rPr>
              <a:t>Magnitude of Delay to Substantial Completion</a:t>
            </a:r>
            <a:endParaRPr lang="en-US" sz="3600" b="1" dirty="0">
              <a:solidFill>
                <a:schemeClr val="tx2"/>
              </a:solidFill>
            </a:endParaRPr>
          </a:p>
        </p:txBody>
      </p:sp>
      <p:sp>
        <p:nvSpPr>
          <p:cNvPr id="3" name="Footer Placeholder 2">
            <a:extLst>
              <a:ext uri="{FF2B5EF4-FFF2-40B4-BE49-F238E27FC236}">
                <a16:creationId xmlns:a16="http://schemas.microsoft.com/office/drawing/2014/main" id="{7EA5DD9E-414C-4DB8-9EEC-0F951D1B57CF}"/>
              </a:ext>
            </a:extLst>
          </p:cNvPr>
          <p:cNvSpPr>
            <a:spLocks noGrp="1"/>
          </p:cNvSpPr>
          <p:nvPr>
            <p:ph type="ftr" sz="quarter" idx="11"/>
          </p:nvPr>
        </p:nvSpPr>
        <p:spPr>
          <a:xfrm>
            <a:off x="3497118" y="6356350"/>
            <a:ext cx="5197764" cy="365125"/>
          </a:xfrm>
        </p:spPr>
        <p:txBody>
          <a:bodyPr/>
          <a:lstStyle/>
          <a:p>
            <a:r>
              <a:rPr lang="en-US" dirty="0"/>
              <a:t>R-2247 EB Winston-Salem Northern Beltway Interchange at US 52</a:t>
            </a:r>
          </a:p>
          <a:p>
            <a:r>
              <a:rPr lang="en-US" dirty="0"/>
              <a:t>FOR SETTLEMENT PURPOSES ONLY</a:t>
            </a:r>
          </a:p>
        </p:txBody>
      </p:sp>
      <p:sp>
        <p:nvSpPr>
          <p:cNvPr id="9" name="TextBox 8">
            <a:extLst>
              <a:ext uri="{FF2B5EF4-FFF2-40B4-BE49-F238E27FC236}">
                <a16:creationId xmlns:a16="http://schemas.microsoft.com/office/drawing/2014/main" id="{21283E63-AF28-44F7-AC2F-B41B5493ED76}"/>
              </a:ext>
            </a:extLst>
          </p:cNvPr>
          <p:cNvSpPr txBox="1"/>
          <p:nvPr/>
        </p:nvSpPr>
        <p:spPr>
          <a:xfrm>
            <a:off x="1661604" y="1959816"/>
            <a:ext cx="8868792" cy="4154984"/>
          </a:xfrm>
          <a:prstGeom prst="rect">
            <a:avLst/>
          </a:prstGeom>
          <a:solidFill>
            <a:schemeClr val="bg1"/>
          </a:solidFill>
        </p:spPr>
        <p:txBody>
          <a:bodyPr wrap="square" rtlCol="0">
            <a:spAutoFit/>
          </a:bodyPr>
          <a:lstStyle/>
          <a:p>
            <a:r>
              <a:rPr lang="en-US" sz="2400" b="1" dirty="0">
                <a:solidFill>
                  <a:srgbClr val="FF0000"/>
                </a:solidFill>
                <a:latin typeface="+mj-lt"/>
              </a:rPr>
              <a:t>Planned Construction Days from Project Start to Substantial Completion:						1060 Days</a:t>
            </a:r>
          </a:p>
          <a:p>
            <a:r>
              <a:rPr lang="en-US" sz="2400" b="1" dirty="0">
                <a:solidFill>
                  <a:srgbClr val="FF0000"/>
                </a:solidFill>
                <a:latin typeface="+mj-lt"/>
              </a:rPr>
              <a:t>Days to Achievement of Substantial Completion:	1477 Days</a:t>
            </a:r>
          </a:p>
          <a:p>
            <a:r>
              <a:rPr lang="en-US" sz="2400" b="1" dirty="0">
                <a:solidFill>
                  <a:srgbClr val="FF0000"/>
                </a:solidFill>
                <a:latin typeface="+mj-lt"/>
              </a:rPr>
              <a:t>Net Additional Days to Substantial Completion:	  417 Days</a:t>
            </a:r>
          </a:p>
          <a:p>
            <a:pPr algn="ctr"/>
            <a:endParaRPr lang="en-US" sz="3200" b="1" i="1" dirty="0">
              <a:latin typeface="+mj-lt"/>
            </a:endParaRPr>
          </a:p>
          <a:p>
            <a:pPr algn="ctr"/>
            <a:r>
              <a:rPr lang="en-US" sz="3200" b="1" i="1" dirty="0">
                <a:latin typeface="+mj-lt"/>
              </a:rPr>
              <a:t>Adding</a:t>
            </a:r>
            <a:r>
              <a:rPr lang="en-US" sz="3200" b="1" dirty="0">
                <a:solidFill>
                  <a:srgbClr val="FF0000"/>
                </a:solidFill>
                <a:latin typeface="+mj-lt"/>
              </a:rPr>
              <a:t> 39.34 % </a:t>
            </a:r>
            <a:r>
              <a:rPr lang="en-US" sz="3200" b="1" i="1" dirty="0">
                <a:latin typeface="+mj-lt"/>
              </a:rPr>
              <a:t>of planned (baseline) days to Substantial Completion</a:t>
            </a:r>
          </a:p>
          <a:p>
            <a:endParaRPr lang="en-US" sz="2400" b="1" dirty="0">
              <a:solidFill>
                <a:srgbClr val="FF0000"/>
              </a:solidFill>
              <a:latin typeface="+mj-lt"/>
            </a:endParaRPr>
          </a:p>
        </p:txBody>
      </p:sp>
      <p:sp>
        <p:nvSpPr>
          <p:cNvPr id="4" name="Slide Number Placeholder 3">
            <a:extLst>
              <a:ext uri="{FF2B5EF4-FFF2-40B4-BE49-F238E27FC236}">
                <a16:creationId xmlns:a16="http://schemas.microsoft.com/office/drawing/2014/main" id="{37909267-1EE5-4261-9444-FBF38B303D99}"/>
              </a:ext>
            </a:extLst>
          </p:cNvPr>
          <p:cNvSpPr>
            <a:spLocks noGrp="1"/>
          </p:cNvSpPr>
          <p:nvPr>
            <p:ph type="sldNum" sz="quarter" idx="12"/>
          </p:nvPr>
        </p:nvSpPr>
        <p:spPr/>
        <p:txBody>
          <a:bodyPr/>
          <a:lstStyle/>
          <a:p>
            <a:fld id="{78F94D95-C51E-4676-A960-1E7FB7E262CB}" type="slidenum">
              <a:rPr lang="en-US" smtClean="0"/>
              <a:t>94</a:t>
            </a:fld>
            <a:endParaRPr lang="en-US" dirty="0"/>
          </a:p>
        </p:txBody>
      </p:sp>
      <p:cxnSp>
        <p:nvCxnSpPr>
          <p:cNvPr id="7" name="Straight Connector 6">
            <a:extLst>
              <a:ext uri="{FF2B5EF4-FFF2-40B4-BE49-F238E27FC236}">
                <a16:creationId xmlns:a16="http://schemas.microsoft.com/office/drawing/2014/main" id="{A3659C35-ECD0-413F-9373-A162DE81287B}"/>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73DADBDE-C0F8-45DD-8D37-256139E32C4F}"/>
              </a:ext>
            </a:extLst>
          </p:cNvPr>
          <p:cNvSpPr txBox="1">
            <a:spLocks/>
          </p:cNvSpPr>
          <p:nvPr/>
        </p:nvSpPr>
        <p:spPr>
          <a:xfrm>
            <a:off x="317500" y="324714"/>
            <a:ext cx="11734800" cy="5262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chemeClr val="tx2"/>
                </a:solidFill>
              </a:rPr>
              <a:t>Magnitude of Impact</a:t>
            </a:r>
          </a:p>
        </p:txBody>
      </p:sp>
      <p:cxnSp>
        <p:nvCxnSpPr>
          <p:cNvPr id="10" name="Straight Connector 9">
            <a:extLst>
              <a:ext uri="{FF2B5EF4-FFF2-40B4-BE49-F238E27FC236}">
                <a16:creationId xmlns:a16="http://schemas.microsoft.com/office/drawing/2014/main" id="{B196B948-3044-4A03-A101-8FA26EEFE714}"/>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2A05A20-DF8A-45AD-BA26-447AACDD15DC}"/>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98348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6ED1-23E6-4300-8AE4-5FF42C91A963}"/>
              </a:ext>
            </a:extLst>
          </p:cNvPr>
          <p:cNvSpPr>
            <a:spLocks noGrp="1"/>
          </p:cNvSpPr>
          <p:nvPr>
            <p:ph type="title"/>
          </p:nvPr>
        </p:nvSpPr>
        <p:spPr>
          <a:xfrm>
            <a:off x="1709040" y="851012"/>
            <a:ext cx="9522690" cy="766619"/>
          </a:xfrm>
        </p:spPr>
        <p:txBody>
          <a:bodyPr>
            <a:normAutofit/>
          </a:bodyPr>
          <a:lstStyle/>
          <a:p>
            <a:r>
              <a:rPr lang="en-US" sz="4400" b="1" dirty="0">
                <a:solidFill>
                  <a:schemeClr val="tx2"/>
                </a:solidFill>
                <a:cs typeface="Calibri Light"/>
              </a:rPr>
              <a:t>Summary of Magnitude of Impact</a:t>
            </a:r>
            <a:endParaRPr lang="en-US" b="1" dirty="0">
              <a:solidFill>
                <a:schemeClr val="tx2"/>
              </a:solidFill>
            </a:endParaRPr>
          </a:p>
        </p:txBody>
      </p:sp>
      <p:graphicFrame>
        <p:nvGraphicFramePr>
          <p:cNvPr id="6" name="Table 6">
            <a:extLst>
              <a:ext uri="{FF2B5EF4-FFF2-40B4-BE49-F238E27FC236}">
                <a16:creationId xmlns:a16="http://schemas.microsoft.com/office/drawing/2014/main" id="{823A91B1-ADEF-46C9-829F-F32DFF2F32F8}"/>
              </a:ext>
            </a:extLst>
          </p:cNvPr>
          <p:cNvGraphicFramePr>
            <a:graphicFrameLocks noGrp="1"/>
          </p:cNvGraphicFramePr>
          <p:nvPr>
            <p:ph idx="1"/>
            <p:extLst>
              <p:ext uri="{D42A27DB-BD31-4B8C-83A1-F6EECF244321}">
                <p14:modId xmlns:p14="http://schemas.microsoft.com/office/powerpoint/2010/main" val="2063228156"/>
              </p:ext>
            </p:extLst>
          </p:nvPr>
        </p:nvGraphicFramePr>
        <p:xfrm>
          <a:off x="1709040" y="2329281"/>
          <a:ext cx="8773919" cy="2839720"/>
        </p:xfrm>
        <a:graphic>
          <a:graphicData uri="http://schemas.openxmlformats.org/drawingml/2006/table">
            <a:tbl>
              <a:tblPr firstRow="1" bandRow="1">
                <a:tableStyleId>{5C22544A-7EE6-4342-B048-85BDC9FD1C3A}</a:tableStyleId>
              </a:tblPr>
              <a:tblGrid>
                <a:gridCol w="3850937">
                  <a:extLst>
                    <a:ext uri="{9D8B030D-6E8A-4147-A177-3AD203B41FA5}">
                      <a16:colId xmlns:a16="http://schemas.microsoft.com/office/drawing/2014/main" val="277983342"/>
                    </a:ext>
                  </a:extLst>
                </a:gridCol>
                <a:gridCol w="3158837">
                  <a:extLst>
                    <a:ext uri="{9D8B030D-6E8A-4147-A177-3AD203B41FA5}">
                      <a16:colId xmlns:a16="http://schemas.microsoft.com/office/drawing/2014/main" val="2927081718"/>
                    </a:ext>
                  </a:extLst>
                </a:gridCol>
                <a:gridCol w="1764145">
                  <a:extLst>
                    <a:ext uri="{9D8B030D-6E8A-4147-A177-3AD203B41FA5}">
                      <a16:colId xmlns:a16="http://schemas.microsoft.com/office/drawing/2014/main" val="157067183"/>
                    </a:ext>
                  </a:extLst>
                </a:gridCol>
              </a:tblGrid>
              <a:tr h="370840">
                <a:tc>
                  <a:txBody>
                    <a:bodyPr/>
                    <a:lstStyle/>
                    <a:p>
                      <a:pPr algn="ctr"/>
                      <a:r>
                        <a:rPr lang="en-US" b="0" dirty="0">
                          <a:latin typeface="+mj-lt"/>
                        </a:rPr>
                        <a:t>Description</a:t>
                      </a:r>
                    </a:p>
                  </a:txBody>
                  <a:tcPr anchor="ctr">
                    <a:solidFill>
                      <a:schemeClr val="bg2">
                        <a:lumMod val="75000"/>
                      </a:schemeClr>
                    </a:solidFill>
                  </a:tcPr>
                </a:tc>
                <a:tc>
                  <a:txBody>
                    <a:bodyPr/>
                    <a:lstStyle/>
                    <a:p>
                      <a:pPr algn="ctr"/>
                      <a:r>
                        <a:rPr lang="en-US" b="0" dirty="0">
                          <a:latin typeface="+mj-lt"/>
                        </a:rPr>
                        <a:t>Days</a:t>
                      </a:r>
                    </a:p>
                  </a:txBody>
                  <a:tcPr anchor="ctr">
                    <a:solidFill>
                      <a:schemeClr val="bg2">
                        <a:lumMod val="75000"/>
                      </a:schemeClr>
                    </a:solidFill>
                  </a:tcPr>
                </a:tc>
                <a:tc>
                  <a:txBody>
                    <a:bodyPr/>
                    <a:lstStyle/>
                    <a:p>
                      <a:pPr algn="ctr"/>
                      <a:r>
                        <a:rPr lang="en-US" b="0" dirty="0">
                          <a:latin typeface="+mj-lt"/>
                        </a:rPr>
                        <a:t>% of Impact</a:t>
                      </a:r>
                    </a:p>
                  </a:txBody>
                  <a:tcPr anchor="ctr">
                    <a:solidFill>
                      <a:schemeClr val="bg2">
                        <a:lumMod val="75000"/>
                      </a:schemeClr>
                    </a:solidFill>
                  </a:tcPr>
                </a:tc>
                <a:extLst>
                  <a:ext uri="{0D108BD9-81ED-4DB2-BD59-A6C34878D82A}">
                    <a16:rowId xmlns:a16="http://schemas.microsoft.com/office/drawing/2014/main" val="822529553"/>
                  </a:ext>
                </a:extLst>
              </a:tr>
              <a:tr h="370840">
                <a:tc>
                  <a:txBody>
                    <a:bodyPr/>
                    <a:lstStyle/>
                    <a:p>
                      <a:r>
                        <a:rPr lang="en-US" b="0" dirty="0">
                          <a:latin typeface="+mj-lt"/>
                        </a:rPr>
                        <a:t>Loss of Planned Construction Days from PNG Relocation to ICT #1 Functional Interchange Completion</a:t>
                      </a:r>
                    </a:p>
                  </a:txBody>
                  <a:tcPr anchor="ctr">
                    <a:solidFill>
                      <a:schemeClr val="bg2">
                        <a:lumMod val="9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1" i="0" u="none" strike="noStrike" dirty="0">
                          <a:solidFill>
                            <a:srgbClr val="FF0000"/>
                          </a:solidFill>
                          <a:effectLst/>
                          <a:latin typeface="+mj-lt"/>
                        </a:rPr>
                        <a:t>277 of 752 days</a:t>
                      </a:r>
                    </a:p>
                  </a:txBody>
                  <a:tcPr marL="9525" marR="9525" marT="9525" marB="0" anchor="ctr">
                    <a:solidFill>
                      <a:schemeClr val="bg2">
                        <a:lumMod val="90000"/>
                      </a:schemeClr>
                    </a:solidFill>
                  </a:tcPr>
                </a:tc>
                <a:tc>
                  <a:txBody>
                    <a:bodyPr/>
                    <a:lstStyle/>
                    <a:p>
                      <a:pPr algn="ctr"/>
                      <a:r>
                        <a:rPr lang="en-US" sz="1800" b="1" i="0" dirty="0">
                          <a:solidFill>
                            <a:srgbClr val="FF0000"/>
                          </a:solidFill>
                          <a:latin typeface="+mj-lt"/>
                        </a:rPr>
                        <a:t>36.8 %</a:t>
                      </a:r>
                      <a:endParaRPr lang="en-US" b="1" i="0" dirty="0">
                        <a:latin typeface="+mj-lt"/>
                      </a:endParaRPr>
                    </a:p>
                  </a:txBody>
                  <a:tcPr anchor="ctr">
                    <a:solidFill>
                      <a:schemeClr val="bg2">
                        <a:lumMod val="90000"/>
                      </a:schemeClr>
                    </a:solidFill>
                  </a:tcPr>
                </a:tc>
                <a:extLst>
                  <a:ext uri="{0D108BD9-81ED-4DB2-BD59-A6C34878D82A}">
                    <a16:rowId xmlns:a16="http://schemas.microsoft.com/office/drawing/2014/main" val="29551865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j-lt"/>
                        </a:rPr>
                        <a:t>Impact on Functional Interchange Date</a:t>
                      </a:r>
                    </a:p>
                  </a:txBody>
                  <a:tcPr anchor="ctr">
                    <a:solidFill>
                      <a:schemeClr val="bg2">
                        <a:lumMod val="9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1" i="0" u="none" strike="noStrike" dirty="0">
                          <a:solidFill>
                            <a:srgbClr val="FF0000"/>
                          </a:solidFill>
                          <a:effectLst/>
                          <a:latin typeface="+mj-lt"/>
                        </a:rPr>
                        <a:t>430 added to 751 days</a:t>
                      </a:r>
                    </a:p>
                  </a:txBody>
                  <a:tcPr marL="9525" marR="9525" marT="9525" marB="0"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0" dirty="0">
                          <a:solidFill>
                            <a:srgbClr val="FF0000"/>
                          </a:solidFill>
                          <a:latin typeface="+mj-lt"/>
                        </a:rPr>
                        <a:t>57.3 %</a:t>
                      </a:r>
                    </a:p>
                  </a:txBody>
                  <a:tcPr anchor="ctr">
                    <a:solidFill>
                      <a:schemeClr val="bg2">
                        <a:lumMod val="90000"/>
                      </a:schemeClr>
                    </a:solidFill>
                  </a:tcPr>
                </a:tc>
                <a:extLst>
                  <a:ext uri="{0D108BD9-81ED-4DB2-BD59-A6C34878D82A}">
                    <a16:rowId xmlns:a16="http://schemas.microsoft.com/office/drawing/2014/main" val="23342336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j-lt"/>
                        </a:rPr>
                        <a:t>Impact on Substantial Completion Date</a:t>
                      </a:r>
                    </a:p>
                  </a:txBody>
                  <a:tcPr anchor="ctr">
                    <a:solidFill>
                      <a:schemeClr val="bg2">
                        <a:lumMod val="9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1" i="0" dirty="0">
                          <a:solidFill>
                            <a:srgbClr val="FF0000"/>
                          </a:solidFill>
                          <a:latin typeface="+mj-lt"/>
                        </a:rPr>
                        <a:t>417 days added to 1060</a:t>
                      </a:r>
                      <a:endParaRPr lang="en-US" sz="1800" b="1" i="0" u="none" strike="noStrike" dirty="0">
                        <a:solidFill>
                          <a:srgbClr val="000000"/>
                        </a:solidFill>
                        <a:effectLst/>
                        <a:latin typeface="+mj-lt"/>
                      </a:endParaRPr>
                    </a:p>
                  </a:txBody>
                  <a:tcPr marL="9525" marR="9525" marT="9525" marB="0"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rgbClr val="FF0000"/>
                          </a:solidFill>
                          <a:latin typeface="+mj-lt"/>
                        </a:rPr>
                        <a:t>39.3 %</a:t>
                      </a:r>
                      <a:endParaRPr lang="en-US" b="1" i="0" dirty="0">
                        <a:latin typeface="+mj-lt"/>
                      </a:endParaRPr>
                    </a:p>
                  </a:txBody>
                  <a:tcPr anchor="ctr">
                    <a:solidFill>
                      <a:schemeClr val="bg2">
                        <a:lumMod val="90000"/>
                      </a:schemeClr>
                    </a:solidFill>
                  </a:tcPr>
                </a:tc>
                <a:extLst>
                  <a:ext uri="{0D108BD9-81ED-4DB2-BD59-A6C34878D82A}">
                    <a16:rowId xmlns:a16="http://schemas.microsoft.com/office/drawing/2014/main" val="427489880"/>
                  </a:ext>
                </a:extLst>
              </a:tr>
            </a:tbl>
          </a:graphicData>
        </a:graphic>
      </p:graphicFrame>
      <p:sp>
        <p:nvSpPr>
          <p:cNvPr id="3" name="Footer Placeholder 2">
            <a:extLst>
              <a:ext uri="{FF2B5EF4-FFF2-40B4-BE49-F238E27FC236}">
                <a16:creationId xmlns:a16="http://schemas.microsoft.com/office/drawing/2014/main" id="{7EA5DD9E-414C-4DB8-9EEC-0F951D1B57CF}"/>
              </a:ext>
            </a:extLst>
          </p:cNvPr>
          <p:cNvSpPr>
            <a:spLocks noGrp="1"/>
          </p:cNvSpPr>
          <p:nvPr>
            <p:ph type="ftr" sz="quarter" idx="11"/>
          </p:nvPr>
        </p:nvSpPr>
        <p:spPr>
          <a:xfrm>
            <a:off x="3497118" y="6356350"/>
            <a:ext cx="5197764" cy="365125"/>
          </a:xfrm>
        </p:spPr>
        <p:txBody>
          <a:bodyPr/>
          <a:lstStyle/>
          <a:p>
            <a:r>
              <a:rPr lang="en-US" dirty="0"/>
              <a:t>R-2247 EB Winston-Salem Northern Beltway Interchange at US 52</a:t>
            </a:r>
          </a:p>
          <a:p>
            <a:r>
              <a:rPr lang="en-US" dirty="0"/>
              <a:t>FOR SETTLEMENT PURPOSES ONLY</a:t>
            </a:r>
          </a:p>
        </p:txBody>
      </p:sp>
      <p:sp>
        <p:nvSpPr>
          <p:cNvPr id="4" name="Slide Number Placeholder 3">
            <a:extLst>
              <a:ext uri="{FF2B5EF4-FFF2-40B4-BE49-F238E27FC236}">
                <a16:creationId xmlns:a16="http://schemas.microsoft.com/office/drawing/2014/main" id="{CD077BF1-9716-458C-8D9A-9E5B8F7CC4C9}"/>
              </a:ext>
            </a:extLst>
          </p:cNvPr>
          <p:cNvSpPr>
            <a:spLocks noGrp="1"/>
          </p:cNvSpPr>
          <p:nvPr>
            <p:ph type="sldNum" sz="quarter" idx="12"/>
          </p:nvPr>
        </p:nvSpPr>
        <p:spPr/>
        <p:txBody>
          <a:bodyPr/>
          <a:lstStyle/>
          <a:p>
            <a:fld id="{78F94D95-C51E-4676-A960-1E7FB7E262CB}" type="slidenum">
              <a:rPr lang="en-US" smtClean="0"/>
              <a:t>95</a:t>
            </a:fld>
            <a:endParaRPr lang="en-US" dirty="0"/>
          </a:p>
        </p:txBody>
      </p:sp>
      <p:cxnSp>
        <p:nvCxnSpPr>
          <p:cNvPr id="8" name="Straight Connector 7">
            <a:extLst>
              <a:ext uri="{FF2B5EF4-FFF2-40B4-BE49-F238E27FC236}">
                <a16:creationId xmlns:a16="http://schemas.microsoft.com/office/drawing/2014/main" id="{171BF94A-1211-4FA5-84C6-AFECFFCFC97E}"/>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6F30D36-C5CE-4095-830F-428AD50688C7}"/>
              </a:ext>
            </a:extLst>
          </p:cNvPr>
          <p:cNvSpPr txBox="1">
            <a:spLocks/>
          </p:cNvSpPr>
          <p:nvPr/>
        </p:nvSpPr>
        <p:spPr>
          <a:xfrm>
            <a:off x="317500" y="324714"/>
            <a:ext cx="11734800" cy="5262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chemeClr val="tx2"/>
                </a:solidFill>
              </a:rPr>
              <a:t>Magnitude of Impact</a:t>
            </a:r>
          </a:p>
        </p:txBody>
      </p:sp>
      <p:cxnSp>
        <p:nvCxnSpPr>
          <p:cNvPr id="10" name="Straight Connector 9">
            <a:extLst>
              <a:ext uri="{FF2B5EF4-FFF2-40B4-BE49-F238E27FC236}">
                <a16:creationId xmlns:a16="http://schemas.microsoft.com/office/drawing/2014/main" id="{AC03CDE0-E84E-468D-BB05-58A33A2E98AF}"/>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7260270-29F7-4610-BA6B-7D73C72D7ACE}"/>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52490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EA5DD9E-414C-4DB8-9EEC-0F951D1B57CF}"/>
              </a:ext>
            </a:extLst>
          </p:cNvPr>
          <p:cNvSpPr>
            <a:spLocks noGrp="1"/>
          </p:cNvSpPr>
          <p:nvPr>
            <p:ph type="ftr" sz="quarter" idx="11"/>
          </p:nvPr>
        </p:nvSpPr>
        <p:spPr>
          <a:xfrm>
            <a:off x="3497118" y="6356350"/>
            <a:ext cx="5197764" cy="365125"/>
          </a:xfrm>
        </p:spPr>
        <p:txBody>
          <a:bodyPr/>
          <a:lstStyle/>
          <a:p>
            <a:r>
              <a:rPr lang="en-US" dirty="0"/>
              <a:t>R-2247 EB Winston-Salem Northern Beltway Interchange at US 52</a:t>
            </a:r>
          </a:p>
          <a:p>
            <a:r>
              <a:rPr lang="en-US" dirty="0"/>
              <a:t>FOR SETTLEMENT PURPOSES ONLY</a:t>
            </a:r>
          </a:p>
        </p:txBody>
      </p:sp>
      <p:sp>
        <p:nvSpPr>
          <p:cNvPr id="4" name="Slide Number Placeholder 3">
            <a:extLst>
              <a:ext uri="{FF2B5EF4-FFF2-40B4-BE49-F238E27FC236}">
                <a16:creationId xmlns:a16="http://schemas.microsoft.com/office/drawing/2014/main" id="{CD077BF1-9716-458C-8D9A-9E5B8F7CC4C9}"/>
              </a:ext>
            </a:extLst>
          </p:cNvPr>
          <p:cNvSpPr>
            <a:spLocks noGrp="1"/>
          </p:cNvSpPr>
          <p:nvPr>
            <p:ph type="sldNum" sz="quarter" idx="12"/>
          </p:nvPr>
        </p:nvSpPr>
        <p:spPr/>
        <p:txBody>
          <a:bodyPr/>
          <a:lstStyle/>
          <a:p>
            <a:fld id="{78F94D95-C51E-4676-A960-1E7FB7E262CB}" type="slidenum">
              <a:rPr lang="en-US" smtClean="0"/>
              <a:t>96</a:t>
            </a:fld>
            <a:endParaRPr lang="en-US" dirty="0"/>
          </a:p>
        </p:txBody>
      </p:sp>
      <p:sp>
        <p:nvSpPr>
          <p:cNvPr id="8" name="Content Placeholder 7">
            <a:extLst>
              <a:ext uri="{FF2B5EF4-FFF2-40B4-BE49-F238E27FC236}">
                <a16:creationId xmlns:a16="http://schemas.microsoft.com/office/drawing/2014/main" id="{931BC711-8C5A-4677-80F8-CC05D16416E4}"/>
              </a:ext>
            </a:extLst>
          </p:cNvPr>
          <p:cNvSpPr>
            <a:spLocks noGrp="1"/>
          </p:cNvSpPr>
          <p:nvPr>
            <p:ph idx="1"/>
          </p:nvPr>
        </p:nvSpPr>
        <p:spPr>
          <a:xfrm>
            <a:off x="762000" y="1453092"/>
            <a:ext cx="10515600" cy="3088120"/>
          </a:xfrm>
        </p:spPr>
        <p:txBody>
          <a:bodyPr>
            <a:noAutofit/>
          </a:bodyPr>
          <a:lstStyle/>
          <a:p>
            <a:pPr>
              <a:lnSpc>
                <a:spcPct val="120000"/>
              </a:lnSpc>
            </a:pPr>
            <a:r>
              <a:rPr lang="en-US" sz="2000" b="1" dirty="0">
                <a:latin typeface="+mj-lt"/>
              </a:rPr>
              <a:t>A Time Impact Analysis (TIA), the method chosen to determine schedule impact for this claim, is the industry standard method</a:t>
            </a:r>
          </a:p>
          <a:p>
            <a:pPr>
              <a:lnSpc>
                <a:spcPct val="120000"/>
              </a:lnSpc>
            </a:pPr>
            <a:r>
              <a:rPr lang="en-US" sz="2000" b="1" dirty="0">
                <a:latin typeface="+mj-lt"/>
              </a:rPr>
              <a:t>Our determination of days due is a logical, scientific approach</a:t>
            </a:r>
          </a:p>
          <a:p>
            <a:pPr>
              <a:lnSpc>
                <a:spcPct val="120000"/>
              </a:lnSpc>
            </a:pPr>
            <a:r>
              <a:rPr lang="en-US" sz="2000" b="1" dirty="0">
                <a:latin typeface="+mj-lt"/>
              </a:rPr>
              <a:t>We used the March 20, 2020 actual schedule as a basis for our Baseline and Impacted schedules, keeping the planned activity durations. This was appropriate, removing the “bias” that would have occurred if we had used actual durations instead of planned durations.</a:t>
            </a:r>
          </a:p>
          <a:p>
            <a:pPr>
              <a:lnSpc>
                <a:spcPct val="120000"/>
              </a:lnSpc>
            </a:pPr>
            <a:r>
              <a:rPr lang="en-US" sz="2000" b="1" dirty="0">
                <a:latin typeface="+mj-lt"/>
              </a:rPr>
              <a:t>While we may disagree, we would welcome discussion of Division 9  objections to many of the days requested, if the objections are based on an approach that meets industry standards and good scheduling practice</a:t>
            </a:r>
          </a:p>
        </p:txBody>
      </p:sp>
      <p:cxnSp>
        <p:nvCxnSpPr>
          <p:cNvPr id="6" name="Straight Connector 5">
            <a:extLst>
              <a:ext uri="{FF2B5EF4-FFF2-40B4-BE49-F238E27FC236}">
                <a16:creationId xmlns:a16="http://schemas.microsoft.com/office/drawing/2014/main" id="{CDFDADCC-D3FB-4DC1-80C9-1FD7226A81E2}"/>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B91CD45-424F-418F-BAEF-440FE71C7EAB}"/>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Summary</a:t>
            </a:r>
          </a:p>
        </p:txBody>
      </p:sp>
      <p:cxnSp>
        <p:nvCxnSpPr>
          <p:cNvPr id="10" name="Straight Connector 9">
            <a:extLst>
              <a:ext uri="{FF2B5EF4-FFF2-40B4-BE49-F238E27FC236}">
                <a16:creationId xmlns:a16="http://schemas.microsoft.com/office/drawing/2014/main" id="{3B77BEFD-4DCB-474B-A41C-B7090A860878}"/>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E6212A2-55CA-47E5-A776-D50139D35E4A}"/>
              </a:ext>
            </a:extLst>
          </p:cNvPr>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112447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2A21665-C64F-4BDA-B2DE-442D70605718}"/>
              </a:ext>
              <a:ext uri="{C183D7F6-B498-43B3-948B-1728B52AA6E4}">
                <adec:decorative xmlns:adec="http://schemas.microsoft.com/office/drawing/2017/decorative" val="1"/>
              </a:ext>
            </a:extLst>
          </p:cNvPr>
          <p:cNvGrpSpPr/>
          <p:nvPr/>
        </p:nvGrpSpPr>
        <p:grpSpPr>
          <a:xfrm>
            <a:off x="4325258" y="1544068"/>
            <a:ext cx="3541486" cy="3769865"/>
            <a:chOff x="4325258" y="1229517"/>
            <a:chExt cx="3541486" cy="3769865"/>
          </a:xfrm>
        </p:grpSpPr>
        <p:sp>
          <p:nvSpPr>
            <p:cNvPr id="12" name="Diamond 11">
              <a:extLst>
                <a:ext uri="{FF2B5EF4-FFF2-40B4-BE49-F238E27FC236}">
                  <a16:creationId xmlns:a16="http://schemas.microsoft.com/office/drawing/2014/main" id="{7DC8B409-5FAC-4539-B25A-26BE925A48AF}"/>
                </a:ext>
              </a:extLst>
            </p:cNvPr>
            <p:cNvSpPr/>
            <p:nvPr/>
          </p:nvSpPr>
          <p:spPr>
            <a:xfrm>
              <a:off x="4792319" y="2392018"/>
              <a:ext cx="2607364" cy="2607364"/>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iamond 12">
              <a:extLst>
                <a:ext uri="{FF2B5EF4-FFF2-40B4-BE49-F238E27FC236}">
                  <a16:creationId xmlns:a16="http://schemas.microsoft.com/office/drawing/2014/main" id="{91498E2F-539C-46D3-AF7C-BB1DAE76B114}"/>
                </a:ext>
              </a:extLst>
            </p:cNvPr>
            <p:cNvSpPr/>
            <p:nvPr/>
          </p:nvSpPr>
          <p:spPr>
            <a:xfrm>
              <a:off x="4325258" y="1229517"/>
              <a:ext cx="3541486" cy="3541486"/>
            </a:xfrm>
            <a:prstGeom prst="diamond">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FA061601-468D-486D-B8EE-42BD1BE3ADCC}"/>
              </a:ext>
            </a:extLst>
          </p:cNvPr>
          <p:cNvSpPr>
            <a:spLocks noGrp="1"/>
          </p:cNvSpPr>
          <p:nvPr>
            <p:ph type="ctrTitle"/>
          </p:nvPr>
        </p:nvSpPr>
        <p:spPr>
          <a:xfrm>
            <a:off x="1524000" y="2930403"/>
            <a:ext cx="9144000" cy="997196"/>
          </a:xfrm>
        </p:spPr>
        <p:txBody>
          <a:bodyPr lIns="0" tIns="0" rIns="0" bIns="0" anchor="ctr">
            <a:spAutoFit/>
          </a:bodyPr>
          <a:lstStyle/>
          <a:p>
            <a:r>
              <a:rPr lang="en-US" sz="7200" b="1" dirty="0">
                <a:solidFill>
                  <a:schemeClr val="bg1"/>
                </a:solidFill>
              </a:rPr>
              <a:t>Thank You</a:t>
            </a:r>
            <a:endParaRPr lang="en-US" sz="7200" dirty="0">
              <a:solidFill>
                <a:schemeClr val="accent4"/>
              </a:solidFill>
            </a:endParaRPr>
          </a:p>
        </p:txBody>
      </p:sp>
      <p:sp>
        <p:nvSpPr>
          <p:cNvPr id="2" name="Slide Number Placeholder 1">
            <a:extLst>
              <a:ext uri="{FF2B5EF4-FFF2-40B4-BE49-F238E27FC236}">
                <a16:creationId xmlns:a16="http://schemas.microsoft.com/office/drawing/2014/main" id="{4D5DBE85-E5FE-430C-A010-43A16A8B92A7}"/>
              </a:ext>
            </a:extLst>
          </p:cNvPr>
          <p:cNvSpPr>
            <a:spLocks noGrp="1"/>
          </p:cNvSpPr>
          <p:nvPr>
            <p:ph type="sldNum" sz="quarter" idx="12"/>
          </p:nvPr>
        </p:nvSpPr>
        <p:spPr/>
        <p:txBody>
          <a:bodyPr/>
          <a:lstStyle/>
          <a:p>
            <a:fld id="{06FEDF93-2BFD-41CA-ABC7-B039102F3792}" type="slidenum">
              <a:rPr lang="en-US" smtClean="0"/>
              <a:t>97</a:t>
            </a:fld>
            <a:endParaRPr lang="en-US" dirty="0"/>
          </a:p>
        </p:txBody>
      </p:sp>
      <p:sp>
        <p:nvSpPr>
          <p:cNvPr id="10" name="TextBox 9">
            <a:extLst>
              <a:ext uri="{FF2B5EF4-FFF2-40B4-BE49-F238E27FC236}">
                <a16:creationId xmlns:a16="http://schemas.microsoft.com/office/drawing/2014/main" id="{5D8712DC-95DE-44D4-A8AE-816C3FD335F2}"/>
              </a:ext>
            </a:extLst>
          </p:cNvPr>
          <p:cNvSpPr txBox="1"/>
          <p:nvPr/>
        </p:nvSpPr>
        <p:spPr>
          <a:xfrm>
            <a:off x="1016000" y="2151727"/>
            <a:ext cx="10160000" cy="2554545"/>
          </a:xfrm>
          <a:prstGeom prst="rect">
            <a:avLst/>
          </a:prstGeom>
          <a:noFill/>
        </p:spPr>
        <p:txBody>
          <a:bodyPr wrap="square" rtlCol="0">
            <a:spAutoFit/>
          </a:bodyPr>
          <a:lstStyle/>
          <a:p>
            <a:pPr algn="ctr"/>
            <a:r>
              <a:rPr lang="en-US" sz="8000" b="1" dirty="0">
                <a:latin typeface="+mj-lt"/>
              </a:rPr>
              <a:t>Questions &amp; Answers</a:t>
            </a:r>
          </a:p>
        </p:txBody>
      </p:sp>
      <p:pic>
        <p:nvPicPr>
          <p:cNvPr id="14" name="Picture 13">
            <a:extLst>
              <a:ext uri="{FF2B5EF4-FFF2-40B4-BE49-F238E27FC236}">
                <a16:creationId xmlns:a16="http://schemas.microsoft.com/office/drawing/2014/main" id="{4518B239-CFC5-46F7-A294-EDF6424F92EC}"/>
              </a:ext>
            </a:extLst>
          </p:cNvPr>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15567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1B82BDD-90C9-4A22-9C4D-5B35CF3006E7}"/>
              </a:ext>
            </a:extLst>
          </p:cNvPr>
          <p:cNvPicPr>
            <a:picLocks noChangeAspect="1"/>
          </p:cNvPicPr>
          <p:nvPr/>
        </p:nvPicPr>
        <p:blipFill>
          <a:blip r:embed="rId2"/>
          <a:stretch>
            <a:fillRect/>
          </a:stretch>
        </p:blipFill>
        <p:spPr>
          <a:xfrm>
            <a:off x="609599" y="3714032"/>
            <a:ext cx="10972799" cy="2743200"/>
          </a:xfrm>
          <a:prstGeom prst="rect">
            <a:avLst/>
          </a:prstGeom>
          <a:ln w="28575" cap="sq">
            <a:solidFill>
              <a:srgbClr val="000000"/>
            </a:solidFill>
            <a:prstDash val="solid"/>
            <a:miter lim="800000"/>
          </a:ln>
          <a:effectLst/>
        </p:spPr>
      </p:pic>
      <p:pic>
        <p:nvPicPr>
          <p:cNvPr id="5" name="Picture 4">
            <a:extLst>
              <a:ext uri="{FF2B5EF4-FFF2-40B4-BE49-F238E27FC236}">
                <a16:creationId xmlns:a16="http://schemas.microsoft.com/office/drawing/2014/main" id="{5A98D0CF-C009-4F06-8B4C-D7E893091A6A}"/>
              </a:ext>
            </a:extLst>
          </p:cNvPr>
          <p:cNvPicPr>
            <a:picLocks noChangeAspect="1"/>
          </p:cNvPicPr>
          <p:nvPr/>
        </p:nvPicPr>
        <p:blipFill>
          <a:blip r:embed="rId3"/>
          <a:stretch>
            <a:fillRect/>
          </a:stretch>
        </p:blipFill>
        <p:spPr>
          <a:xfrm>
            <a:off x="609599" y="825629"/>
            <a:ext cx="10972799" cy="2743200"/>
          </a:xfrm>
          <a:prstGeom prst="rect">
            <a:avLst/>
          </a:prstGeom>
          <a:ln w="28575" cap="sq">
            <a:solidFill>
              <a:srgbClr val="000000"/>
            </a:solidFill>
            <a:prstDash val="solid"/>
            <a:miter lim="800000"/>
          </a:ln>
          <a:effectLst/>
        </p:spPr>
      </p:pic>
      <p:cxnSp>
        <p:nvCxnSpPr>
          <p:cNvPr id="6" name="Straight Connector 5">
            <a:extLst>
              <a:ext uri="{FF2B5EF4-FFF2-40B4-BE49-F238E27FC236}">
                <a16:creationId xmlns:a16="http://schemas.microsoft.com/office/drawing/2014/main" id="{8C3DF5F1-C888-460B-A7FC-E58566B6F277}"/>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CAC7321-03D2-4A2E-B284-5537FA0823D6}"/>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Ripple Effect Impact</a:t>
            </a:r>
          </a:p>
        </p:txBody>
      </p:sp>
      <p:cxnSp>
        <p:nvCxnSpPr>
          <p:cNvPr id="8" name="Straight Connector 7">
            <a:extLst>
              <a:ext uri="{FF2B5EF4-FFF2-40B4-BE49-F238E27FC236}">
                <a16:creationId xmlns:a16="http://schemas.microsoft.com/office/drawing/2014/main" id="{90C42503-ADFC-4D13-A272-D0DDBE481B08}"/>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FC8B6DE-95C8-40C6-8B70-613C094306EC}"/>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10" name="Footer Placeholder 2">
            <a:extLst>
              <a:ext uri="{FF2B5EF4-FFF2-40B4-BE49-F238E27FC236}">
                <a16:creationId xmlns:a16="http://schemas.microsoft.com/office/drawing/2014/main" id="{3B5673E9-E32E-4E53-BEA1-7D77FCE1280D}"/>
              </a:ext>
            </a:extLst>
          </p:cNvPr>
          <p:cNvSpPr>
            <a:spLocks noGrp="1"/>
          </p:cNvSpPr>
          <p:nvPr>
            <p:ph type="ftr" sz="quarter" idx="11"/>
          </p:nvPr>
        </p:nvSpPr>
        <p:spPr>
          <a:xfrm>
            <a:off x="1936173" y="6492875"/>
            <a:ext cx="8796482" cy="365125"/>
          </a:xfrm>
        </p:spPr>
        <p:txBody>
          <a:bodyPr/>
          <a:lstStyle/>
          <a:p>
            <a:r>
              <a:rPr lang="en-US" dirty="0"/>
              <a:t>R-2247 EB Winston-Salem Northern Beltway Interchange at US 52</a:t>
            </a:r>
          </a:p>
          <a:p>
            <a:r>
              <a:rPr lang="en-US" dirty="0"/>
              <a:t>FOR SETTLEMENT PURPOSES ONLY</a:t>
            </a:r>
          </a:p>
        </p:txBody>
      </p:sp>
    </p:spTree>
    <p:extLst>
      <p:ext uri="{BB962C8B-B14F-4D97-AF65-F5344CB8AC3E}">
        <p14:creationId xmlns:p14="http://schemas.microsoft.com/office/powerpoint/2010/main" val="853452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556A6-09A6-4D67-9B8C-0FA43CCD4FDB}"/>
              </a:ext>
            </a:extLst>
          </p:cNvPr>
          <p:cNvPicPr>
            <a:picLocks noChangeAspect="1"/>
          </p:cNvPicPr>
          <p:nvPr/>
        </p:nvPicPr>
        <p:blipFill>
          <a:blip r:embed="rId2"/>
          <a:stretch>
            <a:fillRect/>
          </a:stretch>
        </p:blipFill>
        <p:spPr>
          <a:xfrm>
            <a:off x="609600" y="3686175"/>
            <a:ext cx="10972799" cy="2743200"/>
          </a:xfrm>
          <a:prstGeom prst="rect">
            <a:avLst/>
          </a:prstGeom>
          <a:ln w="28575" cap="sq">
            <a:solidFill>
              <a:srgbClr val="000000"/>
            </a:solidFill>
            <a:prstDash val="solid"/>
            <a:miter lim="800000"/>
          </a:ln>
          <a:effectLst/>
        </p:spPr>
      </p:pic>
      <p:pic>
        <p:nvPicPr>
          <p:cNvPr id="4" name="Picture 3">
            <a:extLst>
              <a:ext uri="{FF2B5EF4-FFF2-40B4-BE49-F238E27FC236}">
                <a16:creationId xmlns:a16="http://schemas.microsoft.com/office/drawing/2014/main" id="{1A27E1D2-CD12-4B98-92EE-82C1752B7E15}"/>
              </a:ext>
            </a:extLst>
          </p:cNvPr>
          <p:cNvPicPr>
            <a:picLocks noChangeAspect="1"/>
          </p:cNvPicPr>
          <p:nvPr/>
        </p:nvPicPr>
        <p:blipFill>
          <a:blip r:embed="rId3"/>
          <a:stretch>
            <a:fillRect/>
          </a:stretch>
        </p:blipFill>
        <p:spPr>
          <a:xfrm>
            <a:off x="609600" y="770357"/>
            <a:ext cx="10972799" cy="2743200"/>
          </a:xfrm>
          <a:prstGeom prst="rect">
            <a:avLst/>
          </a:prstGeom>
          <a:ln w="28575" cap="sq">
            <a:solidFill>
              <a:srgbClr val="000000"/>
            </a:solidFill>
            <a:prstDash val="solid"/>
            <a:miter lim="800000"/>
          </a:ln>
          <a:effectLst/>
        </p:spPr>
      </p:pic>
      <p:cxnSp>
        <p:nvCxnSpPr>
          <p:cNvPr id="6" name="Straight Connector 5">
            <a:extLst>
              <a:ext uri="{FF2B5EF4-FFF2-40B4-BE49-F238E27FC236}">
                <a16:creationId xmlns:a16="http://schemas.microsoft.com/office/drawing/2014/main" id="{9B0D35AA-489A-4BA5-B191-77BC41F0A4E2}"/>
              </a:ext>
              <a:ext uri="{C183D7F6-B498-43B3-948B-1728B52AA6E4}">
                <adec:decorative xmlns:adec="http://schemas.microsoft.com/office/drawing/2017/decorative" val="1"/>
              </a:ext>
            </a:extLst>
          </p:cNvPr>
          <p:cNvCxnSpPr>
            <a:cxnSpLocks/>
          </p:cNvCxnSpPr>
          <p:nvPr/>
        </p:nvCxnSpPr>
        <p:spPr>
          <a:xfrm>
            <a:off x="9855200" y="522898"/>
            <a:ext cx="2336800" cy="1"/>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802B366-8618-4D6B-9382-9FE568B33BAF}"/>
              </a:ext>
            </a:extLst>
          </p:cNvPr>
          <p:cNvSpPr txBox="1">
            <a:spLocks/>
          </p:cNvSpPr>
          <p:nvPr/>
        </p:nvSpPr>
        <p:spPr>
          <a:xfrm>
            <a:off x="317500" y="324714"/>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tx2"/>
                </a:solidFill>
              </a:rPr>
              <a:t>Ripple Effect Impact</a:t>
            </a:r>
          </a:p>
        </p:txBody>
      </p:sp>
      <p:cxnSp>
        <p:nvCxnSpPr>
          <p:cNvPr id="8" name="Straight Connector 7">
            <a:extLst>
              <a:ext uri="{FF2B5EF4-FFF2-40B4-BE49-F238E27FC236}">
                <a16:creationId xmlns:a16="http://schemas.microsoft.com/office/drawing/2014/main" id="{4A771BE4-D8E3-4369-85D9-65EDD66D3AAF}"/>
              </a:ext>
              <a:ext uri="{C183D7F6-B498-43B3-948B-1728B52AA6E4}">
                <adec:decorative xmlns:adec="http://schemas.microsoft.com/office/drawing/2017/decorative" val="1"/>
              </a:ext>
            </a:extLst>
          </p:cNvPr>
          <p:cNvCxnSpPr>
            <a:cxnSpLocks/>
          </p:cNvCxnSpPr>
          <p:nvPr/>
        </p:nvCxnSpPr>
        <p:spPr>
          <a:xfrm>
            <a:off x="0" y="522898"/>
            <a:ext cx="26384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392F4BE-3527-4A96-9BED-E12881001763}"/>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11214297" y="35783"/>
            <a:ext cx="922472" cy="206074"/>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10" name="Footer Placeholder 2">
            <a:extLst>
              <a:ext uri="{FF2B5EF4-FFF2-40B4-BE49-F238E27FC236}">
                <a16:creationId xmlns:a16="http://schemas.microsoft.com/office/drawing/2014/main" id="{C3955D22-7F5C-48D9-8BC5-5A9DF83FF756}"/>
              </a:ext>
            </a:extLst>
          </p:cNvPr>
          <p:cNvSpPr>
            <a:spLocks noGrp="1"/>
          </p:cNvSpPr>
          <p:nvPr>
            <p:ph type="ftr" sz="quarter" idx="11"/>
          </p:nvPr>
        </p:nvSpPr>
        <p:spPr>
          <a:xfrm>
            <a:off x="1936173" y="6492875"/>
            <a:ext cx="8796482" cy="365125"/>
          </a:xfrm>
        </p:spPr>
        <p:txBody>
          <a:bodyPr/>
          <a:lstStyle/>
          <a:p>
            <a:r>
              <a:rPr lang="en-US" dirty="0"/>
              <a:t>R-2247 EB Winston-Salem Northern Beltway Interchange at US 52</a:t>
            </a:r>
          </a:p>
          <a:p>
            <a:r>
              <a:rPr lang="en-US" dirty="0"/>
              <a:t>FOR SETTLEMENT PURPOSES ONLY</a:t>
            </a:r>
          </a:p>
        </p:txBody>
      </p:sp>
    </p:spTree>
    <p:extLst>
      <p:ext uri="{BB962C8B-B14F-4D97-AF65-F5344CB8AC3E}">
        <p14:creationId xmlns:p14="http://schemas.microsoft.com/office/powerpoint/2010/main" val="2499077910"/>
      </p:ext>
    </p:extLst>
  </p:cSld>
  <p:clrMapOvr>
    <a:masterClrMapping/>
  </p:clrMapOvr>
</p:sld>
</file>

<file path=ppt/theme/theme1.xml><?xml version="1.0" encoding="utf-8"?>
<a:theme xmlns:a="http://schemas.openxmlformats.org/drawingml/2006/main" name="Office Theme">
  <a:themeElements>
    <a:clrScheme name="Custom 73">
      <a:dk1>
        <a:srgbClr val="000000"/>
      </a:dk1>
      <a:lt1>
        <a:sysClr val="window" lastClr="FFFFFF"/>
      </a:lt1>
      <a:dk2>
        <a:srgbClr val="585858"/>
      </a:dk2>
      <a:lt2>
        <a:srgbClr val="E3E3E3"/>
      </a:lt2>
      <a:accent1>
        <a:srgbClr val="E20613"/>
      </a:accent1>
      <a:accent2>
        <a:srgbClr val="A9C038"/>
      </a:accent2>
      <a:accent3>
        <a:srgbClr val="11AEC7"/>
      </a:accent3>
      <a:accent4>
        <a:srgbClr val="F59F26"/>
      </a:accent4>
      <a:accent5>
        <a:srgbClr val="0062A9"/>
      </a:accent5>
      <a:accent6>
        <a:srgbClr val="EB6047"/>
      </a:accent6>
      <a:hlink>
        <a:srgbClr val="8ED9F6"/>
      </a:hlink>
      <a:folHlink>
        <a:srgbClr val="C00000"/>
      </a:folHlink>
    </a:clrScheme>
    <a:fontScheme name="Modern 01">
      <a:majorFont>
        <a:latin typeface="Century Gothic"/>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455520_Project analysis, from 24Slides_SL_V1.potx" id="{55E7247F-78B2-40DB-9AFE-D4DD42FA8F09}" vid="{22E2FD65-A32D-4798-AF43-CE42F250BD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B9AA2FCB9BBA4D9C740B311C76FA13" ma:contentTypeVersion="0" ma:contentTypeDescription="Create a new document." ma:contentTypeScope="" ma:versionID="ba446b8fdc0537f6cc912aeec54a48d6">
  <xsd:schema xmlns:xsd="http://www.w3.org/2001/XMLSchema" xmlns:xs="http://www.w3.org/2001/XMLSchema" xmlns:p="http://schemas.microsoft.com/office/2006/metadata/properties" targetNamespace="http://schemas.microsoft.com/office/2006/metadata/properties" ma:root="true" ma:fieldsID="8f6d3d1f40c14efe4e03945564ca214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609EDA-869E-4BE5-AE5D-B898C584B6FF}">
  <ds:schemaRefs>
    <ds:schemaRef ds:uri="http://purl.org/dc/elements/1.1/"/>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FD05317-60D6-4B3A-8545-888496D1A8EC}">
  <ds:schemaRefs>
    <ds:schemaRef ds:uri="http://schemas.microsoft.com/sharepoint/v3/contenttype/forms"/>
  </ds:schemaRefs>
</ds:datastoreItem>
</file>

<file path=customXml/itemProps3.xml><?xml version="1.0" encoding="utf-8"?>
<ds:datastoreItem xmlns:ds="http://schemas.openxmlformats.org/officeDocument/2006/customXml" ds:itemID="{321C1610-24B7-4CB0-A29D-AC7EAE04A1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Project analysis, from 24Slides</Template>
  <TotalTime>1242</TotalTime>
  <Words>9796</Words>
  <Application>Microsoft Office PowerPoint</Application>
  <PresentationFormat>Widescreen</PresentationFormat>
  <Paragraphs>1162</Paragraphs>
  <Slides>106</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106</vt:i4>
      </vt:variant>
    </vt:vector>
  </HeadingPairs>
  <TitlesOfParts>
    <vt:vector size="115" baseType="lpstr">
      <vt:lpstr>-apple-system</vt:lpstr>
      <vt:lpstr>Arial</vt:lpstr>
      <vt:lpstr>Arial Black</vt:lpstr>
      <vt:lpstr>Calibri</vt:lpstr>
      <vt:lpstr>Calibri Light</vt:lpstr>
      <vt:lpstr>Century Gothic</vt:lpstr>
      <vt:lpstr>Segoe UI Light</vt:lpstr>
      <vt:lpstr>Times New Roman</vt:lpstr>
      <vt:lpstr>Office Theme</vt:lpstr>
      <vt:lpstr>NCDOT Delay Associated with Various Impacts, Including PNG Relocation R-2247EB I-74 Interchange at US 52 NOI# 1 Claim</vt:lpstr>
      <vt:lpstr>Project analysis slide 2</vt:lpstr>
      <vt:lpstr>Project analysis slide 3</vt:lpstr>
      <vt:lpstr>Project analysis slide 3</vt:lpstr>
      <vt:lpstr>Project analysis slide 3</vt:lpstr>
      <vt:lpstr>Project analysis slide 3</vt:lpstr>
      <vt:lpstr>Project analysis slide 3</vt:lpstr>
      <vt:lpstr>Project analysis slide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PowerPoint Presentation</vt:lpstr>
      <vt:lpstr>PowerPoint Presentation</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analysis slide 3</vt:lpstr>
      <vt:lpstr>Project  Phasing</vt:lpstr>
      <vt:lpstr>PowerPoint Presentation</vt:lpstr>
      <vt:lpstr>PowerPoint Presentation</vt:lpstr>
      <vt:lpstr>PowerPoint Presentation</vt:lpstr>
      <vt:lpstr>PowerPoint Presentation</vt:lpstr>
      <vt:lpstr> - Magnitude of PNG Relocation Impact  - Functional Interchange Completion  - Substantial Completion  - Summary   </vt:lpstr>
      <vt:lpstr>If there is a significant delay to the critical path of any project, a delay of the magnitude of 36.8% of the available time would be extremely challenging to overcome, unless there is a way to modify the critical tasks through a major schedule revision.</vt:lpstr>
      <vt:lpstr>Percent of FIC Construction Days Lost Due to PNG delay</vt:lpstr>
      <vt:lpstr>Magnitude of Delay to Functional Interchange Completion</vt:lpstr>
      <vt:lpstr>Magnitude of Delay to Substantial Completion</vt:lpstr>
      <vt:lpstr>Summary of Magnitude of Impact</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Analysis Presentation</dc:title>
  <dc:creator>Michael Alan</dc:creator>
  <cp:lastModifiedBy>Michael Watson</cp:lastModifiedBy>
  <cp:revision>82</cp:revision>
  <dcterms:created xsi:type="dcterms:W3CDTF">2023-06-26T16:56:25Z</dcterms:created>
  <dcterms:modified xsi:type="dcterms:W3CDTF">2023-11-13T18:01:37Z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0x01010067B9AA2FCB9BBA4D9C740B311C76FA13</vt:lpwstr>
  </property>
</Properties>
</file>