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5" r:id="rId9"/>
    <p:sldId id="262" r:id="rId10"/>
    <p:sldId id="263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58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8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1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Sheet2!$A$2:$A$4</c:f>
              <c:strCache>
                <c:ptCount val="3"/>
                <c:pt idx="0">
                  <c:v>      Sandy Mitigation steinway Work</c:v>
                </c:pt>
                <c:pt idx="1">
                  <c:v>      Pumping System Improvement Work</c:v>
                </c:pt>
                <c:pt idx="2">
                  <c:v>      Police radio and antenna equipment</c:v>
                </c:pt>
              </c:strCache>
            </c:strRef>
          </c:cat>
          <c:val>
            <c:numRef>
              <c:f>Sheet2!$G$2:$G$4</c:f>
              <c:numCache>
                <c:formatCode>"$"#,##0.00_);[Red]\("$"#,##0.00\)</c:formatCode>
                <c:ptCount val="3"/>
                <c:pt idx="0">
                  <c:v>9057592</c:v>
                </c:pt>
                <c:pt idx="1">
                  <c:v>8969018</c:v>
                </c:pt>
                <c:pt idx="2">
                  <c:v>1029840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7F-49A6-B6DC-973AF6E115F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556018704"/>
        <c:axId val="556019064"/>
        <c:axId val="0"/>
      </c:bar3DChart>
      <c:catAx>
        <c:axId val="556018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6019064"/>
        <c:crosses val="autoZero"/>
        <c:auto val="1"/>
        <c:lblAlgn val="ctr"/>
        <c:lblOffset val="100"/>
        <c:noMultiLvlLbl val="0"/>
      </c:catAx>
      <c:valAx>
        <c:axId val="556019064"/>
        <c:scaling>
          <c:orientation val="minMax"/>
          <c:max val="20000000"/>
        </c:scaling>
        <c:delete val="1"/>
        <c:axPos val="l"/>
        <c:numFmt formatCode="&quot;$&quot;#,##0.00_);[Red]\(&quot;$&quot;#,##0.00\)" sourceLinked="1"/>
        <c:majorTickMark val="out"/>
        <c:minorTickMark val="none"/>
        <c:tickLblPos val="nextTo"/>
        <c:crossAx val="556018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6124536485468935"/>
          <c:w val="0.99833333333333329"/>
          <c:h val="0.52606945766516544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8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1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Sheet1!$A$2:$A$16</c:f>
              <c:strCache>
                <c:ptCount val="6"/>
                <c:pt idx="0">
                  <c:v>          Concrete Flood Wall</c:v>
                </c:pt>
                <c:pt idx="1">
                  <c:v>          Flood Gates Barriers</c:v>
                </c:pt>
                <c:pt idx="2">
                  <c:v>              Cantilever Flood Wall</c:v>
                </c:pt>
                <c:pt idx="3">
                  <c:v>            Removal of existing retaining wall </c:v>
                </c:pt>
                <c:pt idx="4">
                  <c:v>            Steel Catwalk</c:v>
                </c:pt>
                <c:pt idx="5">
                  <c:v>            Flex Gates work</c:v>
                </c:pt>
              </c:strCache>
            </c:strRef>
          </c:cat>
          <c:val>
            <c:numRef>
              <c:f>Sheet1!$G$2:$G$16</c:f>
              <c:numCache>
                <c:formatCode>"$"#,##0.00_);[Red]\("$"#,##0.00\)</c:formatCode>
                <c:ptCount val="6"/>
                <c:pt idx="0">
                  <c:v>3295960</c:v>
                </c:pt>
                <c:pt idx="1">
                  <c:v>71000</c:v>
                </c:pt>
                <c:pt idx="2">
                  <c:v>125600</c:v>
                </c:pt>
                <c:pt idx="3">
                  <c:v>305000</c:v>
                </c:pt>
                <c:pt idx="4">
                  <c:v>432650</c:v>
                </c:pt>
                <c:pt idx="5">
                  <c:v>4785882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8C-495F-9C39-4B665F2C690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447646200"/>
        <c:axId val="447646560"/>
        <c:axId val="0"/>
      </c:bar3DChart>
      <c:catAx>
        <c:axId val="447646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7646560"/>
        <c:crosses val="autoZero"/>
        <c:auto val="1"/>
        <c:lblAlgn val="ctr"/>
        <c:lblOffset val="100"/>
        <c:noMultiLvlLbl val="0"/>
      </c:catAx>
      <c:valAx>
        <c:axId val="447646560"/>
        <c:scaling>
          <c:orientation val="minMax"/>
        </c:scaling>
        <c:delete val="1"/>
        <c:axPos val="l"/>
        <c:numFmt formatCode="&quot;$&quot;#,##0.00_);[Red]\(&quot;$&quot;#,##0.00\)" sourceLinked="1"/>
        <c:majorTickMark val="out"/>
        <c:minorTickMark val="none"/>
        <c:tickLblPos val="nextTo"/>
        <c:crossAx val="447646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324925622558724"/>
          <c:y val="0.18926640638940798"/>
          <c:w val="0.74901969641334964"/>
          <c:h val="0.6985844237590912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Sheet2!$E$1</c:f>
              <c:strCache>
                <c:ptCount val="1"/>
                <c:pt idx="0">
                  <c:v>Budgeted Total Cost</c:v>
                </c:pt>
              </c:strCache>
            </c:strRef>
          </c:tx>
          <c:spPr>
            <a:solidFill>
              <a:schemeClr val="accent1">
                <a:alpha val="88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1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Sheet2!$A$2:$A$5</c:f>
              <c:strCache>
                <c:ptCount val="3"/>
                <c:pt idx="0">
                  <c:v>            Piles</c:v>
                </c:pt>
                <c:pt idx="1">
                  <c:v>            Pile Cap</c:v>
                </c:pt>
                <c:pt idx="2">
                  <c:v>            Flood Wall</c:v>
                </c:pt>
              </c:strCache>
            </c:strRef>
          </c:cat>
          <c:val>
            <c:numRef>
              <c:f>Sheet2!$E$2:$E$5</c:f>
              <c:numCache>
                <c:formatCode>"$"#,##0.00_);[Red]\("$"#,##0.00\)</c:formatCode>
                <c:ptCount val="3"/>
                <c:pt idx="0">
                  <c:v>1485000</c:v>
                </c:pt>
                <c:pt idx="1">
                  <c:v>805900</c:v>
                </c:pt>
                <c:pt idx="2">
                  <c:v>1005060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77-442F-A938-101409F4A66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447666000"/>
        <c:axId val="447666720"/>
        <c:axId val="0"/>
      </c:bar3DChart>
      <c:catAx>
        <c:axId val="44766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7666720"/>
        <c:crosses val="autoZero"/>
        <c:auto val="1"/>
        <c:lblAlgn val="ctr"/>
        <c:lblOffset val="100"/>
        <c:noMultiLvlLbl val="0"/>
      </c:catAx>
      <c:valAx>
        <c:axId val="447666720"/>
        <c:scaling>
          <c:orientation val="minMax"/>
        </c:scaling>
        <c:delete val="1"/>
        <c:axPos val="l"/>
        <c:numFmt formatCode="&quot;$&quot;#,##0.00_);[Red]\(&quot;$&quot;#,##0.00\)" sourceLinked="1"/>
        <c:majorTickMark val="out"/>
        <c:minorTickMark val="none"/>
        <c:tickLblPos val="nextTo"/>
        <c:crossAx val="447666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4972777839345631E-2"/>
          <c:y val="0.17129629629629628"/>
          <c:w val="0.97005444432130872"/>
          <c:h val="0.6992738407699037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Sheet1!$E$30</c:f>
              <c:strCache>
                <c:ptCount val="1"/>
                <c:pt idx="0">
                  <c:v>Budgeted Total Cost</c:v>
                </c:pt>
              </c:strCache>
            </c:strRef>
          </c:tx>
          <c:spPr>
            <a:solidFill>
              <a:schemeClr val="accent1">
                <a:alpha val="88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1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Sheet1!$A$31:$A$36</c:f>
              <c:strCache>
                <c:ptCount val="6"/>
                <c:pt idx="0">
                  <c:v>          Structural Work</c:v>
                </c:pt>
                <c:pt idx="1">
                  <c:v>          Mechanical and Plumbing</c:v>
                </c:pt>
                <c:pt idx="2">
                  <c:v>          Electrical Work</c:v>
                </c:pt>
                <c:pt idx="3">
                  <c:v>          Instrumentation and Control</c:v>
                </c:pt>
                <c:pt idx="4">
                  <c:v>          Fire Alarm</c:v>
                </c:pt>
                <c:pt idx="5">
                  <c:v>          Communication Work</c:v>
                </c:pt>
              </c:strCache>
            </c:strRef>
          </c:cat>
          <c:val>
            <c:numRef>
              <c:f>Sheet1!$E$31:$E$36</c:f>
              <c:numCache>
                <c:formatCode>"$"#,##0.00_);[Red]\("$"#,##0.00\)</c:formatCode>
                <c:ptCount val="6"/>
                <c:pt idx="0">
                  <c:v>795760</c:v>
                </c:pt>
                <c:pt idx="1">
                  <c:v>3288400</c:v>
                </c:pt>
                <c:pt idx="2">
                  <c:v>3357652</c:v>
                </c:pt>
                <c:pt idx="3">
                  <c:v>962316</c:v>
                </c:pt>
                <c:pt idx="4">
                  <c:v>99700</c:v>
                </c:pt>
                <c:pt idx="5">
                  <c:v>465190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6F-40DC-8C63-A1237446825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447612720"/>
        <c:axId val="447613800"/>
        <c:axId val="0"/>
      </c:bar3DChart>
      <c:catAx>
        <c:axId val="447612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7613800"/>
        <c:crosses val="autoZero"/>
        <c:auto val="1"/>
        <c:lblAlgn val="ctr"/>
        <c:lblOffset val="100"/>
        <c:noMultiLvlLbl val="0"/>
      </c:catAx>
      <c:valAx>
        <c:axId val="447613800"/>
        <c:scaling>
          <c:orientation val="minMax"/>
          <c:max val="5000000"/>
        </c:scaling>
        <c:delete val="1"/>
        <c:axPos val="l"/>
        <c:numFmt formatCode="&quot;$&quot;#,##0.00_);[Red]\(&quot;$&quot;#,##0.00\)" sourceLinked="1"/>
        <c:majorTickMark val="out"/>
        <c:minorTickMark val="none"/>
        <c:tickLblPos val="nextTo"/>
        <c:crossAx val="44761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Budgeted Total Cost</c:v>
                </c:pt>
              </c:strCache>
            </c:strRef>
          </c:tx>
          <c:spPr>
            <a:solidFill>
              <a:schemeClr val="accent1">
                <a:alpha val="88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1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        Concrete Work</c:v>
                </c:pt>
                <c:pt idx="1">
                  <c:v>        Door Hardware</c:v>
                </c:pt>
                <c:pt idx="2">
                  <c:v>        Electrical work</c:v>
                </c:pt>
                <c:pt idx="3">
                  <c:v>        Signal Work</c:v>
                </c:pt>
                <c:pt idx="4">
                  <c:v>        Communication Work</c:v>
                </c:pt>
              </c:strCache>
            </c:strRef>
          </c:cat>
          <c:val>
            <c:numRef>
              <c:f>Sheet1!$E$2:$E$6</c:f>
              <c:numCache>
                <c:formatCode>"$"#,##0.00_);[Red]\("$"#,##0.00\)</c:formatCode>
                <c:ptCount val="5"/>
                <c:pt idx="0">
                  <c:v>20000</c:v>
                </c:pt>
                <c:pt idx="1">
                  <c:v>36000</c:v>
                </c:pt>
                <c:pt idx="2">
                  <c:v>140140</c:v>
                </c:pt>
                <c:pt idx="3">
                  <c:v>40000</c:v>
                </c:pt>
                <c:pt idx="4">
                  <c:v>793700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3E-4198-95FB-D300FACC022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555979824"/>
        <c:axId val="555974424"/>
        <c:axId val="0"/>
      </c:bar3DChart>
      <c:catAx>
        <c:axId val="555979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5974424"/>
        <c:crosses val="autoZero"/>
        <c:auto val="1"/>
        <c:lblAlgn val="ctr"/>
        <c:lblOffset val="100"/>
        <c:noMultiLvlLbl val="0"/>
      </c:catAx>
      <c:valAx>
        <c:axId val="555974424"/>
        <c:scaling>
          <c:orientation val="minMax"/>
          <c:max val="1000000"/>
        </c:scaling>
        <c:delete val="1"/>
        <c:axPos val="l"/>
        <c:numFmt formatCode="&quot;$&quot;#,##0.00_);[Red]\(&quot;$&quot;#,##0.00\)" sourceLinked="1"/>
        <c:majorTickMark val="out"/>
        <c:minorTickMark val="none"/>
        <c:tickLblPos val="nextTo"/>
        <c:crossAx val="555979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00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18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00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18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00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18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00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18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00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18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20-May-23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802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20-May-23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189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20-May-23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141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20-May-23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069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20-May-23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164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20-May-23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82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20-May-23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828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20-May-23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435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20-May-23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270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20-May-23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588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20-May-23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075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20-May-23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969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08001-FFD3-6014-F184-E3D39E3B8A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224" y="638380"/>
            <a:ext cx="10993549" cy="1102222"/>
          </a:xfrm>
        </p:spPr>
        <p:txBody>
          <a:bodyPr>
            <a:normAutofit/>
          </a:bodyPr>
          <a:lstStyle/>
          <a:p>
            <a:pPr marL="73025" marR="66675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spc="-5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Resilience Protection </a:t>
            </a:r>
            <a:r>
              <a:rPr lang="en-US" sz="2700" b="1" spc="-2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of </a:t>
            </a:r>
            <a:r>
              <a:rPr lang="en-US" sz="2700" b="1" spc="-4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 </a:t>
            </a:r>
            <a:r>
              <a:rPr lang="en-US" sz="2700" b="1" spc="-5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Steinway </a:t>
            </a:r>
            <a:r>
              <a:rPr lang="en-US" sz="2700" b="1" spc="-6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Tube </a:t>
            </a:r>
            <a:r>
              <a:rPr lang="en-US" sz="2700" b="1" spc="-4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Under</a:t>
            </a:r>
            <a:r>
              <a:rPr lang="en-US" sz="2700" b="1" spc="-30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700" b="1" spc="-4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River </a:t>
            </a:r>
            <a:r>
              <a:rPr lang="en-US" sz="2700" b="1" spc="-5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Contracts# (C-34924/ E-40848/ </a:t>
            </a:r>
            <a:r>
              <a:rPr lang="en-US" sz="2700" b="1" spc="-6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W-32574)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17A7D-2F45-2E72-FBE5-BDEF6EB9B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227" y="2762250"/>
            <a:ext cx="10993546" cy="371475"/>
          </a:xfrm>
        </p:spPr>
        <p:txBody>
          <a:bodyPr>
            <a:normAutofit/>
          </a:bodyPr>
          <a:lstStyle/>
          <a:p>
            <a:pPr algn="ctr"/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Baseline Schedule </a:t>
            </a:r>
            <a:r>
              <a:rPr lang="en-US" sz="1800" b="1" dirty="0"/>
              <a:t>Presentation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9831CB6-368B-506E-6512-68FAEC9F2BFC}"/>
              </a:ext>
            </a:extLst>
          </p:cNvPr>
          <p:cNvSpPr txBox="1">
            <a:spLocks/>
          </p:cNvSpPr>
          <p:nvPr/>
        </p:nvSpPr>
        <p:spPr>
          <a:xfrm>
            <a:off x="7584040" y="4429958"/>
            <a:ext cx="4128565" cy="13937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3025" marR="71755" algn="ctr">
              <a:lnSpc>
                <a:spcPct val="106000"/>
              </a:lnSpc>
              <a:spcBef>
                <a:spcPts val="620"/>
              </a:spcBef>
              <a:spcAft>
                <a:spcPts val="625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 Metropolitan Transportation Authority Acting by the New York City Transit Authority</a:t>
            </a:r>
          </a:p>
        </p:txBody>
      </p:sp>
      <p:pic>
        <p:nvPicPr>
          <p:cNvPr id="7" name="image1.jpeg" descr="New York City Transit Authority | Brands of the World™ | Download vector  logos and logotypes">
            <a:extLst>
              <a:ext uri="{FF2B5EF4-FFF2-40B4-BE49-F238E27FC236}">
                <a16:creationId xmlns:a16="http://schemas.microsoft.com/office/drawing/2014/main" id="{CB0A4C92-07CE-956F-CBF1-8DA971CE1D3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16154" y="3324717"/>
            <a:ext cx="1664335" cy="946785"/>
          </a:xfrm>
          <a:prstGeom prst="rect">
            <a:avLst/>
          </a:prstGeom>
        </p:spPr>
      </p:pic>
      <p:pic>
        <p:nvPicPr>
          <p:cNvPr id="8" name="image2.png">
            <a:extLst>
              <a:ext uri="{FF2B5EF4-FFF2-40B4-BE49-F238E27FC236}">
                <a16:creationId xmlns:a16="http://schemas.microsoft.com/office/drawing/2014/main" id="{51AAD926-CE6F-1D5E-8785-BB912FCB0D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9932" y="3491097"/>
            <a:ext cx="2369653" cy="5814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FE351F-D03C-1CA1-621B-6015402A647A}"/>
              </a:ext>
            </a:extLst>
          </p:cNvPr>
          <p:cNvSpPr txBox="1"/>
          <p:nvPr/>
        </p:nvSpPr>
        <p:spPr>
          <a:xfrm>
            <a:off x="479394" y="4462495"/>
            <a:ext cx="3921156" cy="931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755" marR="71755" algn="ctr">
              <a:spcBef>
                <a:spcPts val="92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Main Contractor:</a:t>
            </a:r>
          </a:p>
          <a:p>
            <a:pPr marL="71755" marR="71755" algn="ctr">
              <a:spcBef>
                <a:spcPts val="92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Rising Sun Construction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n-US" sz="1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59341A-F5F8-1249-618F-984540977C41}"/>
              </a:ext>
            </a:extLst>
          </p:cNvPr>
          <p:cNvSpPr txBox="1"/>
          <p:nvPr/>
        </p:nvSpPr>
        <p:spPr>
          <a:xfrm>
            <a:off x="2847975" y="2396609"/>
            <a:ext cx="69151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CPM Scheduling Consultant: HSE CONTRACTORS INC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image3.png">
            <a:extLst>
              <a:ext uri="{FF2B5EF4-FFF2-40B4-BE49-F238E27FC236}">
                <a16:creationId xmlns:a16="http://schemas.microsoft.com/office/drawing/2014/main" id="{CD02147D-CAA1-BB67-EAD5-0001298A0C9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6776" y="1831287"/>
            <a:ext cx="3000374" cy="53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99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6E600-69DD-BC5F-724C-2D37F85A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858976"/>
            <a:ext cx="11029616" cy="563424"/>
          </a:xfrm>
        </p:spPr>
        <p:txBody>
          <a:bodyPr>
            <a:normAutofit/>
          </a:bodyPr>
          <a:lstStyle/>
          <a:p>
            <a:pPr marL="285750" indent="-285750" algn="ctr">
              <a:spcBef>
                <a:spcPts val="0"/>
              </a:spcBef>
              <a:defRPr/>
            </a:pPr>
            <a:r>
              <a:rPr lang="en-US" sz="2400" b="1" dirty="0">
                <a:solidFill>
                  <a:schemeClr val="bg1"/>
                </a:solidFill>
              </a:rPr>
              <a:t>Pump Rooms (3229,3228,3227)</a:t>
            </a:r>
            <a:endParaRPr lang="en-US" sz="2400" b="1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3A6F4DF1-48B4-8FF1-8420-92C8C18CF1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54" t="9383" r="36260" b="4815"/>
          <a:stretch/>
        </p:blipFill>
        <p:spPr>
          <a:xfrm>
            <a:off x="474935" y="1904999"/>
            <a:ext cx="3665265" cy="4851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873227-C5BD-B925-F278-A8BECE941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11" t="6543" r="39055" b="4444"/>
          <a:stretch/>
        </p:blipFill>
        <p:spPr>
          <a:xfrm>
            <a:off x="4267201" y="1904998"/>
            <a:ext cx="3784601" cy="4851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CC265B8-7874-4B52-2F11-BD44357441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5" t="4814" r="34316" b="6913"/>
          <a:stretch/>
        </p:blipFill>
        <p:spPr>
          <a:xfrm>
            <a:off x="8229600" y="1904997"/>
            <a:ext cx="3487466" cy="4851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F8414AFD-7197-8707-5662-138EB95F69E0}"/>
              </a:ext>
            </a:extLst>
          </p:cNvPr>
          <p:cNvSpPr txBox="1"/>
          <p:nvPr/>
        </p:nvSpPr>
        <p:spPr>
          <a:xfrm>
            <a:off x="4665133" y="6305034"/>
            <a:ext cx="3073399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Pump Room (3229)   </a:t>
            </a:r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DAFA954-D735-3548-E743-21E02CF31E83}"/>
              </a:ext>
            </a:extLst>
          </p:cNvPr>
          <p:cNvSpPr txBox="1"/>
          <p:nvPr/>
        </p:nvSpPr>
        <p:spPr>
          <a:xfrm>
            <a:off x="770867" y="6305034"/>
            <a:ext cx="3073399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Pump Room (3228)   </a:t>
            </a:r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FE9E8C5-2CEE-6FFC-E5E7-B7B408259293}"/>
              </a:ext>
            </a:extLst>
          </p:cNvPr>
          <p:cNvSpPr txBox="1"/>
          <p:nvPr/>
        </p:nvSpPr>
        <p:spPr>
          <a:xfrm>
            <a:off x="8436633" y="6305034"/>
            <a:ext cx="3073399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Pump Room (3227)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917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B18FE-23F0-34BD-7353-13ED4CABB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981074"/>
            <a:ext cx="11029616" cy="517525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C1 track Manhattan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6CAF96-3A7C-3D46-EF74-6464992D9D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6" t="4198" r="26673" b="4271"/>
          <a:stretch/>
        </p:blipFill>
        <p:spPr>
          <a:xfrm>
            <a:off x="448735" y="1850255"/>
            <a:ext cx="3928534" cy="2332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341819-79A0-928F-CD62-8918CC3F82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83" t="12222" r="27393" b="4082"/>
          <a:stretch/>
        </p:blipFill>
        <p:spPr>
          <a:xfrm>
            <a:off x="4445001" y="1850255"/>
            <a:ext cx="3928534" cy="2332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302FD7-6FC8-2DA8-704A-F70169006D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42" t="12099" r="27393" b="3827"/>
          <a:stretch/>
        </p:blipFill>
        <p:spPr>
          <a:xfrm>
            <a:off x="8441267" y="1850255"/>
            <a:ext cx="3615266" cy="2332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DC480B-53E8-4E88-694F-41B3FADB49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63" t="11234" r="26915" b="4445"/>
          <a:stretch/>
        </p:blipFill>
        <p:spPr>
          <a:xfrm>
            <a:off x="448736" y="4220345"/>
            <a:ext cx="3928533" cy="253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7FCCD2-6A4B-72F6-F8B2-C05EC9A50A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24" t="4446" r="26834" b="5308"/>
          <a:stretch/>
        </p:blipFill>
        <p:spPr>
          <a:xfrm>
            <a:off x="4445000" y="4220345"/>
            <a:ext cx="3928533" cy="253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E90100-85B2-B3A7-C7DB-F9F37B9679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63" t="7084" r="27872" b="18472"/>
          <a:stretch/>
        </p:blipFill>
        <p:spPr>
          <a:xfrm>
            <a:off x="8441267" y="4220344"/>
            <a:ext cx="3615266" cy="25328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903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EFB0B-DD3C-A77E-5F65-71C47FD8D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819149"/>
            <a:ext cx="11029616" cy="677731"/>
          </a:xfrm>
        </p:spPr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</a:rPr>
              <a:t>C2 Track Queens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4F19AE-4281-AF40-3624-0352D5086F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9" t="5432" r="27393" b="3704"/>
          <a:stretch/>
        </p:blipFill>
        <p:spPr>
          <a:xfrm>
            <a:off x="406400" y="1921933"/>
            <a:ext cx="3683000" cy="23717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175E2D-3443-ED5F-E7B7-FBCD162A5C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00" t="5416" r="27083" b="11944"/>
          <a:stretch/>
        </p:blipFill>
        <p:spPr>
          <a:xfrm>
            <a:off x="4151886" y="1921933"/>
            <a:ext cx="3683000" cy="23717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470C35-2B22-D42D-8FDF-3BF2569E28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34" t="5973" r="29869" b="13889"/>
          <a:stretch/>
        </p:blipFill>
        <p:spPr>
          <a:xfrm>
            <a:off x="7915275" y="1921932"/>
            <a:ext cx="3745486" cy="23717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2DE595-AFC9-20E1-18D4-132E034632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74" t="6112" r="27803" b="14028"/>
          <a:stretch/>
        </p:blipFill>
        <p:spPr>
          <a:xfrm>
            <a:off x="406400" y="4381499"/>
            <a:ext cx="3683000" cy="2371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05355B-A502-BE91-1C32-E151C9E8CE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019" t="6944" r="28880" b="11944"/>
          <a:stretch/>
        </p:blipFill>
        <p:spPr>
          <a:xfrm>
            <a:off x="4151886" y="4381499"/>
            <a:ext cx="3683000" cy="2371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7AD39F-B707-AC4D-5642-A81B95C0D8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469" t="7500" r="28072" b="23333"/>
          <a:stretch/>
        </p:blipFill>
        <p:spPr>
          <a:xfrm>
            <a:off x="7915276" y="4381497"/>
            <a:ext cx="3745486" cy="23717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3914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634FC-C0B8-C34A-520D-7711AF69D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895350"/>
            <a:ext cx="11029616" cy="59055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Shaft 4, Shaft 2.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6366AE-156F-4D24-D427-D14833C1A8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76" t="6667" r="33104" b="7083"/>
          <a:stretch/>
        </p:blipFill>
        <p:spPr>
          <a:xfrm>
            <a:off x="7686675" y="1847850"/>
            <a:ext cx="3924134" cy="4829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246FFA-4B98-9055-D284-F74EB2F7C8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40" t="4861" r="37273" b="19444"/>
          <a:stretch/>
        </p:blipFill>
        <p:spPr>
          <a:xfrm>
            <a:off x="447673" y="1847849"/>
            <a:ext cx="6457951" cy="482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68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3F982-A1A4-FEA8-F037-B90D72705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600076"/>
            <a:ext cx="10993549" cy="713316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000" dirty="0"/>
            </a:br>
            <a:r>
              <a:rPr lang="en-US" sz="2000" dirty="0"/>
              <a:t>(Contract W-32574) </a:t>
            </a:r>
            <a:br>
              <a:rPr lang="en-US" sz="2000" dirty="0"/>
            </a:br>
            <a:r>
              <a:rPr lang="en-US" sz="2000" dirty="0"/>
              <a:t>Police radio systems: Shaft 4 BDA enclosure..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D70B965-B07F-91CC-C99A-F1B96D0756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1" y="1762123"/>
            <a:ext cx="3571875" cy="762001"/>
          </a:xfrm>
        </p:spPr>
        <p:txBody>
          <a:bodyPr>
            <a:norm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10"/>
              </a:spcBef>
              <a:spcAft>
                <a:spcPts val="0"/>
              </a:spcAft>
              <a:buClr>
                <a:srgbClr val="F3A447"/>
              </a:buClr>
              <a:buSzPts val="1100"/>
              <a:buFont typeface="Wingdings" panose="05000000000000000000" pitchFamily="2" charset="2"/>
              <a:buChar char="q"/>
              <a:tabLst>
                <a:tab pos="805815" algn="l"/>
              </a:tabLst>
              <a:defRPr/>
            </a:pPr>
            <a:r>
              <a:rPr kumimoji="0" lang="en-US" sz="1800" b="1" i="0" u="none" strike="noStrike" kern="1200" cap="none" spc="-5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Start date   : 27-Jun-2023                                                                                        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10"/>
              </a:spcBef>
              <a:spcAft>
                <a:spcPts val="0"/>
              </a:spcAft>
              <a:buClr>
                <a:srgbClr val="F3A447"/>
              </a:buClr>
              <a:buSzPts val="1100"/>
              <a:buFont typeface="Wingdings" panose="05000000000000000000" pitchFamily="2" charset="2"/>
              <a:buChar char="q"/>
              <a:tabLst>
                <a:tab pos="805815" algn="l"/>
              </a:tabLst>
              <a:defRPr/>
            </a:pPr>
            <a:r>
              <a:rPr kumimoji="0" lang="en-US" sz="1800" b="1" i="0" u="none" strike="noStrike" kern="1200" cap="none" spc="-5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Finish date : 21-Nov-2024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10"/>
              </a:spcBef>
              <a:spcAft>
                <a:spcPts val="0"/>
              </a:spcAft>
              <a:buClr>
                <a:srgbClr val="F3A447"/>
              </a:buClr>
              <a:buSzPts val="1100"/>
              <a:buFont typeface="Wingdings" panose="05000000000000000000" pitchFamily="2" charset="2"/>
              <a:buChar char="q"/>
              <a:tabLst>
                <a:tab pos="805815" algn="l"/>
              </a:tabLst>
              <a:defRPr/>
            </a:pPr>
            <a:endParaRPr kumimoji="0" lang="en-US" sz="1800" b="1" i="0" u="none" strike="noStrike" kern="1200" cap="none" spc="-5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B333C5-30C4-0E71-FA54-C2630512F708}"/>
              </a:ext>
            </a:extLst>
          </p:cNvPr>
          <p:cNvSpPr txBox="1"/>
          <p:nvPr/>
        </p:nvSpPr>
        <p:spPr>
          <a:xfrm>
            <a:off x="581024" y="3231306"/>
            <a:ext cx="4733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10"/>
              </a:spcBef>
              <a:spcAft>
                <a:spcPts val="0"/>
              </a:spcAft>
              <a:buClr>
                <a:srgbClr val="F3A447"/>
              </a:buClr>
              <a:buSzPts val="1100"/>
              <a:buFont typeface="Wingdings" panose="05000000000000000000" pitchFamily="2" charset="2"/>
              <a:buChar char="q"/>
              <a:tabLst>
                <a:tab pos="805815" algn="l"/>
              </a:tabLst>
              <a:defRPr/>
            </a:pPr>
            <a:r>
              <a:rPr lang="en-US" sz="1800" dirty="0"/>
              <a:t> </a:t>
            </a:r>
            <a:r>
              <a:rPr lang="en-US" sz="1800" b="1" dirty="0">
                <a:solidFill>
                  <a:schemeClr val="bg1"/>
                </a:solidFill>
              </a:rPr>
              <a:t>(Contract E-40848) </a:t>
            </a:r>
            <a:r>
              <a:rPr kumimoji="0" lang="en-US" sz="18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consists of 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30D0A8-4F58-5D38-0DDB-A99786BFAAFE}"/>
              </a:ext>
            </a:extLst>
          </p:cNvPr>
          <p:cNvSpPr txBox="1"/>
          <p:nvPr/>
        </p:nvSpPr>
        <p:spPr>
          <a:xfrm>
            <a:off x="828675" y="3802778"/>
            <a:ext cx="376025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bg1"/>
                </a:solidFill>
              </a:rPr>
              <a:t>Concrete Work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bg1"/>
                </a:solidFill>
              </a:rPr>
              <a:t>Door Hardware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bg1"/>
                </a:solidFill>
              </a:rPr>
              <a:t>Electrical work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bg1"/>
                </a:solidFill>
              </a:rPr>
              <a:t>Signal Work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bg1"/>
                </a:solidFill>
              </a:rPr>
              <a:t>Communication 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DC2E4F-5BCF-6492-7743-D48D431524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38" t="30138" r="60211" b="8750"/>
          <a:stretch/>
        </p:blipFill>
        <p:spPr>
          <a:xfrm>
            <a:off x="8313209" y="1313392"/>
            <a:ext cx="3412066" cy="17250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16F883-98F0-0083-D827-D46F676173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19" t="29583" r="30498" b="25000"/>
          <a:stretch/>
        </p:blipFill>
        <p:spPr>
          <a:xfrm>
            <a:off x="6791325" y="3143248"/>
            <a:ext cx="4933950" cy="31146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77725C-A2D1-13B0-38EC-B6064780C8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84" t="5694" r="57369" b="27084"/>
          <a:stretch/>
        </p:blipFill>
        <p:spPr>
          <a:xfrm>
            <a:off x="4714875" y="3143248"/>
            <a:ext cx="2426758" cy="311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13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5E391-3024-439F-742D-91D8A61BF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71525"/>
            <a:ext cx="11029616" cy="628650"/>
          </a:xfrm>
        </p:spPr>
        <p:txBody>
          <a:bodyPr>
            <a:normAutofit/>
          </a:bodyPr>
          <a:lstStyle/>
          <a:p>
            <a:r>
              <a:rPr lang="en-US" sz="2000" b="1" dirty="0"/>
              <a:t>Police radio and antenna equipment installation and replacement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C0B57D0-7347-AA62-FB70-7D5373DE54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179152"/>
              </p:ext>
            </p:extLst>
          </p:nvPr>
        </p:nvGraphicFramePr>
        <p:xfrm>
          <a:off x="492124" y="1828800"/>
          <a:ext cx="11029616" cy="2152648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3289301">
                  <a:extLst>
                    <a:ext uri="{9D8B030D-6E8A-4147-A177-3AD203B41FA5}">
                      <a16:colId xmlns:a16="http://schemas.microsoft.com/office/drawing/2014/main" val="2905381958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1183884280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1334372204"/>
                    </a:ext>
                  </a:extLst>
                </a:gridCol>
                <a:gridCol w="1838325">
                  <a:extLst>
                    <a:ext uri="{9D8B030D-6E8A-4147-A177-3AD203B41FA5}">
                      <a16:colId xmlns:a16="http://schemas.microsoft.com/office/drawing/2014/main" val="3982419520"/>
                    </a:ext>
                  </a:extLst>
                </a:gridCol>
                <a:gridCol w="2415840">
                  <a:extLst>
                    <a:ext uri="{9D8B030D-6E8A-4147-A177-3AD203B41FA5}">
                      <a16:colId xmlns:a16="http://schemas.microsoft.com/office/drawing/2014/main" val="11283461"/>
                    </a:ext>
                  </a:extLst>
                </a:gridCol>
              </a:tblGrid>
              <a:tr h="3571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Type of work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Duration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Start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Finish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Budgeted Total Cost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8327118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        Concrete Work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20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27-Jun-23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25-Jul-23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$20,000.00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51364619"/>
                  </a:ext>
                </a:extLst>
              </a:tr>
              <a:tr h="3571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        Door Hardware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60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28-Aug-23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22-Nov-23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$36,000.00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66754457"/>
                  </a:ext>
                </a:extLst>
              </a:tr>
              <a:tr h="3571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        Electrical work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100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24-Nov-23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17-Apr-24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$140,140.00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8709300"/>
                  </a:ext>
                </a:extLst>
              </a:tr>
              <a:tr h="3571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        Signal Work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30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18-Apr-24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30-May-24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$40,000.00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8255485"/>
                  </a:ext>
                </a:extLst>
              </a:tr>
              <a:tr h="3571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        Communication Work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120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31-May-24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21-Nov-24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$793,700.00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62680418"/>
                  </a:ext>
                </a:extLst>
              </a:tr>
            </a:tbl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F21C319-CD56-C043-1146-461A6312D5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5197891"/>
              </p:ext>
            </p:extLst>
          </p:nvPr>
        </p:nvGraphicFramePr>
        <p:xfrm>
          <a:off x="492124" y="3867151"/>
          <a:ext cx="1102961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33858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313DD-CF61-31B6-FA52-DABBD9B23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Constraints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EEB61F-3E71-8022-7F8A-2C058D6ABA01}"/>
              </a:ext>
            </a:extLst>
          </p:cNvPr>
          <p:cNvSpPr txBox="1"/>
          <p:nvPr/>
        </p:nvSpPr>
        <p:spPr>
          <a:xfrm>
            <a:off x="466725" y="1796266"/>
            <a:ext cx="1129665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NYC Transit’s Operations Planning (OP) has planned out a series of weekend shutdowns for 2023 and the first month of 2024 based on the overall needs and SOW for contracts along the #7 line. In order to accommodate all the sports events, holiday embargoes as well as each other’s construction needs, all contractors along the #7 Line have been encouraged to share these GOs to carry out their respective work. With the understanding that individual contracts will have their unique need(s).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    The followings are the planned GOs by OP so far: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 year 2023:  Weeks 43,44,46 &amp;47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 year 2024:  weeks 1,2,3,4,43,46,47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 year 2025:  weeks 8,9,10,11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F4F494-D647-0944-A37A-01474FFCE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1324" y="3088927"/>
            <a:ext cx="4352925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98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F6692-1061-697D-83AB-DBB746D62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7"/>
            <a:ext cx="11029616" cy="440844"/>
          </a:xfrm>
        </p:spPr>
        <p:txBody>
          <a:bodyPr>
            <a:normAutofit fontScale="90000"/>
          </a:bodyPr>
          <a:lstStyle/>
          <a:p>
            <a:r>
              <a:rPr lang="en-US" dirty="0"/>
              <a:t>4. Resources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EBC536-0965-F3D3-55FA-6C93A4F47A37}"/>
              </a:ext>
            </a:extLst>
          </p:cNvPr>
          <p:cNvSpPr txBox="1"/>
          <p:nvPr/>
        </p:nvSpPr>
        <p:spPr>
          <a:xfrm>
            <a:off x="685799" y="1177409"/>
            <a:ext cx="3028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bg1"/>
                </a:solidFill>
              </a:rPr>
              <a:t>Resources distribution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F0CEEB4-8765-116F-D9D4-D306F67907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347008"/>
              </p:ext>
            </p:extLst>
          </p:nvPr>
        </p:nvGraphicFramePr>
        <p:xfrm>
          <a:off x="466724" y="2362200"/>
          <a:ext cx="11144085" cy="43451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364803">
                  <a:extLst>
                    <a:ext uri="{9D8B030D-6E8A-4147-A177-3AD203B41FA5}">
                      <a16:colId xmlns:a16="http://schemas.microsoft.com/office/drawing/2014/main" val="4243751590"/>
                    </a:ext>
                  </a:extLst>
                </a:gridCol>
                <a:gridCol w="403826">
                  <a:extLst>
                    <a:ext uri="{9D8B030D-6E8A-4147-A177-3AD203B41FA5}">
                      <a16:colId xmlns:a16="http://schemas.microsoft.com/office/drawing/2014/main" val="1063870162"/>
                    </a:ext>
                  </a:extLst>
                </a:gridCol>
                <a:gridCol w="403826">
                  <a:extLst>
                    <a:ext uri="{9D8B030D-6E8A-4147-A177-3AD203B41FA5}">
                      <a16:colId xmlns:a16="http://schemas.microsoft.com/office/drawing/2014/main" val="45617986"/>
                    </a:ext>
                  </a:extLst>
                </a:gridCol>
                <a:gridCol w="427580">
                  <a:extLst>
                    <a:ext uri="{9D8B030D-6E8A-4147-A177-3AD203B41FA5}">
                      <a16:colId xmlns:a16="http://schemas.microsoft.com/office/drawing/2014/main" val="3996964732"/>
                    </a:ext>
                  </a:extLst>
                </a:gridCol>
                <a:gridCol w="427580">
                  <a:extLst>
                    <a:ext uri="{9D8B030D-6E8A-4147-A177-3AD203B41FA5}">
                      <a16:colId xmlns:a16="http://schemas.microsoft.com/office/drawing/2014/main" val="1791456794"/>
                    </a:ext>
                  </a:extLst>
                </a:gridCol>
                <a:gridCol w="418943">
                  <a:extLst>
                    <a:ext uri="{9D8B030D-6E8A-4147-A177-3AD203B41FA5}">
                      <a16:colId xmlns:a16="http://schemas.microsoft.com/office/drawing/2014/main" val="492375479"/>
                    </a:ext>
                  </a:extLst>
                </a:gridCol>
                <a:gridCol w="435139">
                  <a:extLst>
                    <a:ext uri="{9D8B030D-6E8A-4147-A177-3AD203B41FA5}">
                      <a16:colId xmlns:a16="http://schemas.microsoft.com/office/drawing/2014/main" val="1478840265"/>
                    </a:ext>
                  </a:extLst>
                </a:gridCol>
                <a:gridCol w="435139">
                  <a:extLst>
                    <a:ext uri="{9D8B030D-6E8A-4147-A177-3AD203B41FA5}">
                      <a16:colId xmlns:a16="http://schemas.microsoft.com/office/drawing/2014/main" val="3920533567"/>
                    </a:ext>
                  </a:extLst>
                </a:gridCol>
                <a:gridCol w="418943">
                  <a:extLst>
                    <a:ext uri="{9D8B030D-6E8A-4147-A177-3AD203B41FA5}">
                      <a16:colId xmlns:a16="http://schemas.microsoft.com/office/drawing/2014/main" val="2290602284"/>
                    </a:ext>
                  </a:extLst>
                </a:gridCol>
                <a:gridCol w="418943">
                  <a:extLst>
                    <a:ext uri="{9D8B030D-6E8A-4147-A177-3AD203B41FA5}">
                      <a16:colId xmlns:a16="http://schemas.microsoft.com/office/drawing/2014/main" val="3342599117"/>
                    </a:ext>
                  </a:extLst>
                </a:gridCol>
                <a:gridCol w="427580">
                  <a:extLst>
                    <a:ext uri="{9D8B030D-6E8A-4147-A177-3AD203B41FA5}">
                      <a16:colId xmlns:a16="http://schemas.microsoft.com/office/drawing/2014/main" val="3079283334"/>
                    </a:ext>
                  </a:extLst>
                </a:gridCol>
                <a:gridCol w="427580">
                  <a:extLst>
                    <a:ext uri="{9D8B030D-6E8A-4147-A177-3AD203B41FA5}">
                      <a16:colId xmlns:a16="http://schemas.microsoft.com/office/drawing/2014/main" val="851131974"/>
                    </a:ext>
                  </a:extLst>
                </a:gridCol>
                <a:gridCol w="445935">
                  <a:extLst>
                    <a:ext uri="{9D8B030D-6E8A-4147-A177-3AD203B41FA5}">
                      <a16:colId xmlns:a16="http://schemas.microsoft.com/office/drawing/2014/main" val="1892989543"/>
                    </a:ext>
                  </a:extLst>
                </a:gridCol>
                <a:gridCol w="445935">
                  <a:extLst>
                    <a:ext uri="{9D8B030D-6E8A-4147-A177-3AD203B41FA5}">
                      <a16:colId xmlns:a16="http://schemas.microsoft.com/office/drawing/2014/main" val="2593074366"/>
                    </a:ext>
                  </a:extLst>
                </a:gridCol>
                <a:gridCol w="402746">
                  <a:extLst>
                    <a:ext uri="{9D8B030D-6E8A-4147-A177-3AD203B41FA5}">
                      <a16:colId xmlns:a16="http://schemas.microsoft.com/office/drawing/2014/main" val="3290776077"/>
                    </a:ext>
                  </a:extLst>
                </a:gridCol>
                <a:gridCol w="428660">
                  <a:extLst>
                    <a:ext uri="{9D8B030D-6E8A-4147-A177-3AD203B41FA5}">
                      <a16:colId xmlns:a16="http://schemas.microsoft.com/office/drawing/2014/main" val="1850476733"/>
                    </a:ext>
                  </a:extLst>
                </a:gridCol>
                <a:gridCol w="428660">
                  <a:extLst>
                    <a:ext uri="{9D8B030D-6E8A-4147-A177-3AD203B41FA5}">
                      <a16:colId xmlns:a16="http://schemas.microsoft.com/office/drawing/2014/main" val="70896981"/>
                    </a:ext>
                  </a:extLst>
                </a:gridCol>
                <a:gridCol w="418943">
                  <a:extLst>
                    <a:ext uri="{9D8B030D-6E8A-4147-A177-3AD203B41FA5}">
                      <a16:colId xmlns:a16="http://schemas.microsoft.com/office/drawing/2014/main" val="1088379368"/>
                    </a:ext>
                  </a:extLst>
                </a:gridCol>
                <a:gridCol w="436219">
                  <a:extLst>
                    <a:ext uri="{9D8B030D-6E8A-4147-A177-3AD203B41FA5}">
                      <a16:colId xmlns:a16="http://schemas.microsoft.com/office/drawing/2014/main" val="1456598001"/>
                    </a:ext>
                  </a:extLst>
                </a:gridCol>
                <a:gridCol w="436219">
                  <a:extLst>
                    <a:ext uri="{9D8B030D-6E8A-4147-A177-3AD203B41FA5}">
                      <a16:colId xmlns:a16="http://schemas.microsoft.com/office/drawing/2014/main" val="4183874365"/>
                    </a:ext>
                  </a:extLst>
                </a:gridCol>
                <a:gridCol w="420022">
                  <a:extLst>
                    <a:ext uri="{9D8B030D-6E8A-4147-A177-3AD203B41FA5}">
                      <a16:colId xmlns:a16="http://schemas.microsoft.com/office/drawing/2014/main" val="1183879289"/>
                    </a:ext>
                  </a:extLst>
                </a:gridCol>
                <a:gridCol w="420022">
                  <a:extLst>
                    <a:ext uri="{9D8B030D-6E8A-4147-A177-3AD203B41FA5}">
                      <a16:colId xmlns:a16="http://schemas.microsoft.com/office/drawing/2014/main" val="496405960"/>
                    </a:ext>
                  </a:extLst>
                </a:gridCol>
                <a:gridCol w="425421">
                  <a:extLst>
                    <a:ext uri="{9D8B030D-6E8A-4147-A177-3AD203B41FA5}">
                      <a16:colId xmlns:a16="http://schemas.microsoft.com/office/drawing/2014/main" val="775129102"/>
                    </a:ext>
                  </a:extLst>
                </a:gridCol>
                <a:gridCol w="425421">
                  <a:extLst>
                    <a:ext uri="{9D8B030D-6E8A-4147-A177-3AD203B41FA5}">
                      <a16:colId xmlns:a16="http://schemas.microsoft.com/office/drawing/2014/main" val="3409299014"/>
                    </a:ext>
                  </a:extLst>
                </a:gridCol>
              </a:tblGrid>
              <a:tr h="143714">
                <a:tc>
                  <a:txBody>
                    <a:bodyPr/>
                    <a:lstStyle/>
                    <a:p>
                      <a:pPr marL="12065" marR="0">
                        <a:lnSpc>
                          <a:spcPts val="6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Description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marR="0" algn="ctr">
                        <a:lnSpc>
                          <a:spcPts val="605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Jun-23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255" marR="0" algn="ctr">
                        <a:lnSpc>
                          <a:spcPts val="605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Jul-23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255" marR="0" algn="ctr">
                        <a:lnSpc>
                          <a:spcPts val="605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Aug-23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890" marR="0" algn="ctr">
                        <a:lnSpc>
                          <a:spcPts val="605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Sep-23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" marR="0" algn="ctr">
                        <a:lnSpc>
                          <a:spcPts val="605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Oct-23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marR="0" algn="ctr">
                        <a:lnSpc>
                          <a:spcPts val="605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Nov-23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" marR="0" algn="ctr">
                        <a:lnSpc>
                          <a:spcPts val="605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Dec-23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5875" marR="0">
                        <a:lnSpc>
                          <a:spcPts val="605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Jan-24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795" marR="0" algn="ctr">
                        <a:lnSpc>
                          <a:spcPts val="605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Feb-24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ts val="605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Mar-24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605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Apr-24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" marR="0" algn="ctr">
                        <a:lnSpc>
                          <a:spcPts val="605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May-24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ts val="605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Jun-24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255" marR="0" algn="ctr">
                        <a:lnSpc>
                          <a:spcPts val="605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Jul-24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" marR="0" algn="ctr">
                        <a:lnSpc>
                          <a:spcPts val="605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Aug-24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0" marR="0" algn="ctr">
                        <a:lnSpc>
                          <a:spcPts val="605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Sep-24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" marR="0" algn="ctr">
                        <a:lnSpc>
                          <a:spcPts val="605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Oct-24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" marR="0" algn="ctr">
                        <a:lnSpc>
                          <a:spcPts val="605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Nov-24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" marR="0" algn="ctr">
                        <a:lnSpc>
                          <a:spcPts val="605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Dec-24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" marR="0">
                        <a:lnSpc>
                          <a:spcPts val="605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Jan-25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0" marR="0">
                        <a:lnSpc>
                          <a:spcPts val="605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Feb-25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715" marR="0" algn="ctr">
                        <a:lnSpc>
                          <a:spcPts val="605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Mar-25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55422130"/>
                  </a:ext>
                </a:extLst>
              </a:tr>
              <a:tr h="138068">
                <a:tc rowSpan="2">
                  <a:txBody>
                    <a:bodyPr/>
                    <a:lstStyle/>
                    <a:p>
                      <a:pPr marL="12065" marR="0">
                        <a:spcBef>
                          <a:spcPts val="415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Total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" marR="0">
                        <a:lnSpc>
                          <a:spcPts val="58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Early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605" marR="0" algn="ctr">
                        <a:lnSpc>
                          <a:spcPts val="58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4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" marR="0" algn="ctr">
                        <a:lnSpc>
                          <a:spcPts val="58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4605" marR="0" algn="ctr">
                        <a:lnSpc>
                          <a:spcPts val="58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10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890" marR="0" algn="ctr">
                        <a:lnSpc>
                          <a:spcPts val="58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25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marR="0" algn="ctr">
                        <a:lnSpc>
                          <a:spcPts val="58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85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795" marR="0" algn="ctr">
                        <a:lnSpc>
                          <a:spcPts val="58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51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58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32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2230" marR="0">
                        <a:lnSpc>
                          <a:spcPts val="58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154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" marR="0" algn="ctr">
                        <a:lnSpc>
                          <a:spcPts val="58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77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5875" marR="0" algn="ctr">
                        <a:lnSpc>
                          <a:spcPts val="58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58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145" marR="0" algn="ctr">
                        <a:lnSpc>
                          <a:spcPts val="58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59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5875" marR="0" algn="ctr">
                        <a:lnSpc>
                          <a:spcPts val="58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85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795" marR="0" algn="ctr">
                        <a:lnSpc>
                          <a:spcPts val="58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47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255" marR="0" algn="ctr">
                        <a:lnSpc>
                          <a:spcPts val="58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55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ts val="58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35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" marR="0" algn="ctr">
                        <a:lnSpc>
                          <a:spcPts val="58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33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445" marR="0" algn="ctr">
                        <a:lnSpc>
                          <a:spcPts val="58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93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890" marR="0" algn="ctr">
                        <a:lnSpc>
                          <a:spcPts val="58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172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175" marR="0" algn="ctr">
                        <a:lnSpc>
                          <a:spcPts val="58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17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marR="0" algn="ctr">
                        <a:lnSpc>
                          <a:spcPts val="58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13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2670679"/>
                  </a:ext>
                </a:extLst>
              </a:tr>
              <a:tr h="1388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065" marR="0">
                        <a:lnSpc>
                          <a:spcPts val="6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Late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 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" marR="0" algn="ctr">
                        <a:lnSpc>
                          <a:spcPts val="6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8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890" marR="0" algn="ctr">
                        <a:lnSpc>
                          <a:spcPts val="6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marR="0" algn="ctr">
                        <a:lnSpc>
                          <a:spcPts val="6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95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795" marR="0" algn="ctr">
                        <a:lnSpc>
                          <a:spcPts val="6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53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6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35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2230" marR="0">
                        <a:lnSpc>
                          <a:spcPts val="6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132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" marR="0" algn="ctr">
                        <a:lnSpc>
                          <a:spcPts val="6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50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5875" marR="0" algn="ctr">
                        <a:lnSpc>
                          <a:spcPts val="6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43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145" marR="0" algn="ctr">
                        <a:lnSpc>
                          <a:spcPts val="6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33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5875" marR="0" algn="ctr">
                        <a:lnSpc>
                          <a:spcPts val="6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39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795" marR="0" algn="ctr">
                        <a:lnSpc>
                          <a:spcPts val="6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40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255" marR="0" algn="ctr">
                        <a:lnSpc>
                          <a:spcPts val="6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65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ts val="6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62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" marR="0" algn="ctr">
                        <a:lnSpc>
                          <a:spcPts val="6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57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" marR="0" algn="ctr">
                        <a:lnSpc>
                          <a:spcPts val="6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114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890" marR="0" algn="ctr">
                        <a:lnSpc>
                          <a:spcPts val="6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201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175" marR="0" algn="ctr">
                        <a:lnSpc>
                          <a:spcPts val="6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66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marR="0" algn="ctr">
                        <a:lnSpc>
                          <a:spcPts val="6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13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08529106"/>
                  </a:ext>
                </a:extLst>
              </a:tr>
              <a:tr h="138860">
                <a:tc rowSpan="2">
                  <a:txBody>
                    <a:bodyPr/>
                    <a:lstStyle/>
                    <a:p>
                      <a:pPr marL="12065" marR="0">
                        <a:spcBef>
                          <a:spcPts val="415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Carpenter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" marR="0">
                        <a:lnSpc>
                          <a:spcPts val="59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Early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 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3335" marR="0" algn="ctr">
                        <a:lnSpc>
                          <a:spcPts val="59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1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510" marR="0" algn="ctr">
                        <a:lnSpc>
                          <a:spcPts val="59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1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59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4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0" marR="0" algn="ctr">
                        <a:lnSpc>
                          <a:spcPts val="59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ts val="59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4605" marR="0" algn="ctr">
                        <a:lnSpc>
                          <a:spcPts val="59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0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59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6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620" marR="0" algn="ctr">
                        <a:lnSpc>
                          <a:spcPts val="59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ts val="59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890" marR="0" algn="ctr">
                        <a:lnSpc>
                          <a:spcPts val="59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1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51616478"/>
                  </a:ext>
                </a:extLst>
              </a:tr>
              <a:tr h="1446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065" marR="0">
                        <a:lnSpc>
                          <a:spcPts val="62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Late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 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3335" marR="0" algn="ctr">
                        <a:lnSpc>
                          <a:spcPts val="62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1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510" marR="0" algn="ctr">
                        <a:lnSpc>
                          <a:spcPts val="62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1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62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0" marR="0" algn="ctr">
                        <a:lnSpc>
                          <a:spcPts val="62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ts val="62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62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5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620" marR="0" algn="ctr">
                        <a:lnSpc>
                          <a:spcPts val="62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ts val="62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890" marR="0" algn="ctr">
                        <a:lnSpc>
                          <a:spcPts val="62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6033248"/>
                  </a:ext>
                </a:extLst>
              </a:tr>
              <a:tr h="139832">
                <a:tc rowSpan="2">
                  <a:txBody>
                    <a:bodyPr/>
                    <a:lstStyle/>
                    <a:p>
                      <a:pPr marL="12065" marR="0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Communication</a:t>
                      </a:r>
                    </a:p>
                    <a:p>
                      <a:pPr marL="12065" marR="0">
                        <a:lnSpc>
                          <a:spcPts val="61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err="1">
                          <a:effectLst/>
                        </a:rPr>
                        <a:t>technecian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" marR="0">
                        <a:lnSpc>
                          <a:spcPts val="585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Early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 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585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0" marR="0" algn="ctr">
                        <a:lnSpc>
                          <a:spcPts val="585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4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ts val="585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6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4605" marR="0" algn="ctr">
                        <a:lnSpc>
                          <a:spcPts val="585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585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620" marR="0" algn="ctr">
                        <a:lnSpc>
                          <a:spcPts val="585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ts val="585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890" marR="0" algn="ctr">
                        <a:lnSpc>
                          <a:spcPts val="585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255" marR="0" algn="ctr">
                        <a:lnSpc>
                          <a:spcPts val="585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4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9735885"/>
                  </a:ext>
                </a:extLst>
              </a:tr>
              <a:tr h="1446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065" marR="0">
                        <a:lnSpc>
                          <a:spcPts val="615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Late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ts val="615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4605" marR="0" algn="ctr">
                        <a:lnSpc>
                          <a:spcPts val="615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615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620" marR="0" algn="ctr">
                        <a:lnSpc>
                          <a:spcPts val="615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ts val="615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4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890" marR="0" algn="ctr">
                        <a:lnSpc>
                          <a:spcPts val="615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6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255" marR="0" algn="ctr">
                        <a:lnSpc>
                          <a:spcPts val="615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5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255" marR="0" algn="ctr">
                        <a:lnSpc>
                          <a:spcPts val="615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4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83333962"/>
                  </a:ext>
                </a:extLst>
              </a:tr>
              <a:tr h="138068">
                <a:tc rowSpan="2">
                  <a:txBody>
                    <a:bodyPr/>
                    <a:lstStyle/>
                    <a:p>
                      <a:pPr marL="12065" marR="0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Communication</a:t>
                      </a:r>
                    </a:p>
                    <a:p>
                      <a:pPr marL="12065" marR="0">
                        <a:lnSpc>
                          <a:spcPts val="61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err="1">
                          <a:effectLst/>
                        </a:rPr>
                        <a:t>technecian</a:t>
                      </a:r>
                      <a:r>
                        <a:rPr lang="en-US" sz="900" b="0" dirty="0">
                          <a:effectLst/>
                        </a:rPr>
                        <a:t> GO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" marR="0">
                        <a:lnSpc>
                          <a:spcPts val="575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Early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 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" marR="0" algn="ctr">
                        <a:lnSpc>
                          <a:spcPts val="575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16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94365377"/>
                  </a:ext>
                </a:extLst>
              </a:tr>
              <a:tr h="1398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065" marR="0">
                        <a:lnSpc>
                          <a:spcPts val="61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Late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" marR="0" algn="ctr">
                        <a:lnSpc>
                          <a:spcPts val="61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16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17150263"/>
                  </a:ext>
                </a:extLst>
              </a:tr>
              <a:tr h="138068">
                <a:tc rowSpan="2">
                  <a:txBody>
                    <a:bodyPr/>
                    <a:lstStyle/>
                    <a:p>
                      <a:pPr marL="12065" marR="0">
                        <a:spcBef>
                          <a:spcPts val="415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Electrician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" marR="0">
                        <a:lnSpc>
                          <a:spcPts val="58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Early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" marR="0" algn="ctr">
                        <a:lnSpc>
                          <a:spcPts val="58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1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4605" marR="0" algn="ctr">
                        <a:lnSpc>
                          <a:spcPts val="58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5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3335" marR="0" algn="ctr">
                        <a:lnSpc>
                          <a:spcPts val="58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5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510" marR="0" algn="ctr">
                        <a:lnSpc>
                          <a:spcPts val="58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5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510" marR="0" algn="ctr">
                        <a:lnSpc>
                          <a:spcPts val="58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5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ts val="58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7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5240" marR="0" algn="ctr">
                        <a:lnSpc>
                          <a:spcPts val="58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9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58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5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0" marR="0" algn="ctr">
                        <a:lnSpc>
                          <a:spcPts val="58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255" marR="0" algn="ctr">
                        <a:lnSpc>
                          <a:spcPts val="58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9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175" marR="0" algn="ctr">
                        <a:lnSpc>
                          <a:spcPts val="58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11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34464993"/>
                  </a:ext>
                </a:extLst>
              </a:tr>
              <a:tr h="1388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065" marR="0">
                        <a:lnSpc>
                          <a:spcPts val="6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Late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 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4605" marR="0" algn="ctr">
                        <a:lnSpc>
                          <a:spcPts val="6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3335" marR="0" algn="ctr">
                        <a:lnSpc>
                          <a:spcPts val="6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5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510" marR="0" algn="ctr">
                        <a:lnSpc>
                          <a:spcPts val="6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5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510" marR="0" algn="ctr">
                        <a:lnSpc>
                          <a:spcPts val="6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5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ts val="6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5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5240" marR="0" algn="ctr">
                        <a:lnSpc>
                          <a:spcPts val="6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8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6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8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0" marR="0" algn="ctr">
                        <a:lnSpc>
                          <a:spcPts val="6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6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ts val="6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255" marR="0" algn="ctr">
                        <a:lnSpc>
                          <a:spcPts val="6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9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175" marR="0" algn="ctr">
                        <a:lnSpc>
                          <a:spcPts val="6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11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79069971"/>
                  </a:ext>
                </a:extLst>
              </a:tr>
              <a:tr h="138860">
                <a:tc rowSpan="2">
                  <a:txBody>
                    <a:bodyPr/>
                    <a:lstStyle/>
                    <a:p>
                      <a:pPr marL="12065" marR="0">
                        <a:spcBef>
                          <a:spcPts val="415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Electrician GO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" marR="0">
                        <a:lnSpc>
                          <a:spcPts val="59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Early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3335" marR="0" algn="ctr">
                        <a:lnSpc>
                          <a:spcPts val="59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ts val="59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7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890" marR="0" algn="ctr">
                        <a:lnSpc>
                          <a:spcPts val="59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5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255" marR="0" algn="ctr">
                        <a:lnSpc>
                          <a:spcPts val="59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5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24873488"/>
                  </a:ext>
                </a:extLst>
              </a:tr>
              <a:tr h="1446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065" marR="0">
                        <a:lnSpc>
                          <a:spcPts val="62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Late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 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3335" marR="0" algn="ctr">
                        <a:lnSpc>
                          <a:spcPts val="62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ts val="62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7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890" marR="0" algn="ctr">
                        <a:lnSpc>
                          <a:spcPts val="62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5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255" marR="0" algn="ctr">
                        <a:lnSpc>
                          <a:spcPts val="62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5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72045294"/>
                  </a:ext>
                </a:extLst>
              </a:tr>
              <a:tr h="138068">
                <a:tc rowSpan="2">
                  <a:txBody>
                    <a:bodyPr/>
                    <a:lstStyle/>
                    <a:p>
                      <a:pPr marL="12065" marR="0">
                        <a:spcBef>
                          <a:spcPts val="435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Fire Alarm technician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" marR="0">
                        <a:lnSpc>
                          <a:spcPts val="575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Early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ts val="575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4605" marR="0" algn="ctr">
                        <a:lnSpc>
                          <a:spcPts val="575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0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38816745"/>
                  </a:ext>
                </a:extLst>
              </a:tr>
              <a:tr h="1398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065" marR="0">
                        <a:lnSpc>
                          <a:spcPts val="61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Late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255" marR="0" algn="ctr">
                        <a:lnSpc>
                          <a:spcPts val="61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1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255" marR="0" algn="ctr">
                        <a:lnSpc>
                          <a:spcPts val="61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1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99731"/>
                  </a:ext>
                </a:extLst>
              </a:tr>
              <a:tr h="138068">
                <a:tc rowSpan="2">
                  <a:txBody>
                    <a:bodyPr/>
                    <a:lstStyle/>
                    <a:p>
                      <a:pPr marL="12065" marR="0">
                        <a:spcBef>
                          <a:spcPts val="41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Flex Gate installer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" marR="0">
                        <a:lnSpc>
                          <a:spcPts val="58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Early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 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" marR="0" algn="ctr">
                        <a:lnSpc>
                          <a:spcPts val="58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0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0377398"/>
                  </a:ext>
                </a:extLst>
              </a:tr>
              <a:tr h="1388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065" marR="0">
                        <a:lnSpc>
                          <a:spcPts val="6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Late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" marR="0" algn="ctr">
                        <a:lnSpc>
                          <a:spcPts val="6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0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99485374"/>
                  </a:ext>
                </a:extLst>
              </a:tr>
              <a:tr h="138860">
                <a:tc rowSpan="2">
                  <a:txBody>
                    <a:bodyPr/>
                    <a:lstStyle/>
                    <a:p>
                      <a:pPr marL="12065" marR="0">
                        <a:spcBef>
                          <a:spcPts val="415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Labor GO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" marR="0">
                        <a:lnSpc>
                          <a:spcPts val="59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Early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marR="0" algn="ctr">
                        <a:lnSpc>
                          <a:spcPts val="59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28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510" marR="0" algn="ctr">
                        <a:lnSpc>
                          <a:spcPts val="59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1915" marR="0">
                        <a:lnSpc>
                          <a:spcPts val="59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53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445" marR="0" algn="ctr">
                        <a:lnSpc>
                          <a:spcPts val="59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36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" marR="0" algn="ctr">
                        <a:lnSpc>
                          <a:spcPts val="59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68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02216388"/>
                  </a:ext>
                </a:extLst>
              </a:tr>
              <a:tr h="1446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065" marR="0">
                        <a:lnSpc>
                          <a:spcPts val="62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Late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 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marR="0" algn="ctr">
                        <a:lnSpc>
                          <a:spcPts val="62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28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510" marR="0" algn="ctr">
                        <a:lnSpc>
                          <a:spcPts val="62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1915" marR="0">
                        <a:lnSpc>
                          <a:spcPts val="62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53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445" marR="0" algn="ctr">
                        <a:lnSpc>
                          <a:spcPts val="62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36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" marR="0" algn="ctr">
                        <a:lnSpc>
                          <a:spcPts val="62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68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35272223"/>
                  </a:ext>
                </a:extLst>
              </a:tr>
              <a:tr h="138068">
                <a:tc rowSpan="2">
                  <a:txBody>
                    <a:bodyPr/>
                    <a:lstStyle/>
                    <a:p>
                      <a:pPr marL="12065" marR="0">
                        <a:spcBef>
                          <a:spcPts val="435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 err="1">
                          <a:effectLst/>
                        </a:rPr>
                        <a:t>Labour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" marR="0">
                        <a:lnSpc>
                          <a:spcPts val="575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Early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605" marR="0" algn="ctr">
                        <a:lnSpc>
                          <a:spcPts val="575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4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" marR="0" algn="ctr">
                        <a:lnSpc>
                          <a:spcPts val="575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20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" marR="0" algn="ctr">
                        <a:lnSpc>
                          <a:spcPts val="575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7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890" marR="0" algn="ctr">
                        <a:lnSpc>
                          <a:spcPts val="575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20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marR="0" algn="ctr">
                        <a:lnSpc>
                          <a:spcPts val="575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44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795" marR="0" algn="ctr">
                        <a:lnSpc>
                          <a:spcPts val="575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41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575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25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1915" marR="0">
                        <a:lnSpc>
                          <a:spcPts val="575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81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" marR="0" algn="ctr">
                        <a:lnSpc>
                          <a:spcPts val="575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63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5875" marR="0" algn="ctr">
                        <a:lnSpc>
                          <a:spcPts val="575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46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145" marR="0" algn="ctr">
                        <a:lnSpc>
                          <a:spcPts val="575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46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5875" marR="0" algn="ctr">
                        <a:lnSpc>
                          <a:spcPts val="575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75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795" marR="0" algn="ctr">
                        <a:lnSpc>
                          <a:spcPts val="575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44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255" marR="0" algn="ctr">
                        <a:lnSpc>
                          <a:spcPts val="575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45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ts val="575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26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" marR="0" algn="ctr">
                        <a:lnSpc>
                          <a:spcPts val="575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26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445" marR="0" algn="ctr">
                        <a:lnSpc>
                          <a:spcPts val="575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48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" marR="0" algn="ctr">
                        <a:lnSpc>
                          <a:spcPts val="575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70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255" marR="0" algn="ctr">
                        <a:lnSpc>
                          <a:spcPts val="575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4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marR="0" algn="ctr">
                        <a:lnSpc>
                          <a:spcPts val="575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12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60859814"/>
                  </a:ext>
                </a:extLst>
              </a:tr>
              <a:tr h="1408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065" marR="0">
                        <a:lnSpc>
                          <a:spcPts val="61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Late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" marR="0" algn="ctr">
                        <a:lnSpc>
                          <a:spcPts val="61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8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890" marR="0" algn="ctr">
                        <a:lnSpc>
                          <a:spcPts val="61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21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marR="0" algn="ctr">
                        <a:lnSpc>
                          <a:spcPts val="61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48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795" marR="0" algn="ctr">
                        <a:lnSpc>
                          <a:spcPts val="61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42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61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28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1915" marR="0">
                        <a:lnSpc>
                          <a:spcPts val="61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63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" marR="0" algn="ctr">
                        <a:lnSpc>
                          <a:spcPts val="61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43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5875" marR="0" algn="ctr">
                        <a:lnSpc>
                          <a:spcPts val="61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32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145" marR="0" algn="ctr">
                        <a:lnSpc>
                          <a:spcPts val="61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22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5875" marR="0" algn="ctr">
                        <a:lnSpc>
                          <a:spcPts val="61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32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795" marR="0" algn="ctr">
                        <a:lnSpc>
                          <a:spcPts val="61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38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255" marR="0" algn="ctr">
                        <a:lnSpc>
                          <a:spcPts val="61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55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ts val="61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48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" marR="0" algn="ctr">
                        <a:lnSpc>
                          <a:spcPts val="61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46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445" marR="0" algn="ctr">
                        <a:lnSpc>
                          <a:spcPts val="61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66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" marR="0" algn="ctr">
                        <a:lnSpc>
                          <a:spcPts val="61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97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175" marR="0" algn="ctr">
                        <a:lnSpc>
                          <a:spcPts val="61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48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marR="0" algn="ctr">
                        <a:lnSpc>
                          <a:spcPts val="61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12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30158289"/>
                  </a:ext>
                </a:extLst>
              </a:tr>
              <a:tr h="138068">
                <a:tc rowSpan="2">
                  <a:txBody>
                    <a:bodyPr/>
                    <a:lstStyle/>
                    <a:p>
                      <a:pPr marL="12065" marR="0">
                        <a:spcBef>
                          <a:spcPts val="415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Mechanic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" marR="0">
                        <a:lnSpc>
                          <a:spcPts val="58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Early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ts val="58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5240" marR="0" algn="ctr">
                        <a:lnSpc>
                          <a:spcPts val="58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5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58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92459957"/>
                  </a:ext>
                </a:extLst>
              </a:tr>
              <a:tr h="1388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065" marR="0">
                        <a:lnSpc>
                          <a:spcPts val="6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Late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 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6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620" marR="0" algn="ctr">
                        <a:lnSpc>
                          <a:spcPts val="6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6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ts val="6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20324673"/>
                  </a:ext>
                </a:extLst>
              </a:tr>
              <a:tr h="138860">
                <a:tc rowSpan="2">
                  <a:txBody>
                    <a:bodyPr/>
                    <a:lstStyle/>
                    <a:p>
                      <a:pPr marL="12065" marR="0">
                        <a:spcBef>
                          <a:spcPts val="415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Mechanic GO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" marR="0">
                        <a:lnSpc>
                          <a:spcPts val="59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Early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3335" marR="0" algn="ctr">
                        <a:lnSpc>
                          <a:spcPts val="59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4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510" marR="0" algn="ctr">
                        <a:lnSpc>
                          <a:spcPts val="59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ts val="59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1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 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95655164"/>
                  </a:ext>
                </a:extLst>
              </a:tr>
              <a:tr h="1446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065" marR="0">
                        <a:lnSpc>
                          <a:spcPts val="62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Late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 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3335" marR="0" algn="ctr">
                        <a:lnSpc>
                          <a:spcPts val="62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4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510" marR="0" algn="ctr">
                        <a:lnSpc>
                          <a:spcPts val="62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ts val="62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1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 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 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64210665"/>
                  </a:ext>
                </a:extLst>
              </a:tr>
              <a:tr h="139832">
                <a:tc rowSpan="2">
                  <a:txBody>
                    <a:bodyPr/>
                    <a:lstStyle/>
                    <a:p>
                      <a:pPr marL="12065" marR="0">
                        <a:spcBef>
                          <a:spcPts val="42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Rigger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" marR="0">
                        <a:lnSpc>
                          <a:spcPts val="600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Early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 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4605" marR="0" algn="ctr">
                        <a:lnSpc>
                          <a:spcPts val="600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0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600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1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891271"/>
                  </a:ext>
                </a:extLst>
              </a:tr>
              <a:tr h="1446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065" marR="0">
                        <a:lnSpc>
                          <a:spcPts val="62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Late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" marR="0" algn="ctr">
                        <a:lnSpc>
                          <a:spcPts val="62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 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39520821"/>
                  </a:ext>
                </a:extLst>
              </a:tr>
              <a:tr h="138068">
                <a:tc rowSpan="2">
                  <a:txBody>
                    <a:bodyPr/>
                    <a:lstStyle/>
                    <a:p>
                      <a:pPr marL="12065" marR="0">
                        <a:spcBef>
                          <a:spcPts val="435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Steel fixer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" marR="0">
                        <a:lnSpc>
                          <a:spcPts val="575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Early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5240" marR="0" algn="ctr">
                        <a:lnSpc>
                          <a:spcPts val="575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0160" marR="0" algn="ctr">
                        <a:lnSpc>
                          <a:spcPts val="575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3335" marR="0" algn="ctr">
                        <a:lnSpc>
                          <a:spcPts val="575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1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510" marR="0" algn="ctr">
                        <a:lnSpc>
                          <a:spcPts val="575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510" marR="0" algn="ctr">
                        <a:lnSpc>
                          <a:spcPts val="575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ts val="575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0" marR="0" algn="ctr">
                        <a:lnSpc>
                          <a:spcPts val="575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4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ts val="575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1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620" marR="0" algn="ctr">
                        <a:lnSpc>
                          <a:spcPts val="575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ts val="575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" marR="0" algn="ctr">
                        <a:lnSpc>
                          <a:spcPts val="575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1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20377750"/>
                  </a:ext>
                </a:extLst>
              </a:tr>
              <a:tr h="1408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065" marR="0">
                        <a:lnSpc>
                          <a:spcPts val="61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Late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4605" marR="0" algn="ctr">
                        <a:lnSpc>
                          <a:spcPts val="61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0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3335" marR="0" algn="ctr">
                        <a:lnSpc>
                          <a:spcPts val="61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6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510" marR="0" algn="ctr">
                        <a:lnSpc>
                          <a:spcPts val="61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6510" marR="0" algn="ctr">
                        <a:lnSpc>
                          <a:spcPts val="61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ts val="61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3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 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0" marR="0" algn="ctr">
                        <a:lnSpc>
                          <a:spcPts val="61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3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ts val="61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2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 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 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620" marR="0" algn="ctr">
                        <a:lnSpc>
                          <a:spcPts val="61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3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ts val="61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3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 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 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 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 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" marR="0" algn="ctr">
                        <a:lnSpc>
                          <a:spcPts val="61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1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94569973"/>
                  </a:ext>
                </a:extLst>
              </a:tr>
              <a:tr h="138068">
                <a:tc rowSpan="2">
                  <a:txBody>
                    <a:bodyPr/>
                    <a:lstStyle/>
                    <a:p>
                      <a:pPr marL="12065" marR="0">
                        <a:spcBef>
                          <a:spcPts val="415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WFD-006 installer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065" marR="0">
                        <a:lnSpc>
                          <a:spcPts val="58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Early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 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 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 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255" marR="0" algn="ctr">
                        <a:lnSpc>
                          <a:spcPts val="58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1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255" marR="0" algn="ctr">
                        <a:lnSpc>
                          <a:spcPts val="585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 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08530017"/>
                  </a:ext>
                </a:extLst>
              </a:tr>
              <a:tr h="1388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065" marR="0">
                        <a:lnSpc>
                          <a:spcPts val="6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Late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255" marR="0" algn="ctr">
                        <a:lnSpc>
                          <a:spcPts val="6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0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255" marR="0" algn="ctr">
                        <a:lnSpc>
                          <a:spcPts val="6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2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>
                          <a:effectLst/>
                        </a:rPr>
                        <a:t> </a:t>
                      </a:r>
                      <a:endParaRPr lang="en-US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dirty="0">
                          <a:effectLst/>
                        </a:rPr>
                        <a:t> </a:t>
                      </a:r>
                      <a:endParaRPr lang="en-US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320675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0584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D8325DB-CF97-13CF-C076-9B285E453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7"/>
            <a:ext cx="11029616" cy="440844"/>
          </a:xfrm>
        </p:spPr>
        <p:txBody>
          <a:bodyPr>
            <a:normAutofit fontScale="90000"/>
          </a:bodyPr>
          <a:lstStyle/>
          <a:p>
            <a:r>
              <a:rPr lang="en-US" dirty="0"/>
              <a:t>Resources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80350B-4459-84A8-1F8B-D598A3761454}"/>
              </a:ext>
            </a:extLst>
          </p:cNvPr>
          <p:cNvSpPr txBox="1"/>
          <p:nvPr/>
        </p:nvSpPr>
        <p:spPr>
          <a:xfrm>
            <a:off x="685799" y="1177409"/>
            <a:ext cx="3028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bg1"/>
                </a:solidFill>
              </a:rPr>
              <a:t>Resources Profile</a:t>
            </a:r>
          </a:p>
        </p:txBody>
      </p:sp>
      <p:pic>
        <p:nvPicPr>
          <p:cNvPr id="6" name="image6.jpeg">
            <a:extLst>
              <a:ext uri="{FF2B5EF4-FFF2-40B4-BE49-F238E27FC236}">
                <a16:creationId xmlns:a16="http://schemas.microsoft.com/office/drawing/2014/main" id="{6CC940AC-9D39-7523-2FFE-A8914CBDE8E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250" y="1857375"/>
            <a:ext cx="1129665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8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01CE0-8FA3-7CA5-99B7-A3D708550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17069"/>
          </a:xfrm>
        </p:spPr>
        <p:txBody>
          <a:bodyPr/>
          <a:lstStyle/>
          <a:p>
            <a:r>
              <a:rPr lang="en-US" b="1" dirty="0"/>
              <a:t>5. S-curve</a:t>
            </a:r>
          </a:p>
        </p:txBody>
      </p:sp>
      <p:pic>
        <p:nvPicPr>
          <p:cNvPr id="4" name="image7.png">
            <a:extLst>
              <a:ext uri="{FF2B5EF4-FFF2-40B4-BE49-F238E27FC236}">
                <a16:creationId xmlns:a16="http://schemas.microsoft.com/office/drawing/2014/main" id="{0143F268-BE58-55EC-51AC-A9C1C133408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4469765" y="-1896207"/>
            <a:ext cx="3252470" cy="109120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C13A3B-CED4-D728-0071-C05499F0B0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841" b="1714"/>
          <a:stretch/>
        </p:blipFill>
        <p:spPr>
          <a:xfrm rot="16200000">
            <a:off x="5285139" y="540891"/>
            <a:ext cx="1621725" cy="1091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48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6A633-BBE2-B548-80D9-01B357CCE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69444"/>
          </a:xfrm>
        </p:spPr>
        <p:txBody>
          <a:bodyPr/>
          <a:lstStyle/>
          <a:p>
            <a:r>
              <a:rPr lang="en-US" b="1" dirty="0"/>
              <a:t>Content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9FF261-7507-B1EB-3E14-A5A1A0833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28800"/>
            <a:ext cx="11029615" cy="4953000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b="1" dirty="0"/>
              <a:t>Project Information	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dirty="0"/>
              <a:t>Project Description &amp; Type of work	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dirty="0"/>
              <a:t>Constraints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dirty="0"/>
              <a:t>Resources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dirty="0"/>
              <a:t>S-Curve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487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DEC72-2F8B-DE41-94B6-FA083CD74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4564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Project Information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CB108-64A6-17CB-D653-417F75B7798B}"/>
              </a:ext>
            </a:extLst>
          </p:cNvPr>
          <p:cNvSpPr txBox="1"/>
          <p:nvPr/>
        </p:nvSpPr>
        <p:spPr>
          <a:xfrm>
            <a:off x="266701" y="2175414"/>
            <a:ext cx="6286500" cy="1566583"/>
          </a:xfrm>
          <a:prstGeom prst="rect">
            <a:avLst/>
          </a:prstGeom>
          <a:noFill/>
        </p:spPr>
        <p:txBody>
          <a:bodyPr wrap="square" anchor="ctr" anchorCtr="1">
            <a:spAutoFit/>
          </a:bodyPr>
          <a:lstStyle/>
          <a:p>
            <a:pPr marL="353060" marR="0" lvl="0" indent="-285750" algn="just" defTabSz="457200" rtl="0" eaLnBrk="1" fontAlgn="auto" latinLnBrk="0" hangingPunct="1">
              <a:lnSpc>
                <a:spcPts val="12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NTP                                 : December 19, 2022</a:t>
            </a:r>
          </a:p>
          <a:p>
            <a:pPr marL="353060" marR="0" lvl="0" indent="-285750" algn="l" defTabSz="457200" rtl="0" eaLnBrk="1" fontAlgn="auto" latinLnBrk="0" hangingPunct="1">
              <a:lnSpc>
                <a:spcPct val="107000"/>
              </a:lnSpc>
              <a:spcBef>
                <a:spcPts val="33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Substantial Completion  : April 17, 2025</a:t>
            </a:r>
          </a:p>
          <a:p>
            <a:pPr marL="353060" marR="0" lvl="0" indent="-285750" algn="l" defTabSz="457200" rtl="0" eaLnBrk="1" fontAlgn="auto" latinLnBrk="0" hangingPunct="1">
              <a:lnSpc>
                <a:spcPct val="107000"/>
              </a:lnSpc>
              <a:spcBef>
                <a:spcPts val="33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Project Duration             : 851 Calendar Days</a:t>
            </a:r>
          </a:p>
          <a:p>
            <a:pPr marL="353060" marR="0" lvl="0" indent="-285750" algn="l" defTabSz="457200" rtl="0" eaLnBrk="1" fontAlgn="auto" latinLnBrk="0" hangingPunct="1">
              <a:lnSpc>
                <a:spcPct val="107000"/>
              </a:lnSpc>
              <a:spcBef>
                <a:spcPts val="33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Project value                    : 25,838,246$</a:t>
            </a:r>
          </a:p>
          <a:p>
            <a:pPr marL="353060" marR="0" lvl="0" indent="-285750" algn="l" defTabSz="457200" rtl="0" eaLnBrk="1" fontAlgn="auto" latinLnBrk="0" hangingPunct="1">
              <a:lnSpc>
                <a:spcPct val="107000"/>
              </a:lnSpc>
              <a:spcBef>
                <a:spcPts val="33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Project location               : NEW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YORK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590E34-56F8-8D5B-112F-5A702AC97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1733" y="2105024"/>
            <a:ext cx="4939075" cy="40508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524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F4238-56EC-105F-F037-044FE585D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55169"/>
          </a:xfrm>
        </p:spPr>
        <p:txBody>
          <a:bodyPr/>
          <a:lstStyle/>
          <a:p>
            <a:r>
              <a:rPr lang="en-US" dirty="0"/>
              <a:t>2. Project Description &amp; TYPE OF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7A1F9-02F9-EA72-1D3D-8990EC157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494137"/>
            <a:ext cx="11125032" cy="1307396"/>
          </a:xfrm>
        </p:spPr>
        <p:txBody>
          <a:bodyPr anchor="ctr" anchorCtr="1">
            <a:normAutofit/>
          </a:bodyPr>
          <a:lstStyle/>
          <a:p>
            <a:pPr marR="0" lvl="0">
              <a:spcBef>
                <a:spcPts val="61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§"/>
              <a:tabLst>
                <a:tab pos="805815" algn="l"/>
              </a:tabLst>
            </a:pPr>
            <a:r>
              <a:rPr lang="en-US" sz="1400" b="1" spc="-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(Contract C-34924) Sandy mitigation: Steinway portal borough of</a:t>
            </a:r>
            <a:r>
              <a:rPr lang="en-US" sz="1400" b="1" spc="-14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400" b="1" spc="-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queens.</a:t>
            </a:r>
          </a:p>
          <a:p>
            <a:pPr marR="482600" lvl="0">
              <a:lnSpc>
                <a:spcPct val="115000"/>
              </a:lnSpc>
              <a:spcBef>
                <a:spcPts val="185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§"/>
              <a:tabLst>
                <a:tab pos="805815" algn="l"/>
              </a:tabLst>
            </a:pPr>
            <a:r>
              <a:rPr lang="en-US" sz="1400" b="1" spc="-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(Contract E-40848) Pumping System Improvement in midtown Steinway tube in the borough of Manhattan and</a:t>
            </a:r>
            <a:r>
              <a:rPr lang="en-US" sz="1400" b="1" spc="-5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400" b="1" spc="-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queens.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§"/>
              <a:tabLst>
                <a:tab pos="805180" algn="l"/>
              </a:tabLst>
            </a:pPr>
            <a:r>
              <a:rPr lang="en-US" sz="1400" b="1" spc="-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(Contract W-32574) Police radio systems: Shaft 4 BDA</a:t>
            </a:r>
            <a:r>
              <a:rPr lang="en-US" sz="1400" b="1" spc="-13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400" b="1" spc="-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enclosure.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7C8D0F-2640-867E-686F-11DBB588CC94}"/>
              </a:ext>
            </a:extLst>
          </p:cNvPr>
          <p:cNvSpPr txBox="1"/>
          <p:nvPr/>
        </p:nvSpPr>
        <p:spPr>
          <a:xfrm>
            <a:off x="466725" y="1966034"/>
            <a:ext cx="11239500" cy="702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7980" marR="361950" lvl="0" indent="-306000" algn="l" defTabSz="457200" rtl="0" eaLnBrk="1" fontAlgn="auto" latinLnBrk="0" hangingPunct="1">
              <a:lnSpc>
                <a:spcPct val="115000"/>
              </a:lnSpc>
              <a:spcBef>
                <a:spcPts val="730"/>
              </a:spcBef>
              <a:spcAft>
                <a:spcPts val="0"/>
              </a:spcAft>
              <a:buClr>
                <a:srgbClr val="F3A447"/>
              </a:buClr>
              <a:buSzPct val="92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4D26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Resiliency Protection of the Steinway under the river tube in the boroughs of Manhattan and queens consists of: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7A4CF25-B61D-223D-61FE-0F32A3F325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620730"/>
              </p:ext>
            </p:extLst>
          </p:nvPr>
        </p:nvGraphicFramePr>
        <p:xfrm>
          <a:off x="5977468" y="4758267"/>
          <a:ext cx="6045200" cy="1905004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2760132">
                  <a:extLst>
                    <a:ext uri="{9D8B030D-6E8A-4147-A177-3AD203B41FA5}">
                      <a16:colId xmlns:a16="http://schemas.microsoft.com/office/drawing/2014/main" val="3288276996"/>
                    </a:ext>
                  </a:extLst>
                </a:gridCol>
                <a:gridCol w="719667">
                  <a:extLst>
                    <a:ext uri="{9D8B030D-6E8A-4147-A177-3AD203B41FA5}">
                      <a16:colId xmlns:a16="http://schemas.microsoft.com/office/drawing/2014/main" val="3851282459"/>
                    </a:ext>
                  </a:extLst>
                </a:gridCol>
                <a:gridCol w="804333">
                  <a:extLst>
                    <a:ext uri="{9D8B030D-6E8A-4147-A177-3AD203B41FA5}">
                      <a16:colId xmlns:a16="http://schemas.microsoft.com/office/drawing/2014/main" val="324920849"/>
                    </a:ext>
                  </a:extLst>
                </a:gridCol>
                <a:gridCol w="753533">
                  <a:extLst>
                    <a:ext uri="{9D8B030D-6E8A-4147-A177-3AD203B41FA5}">
                      <a16:colId xmlns:a16="http://schemas.microsoft.com/office/drawing/2014/main" val="3503312566"/>
                    </a:ext>
                  </a:extLst>
                </a:gridCol>
                <a:gridCol w="1007535">
                  <a:extLst>
                    <a:ext uri="{9D8B030D-6E8A-4147-A177-3AD203B41FA5}">
                      <a16:colId xmlns:a16="http://schemas.microsoft.com/office/drawing/2014/main" val="615856882"/>
                    </a:ext>
                  </a:extLst>
                </a:gridCol>
              </a:tblGrid>
              <a:tr h="4762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Description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Duration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Start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Finish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Budgeted Total Cost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23035721"/>
                  </a:ext>
                </a:extLst>
              </a:tr>
              <a:tr h="4762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      Sandy Mitigation Steinway Work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425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03-Jul-23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16-Mar-25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$9,057,592.00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1968261"/>
                  </a:ext>
                </a:extLst>
              </a:tr>
              <a:tr h="4762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      Pumping System Improvement Work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288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21-Oct-23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16-Dec-24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$8,969,018.00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26780268"/>
                  </a:ext>
                </a:extLst>
              </a:tr>
              <a:tr h="4762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      Police radio and antenna equipment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353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27-Jun-23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21-Nov-24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$1,029,840.00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50069884"/>
                  </a:ext>
                </a:extLst>
              </a:tr>
            </a:tbl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F6BA72E2-AEE9-8A28-68CB-FB6F2844EA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6654541"/>
              </p:ext>
            </p:extLst>
          </p:nvPr>
        </p:nvGraphicFramePr>
        <p:xfrm>
          <a:off x="466725" y="3615267"/>
          <a:ext cx="5925608" cy="3048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82795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3F982-A1A4-FEA8-F037-B90D72705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600076"/>
            <a:ext cx="10993549" cy="762002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(Contract C-34924) </a:t>
            </a:r>
            <a:br>
              <a:rPr lang="en-US" sz="2000" dirty="0"/>
            </a:br>
            <a:r>
              <a:rPr lang="en-US" sz="2000" dirty="0"/>
              <a:t>Sandy mitigation: Steinway portal borough of queens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D70B965-B07F-91CC-C99A-F1B96D0756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1" y="1762123"/>
            <a:ext cx="3571875" cy="762001"/>
          </a:xfrm>
        </p:spPr>
        <p:txBody>
          <a:bodyPr>
            <a:norm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10"/>
              </a:spcBef>
              <a:spcAft>
                <a:spcPts val="0"/>
              </a:spcAft>
              <a:buClr>
                <a:srgbClr val="F3A447"/>
              </a:buClr>
              <a:buSzPts val="1100"/>
              <a:buFont typeface="Wingdings" panose="05000000000000000000" pitchFamily="2" charset="2"/>
              <a:buChar char="q"/>
              <a:tabLst>
                <a:tab pos="805815" algn="l"/>
              </a:tabLst>
              <a:defRPr/>
            </a:pPr>
            <a:r>
              <a:rPr kumimoji="0" lang="en-US" sz="1800" b="1" i="0" u="none" strike="noStrike" kern="1200" cap="none" spc="-5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Start date : 03-Jul-2023                                                                                        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10"/>
              </a:spcBef>
              <a:spcAft>
                <a:spcPts val="0"/>
              </a:spcAft>
              <a:buClr>
                <a:srgbClr val="F3A447"/>
              </a:buClr>
              <a:buSzPts val="1100"/>
              <a:buFont typeface="Wingdings" panose="05000000000000000000" pitchFamily="2" charset="2"/>
              <a:buChar char="q"/>
              <a:tabLst>
                <a:tab pos="805815" algn="l"/>
              </a:tabLst>
              <a:defRPr/>
            </a:pPr>
            <a:r>
              <a:rPr kumimoji="0" lang="en-US" sz="1800" b="1" i="0" u="none" strike="noStrike" kern="1200" cap="none" spc="-5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Finish date : 16-Mar-2025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306A43-4289-7B15-C2B8-DE894EE950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5" t="30833" r="66085" b="10238"/>
          <a:stretch/>
        </p:blipFill>
        <p:spPr>
          <a:xfrm>
            <a:off x="9304867" y="1362078"/>
            <a:ext cx="2269873" cy="16929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B333C5-30C4-0E71-FA54-C2630512F708}"/>
              </a:ext>
            </a:extLst>
          </p:cNvPr>
          <p:cNvSpPr txBox="1"/>
          <p:nvPr/>
        </p:nvSpPr>
        <p:spPr>
          <a:xfrm>
            <a:off x="581024" y="3426037"/>
            <a:ext cx="4733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10"/>
              </a:spcBef>
              <a:spcAft>
                <a:spcPts val="0"/>
              </a:spcAft>
              <a:buClr>
                <a:srgbClr val="F3A447"/>
              </a:buClr>
              <a:buSzPts val="1100"/>
              <a:buFont typeface="Wingdings" panose="05000000000000000000" pitchFamily="2" charset="2"/>
              <a:buChar char="q"/>
              <a:tabLst>
                <a:tab pos="805815" algn="l"/>
              </a:tabLst>
              <a:defRPr/>
            </a:pPr>
            <a:r>
              <a:rPr lang="en-US" sz="1800" dirty="0"/>
              <a:t> </a:t>
            </a:r>
            <a:r>
              <a:rPr lang="en-US" sz="1800" b="1" dirty="0">
                <a:solidFill>
                  <a:schemeClr val="bg1"/>
                </a:solidFill>
              </a:rPr>
              <a:t>(Contract C-34924) </a:t>
            </a:r>
            <a:r>
              <a:rPr kumimoji="0" lang="en-US" sz="18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consists of 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30D0A8-4F58-5D38-0DDB-A99786BFAAFE}"/>
              </a:ext>
            </a:extLst>
          </p:cNvPr>
          <p:cNvSpPr txBox="1"/>
          <p:nvPr/>
        </p:nvSpPr>
        <p:spPr>
          <a:xfrm>
            <a:off x="828675" y="4014443"/>
            <a:ext cx="64960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bg1"/>
                </a:solidFill>
              </a:rPr>
              <a:t>Concrete Flood Wall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bg1"/>
                </a:solidFill>
              </a:rPr>
              <a:t>Flood Gates Barriers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bg1"/>
                </a:solidFill>
              </a:rPr>
              <a:t>Cantilever Flood Wall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bg1"/>
                </a:solidFill>
              </a:rPr>
              <a:t>Removal of existing retaining wall at North and South elevations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bg1"/>
                </a:solidFill>
              </a:rPr>
              <a:t>Steel Catwalk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bg1"/>
                </a:solidFill>
              </a:rPr>
              <a:t>Flex Gates work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5201DBE-6E61-9352-A750-0D646EE71822}"/>
              </a:ext>
            </a:extLst>
          </p:cNvPr>
          <p:cNvGrpSpPr/>
          <p:nvPr/>
        </p:nvGrpSpPr>
        <p:grpSpPr>
          <a:xfrm>
            <a:off x="6680200" y="3121237"/>
            <a:ext cx="5070492" cy="3203363"/>
            <a:chOff x="5215466" y="2802467"/>
            <a:chExt cx="6535226" cy="397086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FB344A6-4A1C-016D-227B-A183487FAB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60" t="21410" r="31967" b="5278"/>
            <a:stretch/>
          </p:blipFill>
          <p:spPr>
            <a:xfrm>
              <a:off x="5215466" y="2802467"/>
              <a:ext cx="6512315" cy="397086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40878EC-BD02-F5CC-698D-BB114655F49D}"/>
                </a:ext>
              </a:extLst>
            </p:cNvPr>
            <p:cNvGrpSpPr/>
            <p:nvPr/>
          </p:nvGrpSpPr>
          <p:grpSpPr>
            <a:xfrm>
              <a:off x="7255953" y="4190522"/>
              <a:ext cx="1718712" cy="305213"/>
              <a:chOff x="4572014" y="4258256"/>
              <a:chExt cx="1718712" cy="305213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99AC95A-4F43-6194-5F1D-5A7188213A3C}"/>
                  </a:ext>
                </a:extLst>
              </p:cNvPr>
              <p:cNvSpPr txBox="1"/>
              <p:nvPr/>
            </p:nvSpPr>
            <p:spPr>
              <a:xfrm>
                <a:off x="4572014" y="4258256"/>
                <a:ext cx="1362215" cy="305213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000" b="1" dirty="0"/>
                  <a:t>Steel Catwalk</a:t>
                </a: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C1D82F82-66C6-C262-FF4A-CF965ED8CC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34228" y="4396756"/>
                <a:ext cx="356498" cy="4729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33A050C-6D28-E91D-03CB-5E486629C8ED}"/>
                </a:ext>
              </a:extLst>
            </p:cNvPr>
            <p:cNvGrpSpPr/>
            <p:nvPr/>
          </p:nvGrpSpPr>
          <p:grpSpPr>
            <a:xfrm>
              <a:off x="9371686" y="4192447"/>
              <a:ext cx="2152226" cy="343365"/>
              <a:chOff x="6604000" y="4119757"/>
              <a:chExt cx="2152226" cy="343365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1419F4C-E777-2007-74B3-54CFFF1DD3E2}"/>
                  </a:ext>
                </a:extLst>
              </p:cNvPr>
              <p:cNvSpPr txBox="1"/>
              <p:nvPr/>
            </p:nvSpPr>
            <p:spPr>
              <a:xfrm>
                <a:off x="6863909" y="4119757"/>
                <a:ext cx="1892317" cy="343365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200" b="1" dirty="0"/>
                  <a:t>Flex Gates work</a:t>
                </a:r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542F08EB-E120-FD37-06AD-3C4E91BB53A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04000" y="4258256"/>
                <a:ext cx="25990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7625DCF-0879-D5A7-492A-9BB27B1350E7}"/>
                </a:ext>
              </a:extLst>
            </p:cNvPr>
            <p:cNvGrpSpPr/>
            <p:nvPr/>
          </p:nvGrpSpPr>
          <p:grpSpPr>
            <a:xfrm>
              <a:off x="9427487" y="4826007"/>
              <a:ext cx="2299087" cy="963408"/>
              <a:chOff x="7429349" y="4411132"/>
              <a:chExt cx="2713382" cy="963408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2BB1AB7-E9FB-9242-2633-91C39794DE84}"/>
                  </a:ext>
                </a:extLst>
              </p:cNvPr>
              <p:cNvSpPr txBox="1"/>
              <p:nvPr/>
            </p:nvSpPr>
            <p:spPr>
              <a:xfrm>
                <a:off x="7429349" y="4878566"/>
                <a:ext cx="2713382" cy="495974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000" b="1" dirty="0"/>
                  <a:t>Removal of existing retaining wall </a:t>
                </a: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1C935FD9-B13B-E84C-0E30-77308EEC31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204197" y="4411132"/>
                <a:ext cx="448736" cy="46743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51B65E8-68A8-E32C-A83F-B8073E105EC4}"/>
                </a:ext>
              </a:extLst>
            </p:cNvPr>
            <p:cNvGrpSpPr/>
            <p:nvPr/>
          </p:nvGrpSpPr>
          <p:grpSpPr>
            <a:xfrm>
              <a:off x="8932335" y="5511801"/>
              <a:ext cx="2818357" cy="968666"/>
              <a:chOff x="6688667" y="5249333"/>
              <a:chExt cx="2818357" cy="968666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FCA255E-CBC6-C9F4-A994-6089489FE8FD}"/>
                  </a:ext>
                </a:extLst>
              </p:cNvPr>
              <p:cNvSpPr txBox="1"/>
              <p:nvPr/>
            </p:nvSpPr>
            <p:spPr>
              <a:xfrm>
                <a:off x="7806523" y="5722025"/>
                <a:ext cx="1700501" cy="495974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000" b="1" dirty="0"/>
                  <a:t>Concrete Flood Wall</a:t>
                </a: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A17C5167-BF6F-837A-2DD6-F61A2287FC5B}"/>
                  </a:ext>
                </a:extLst>
              </p:cNvPr>
              <p:cNvCxnSpPr>
                <a:cxnSpLocks/>
                <a:stCxn id="21" idx="1"/>
              </p:cNvCxnSpPr>
              <p:nvPr/>
            </p:nvCxnSpPr>
            <p:spPr>
              <a:xfrm flipH="1" flipV="1">
                <a:off x="6688667" y="5249333"/>
                <a:ext cx="1117856" cy="72067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B0C7996-FB3D-60A3-14AB-9918B6BC5062}"/>
                </a:ext>
              </a:extLst>
            </p:cNvPr>
            <p:cNvGrpSpPr/>
            <p:nvPr/>
          </p:nvGrpSpPr>
          <p:grpSpPr>
            <a:xfrm>
              <a:off x="5933442" y="5825070"/>
              <a:ext cx="2774013" cy="864872"/>
              <a:chOff x="1048157" y="5698067"/>
              <a:chExt cx="2774013" cy="864872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68D9498-5DF8-B228-57D6-B9D55C55ED54}"/>
                  </a:ext>
                </a:extLst>
              </p:cNvPr>
              <p:cNvSpPr txBox="1"/>
              <p:nvPr/>
            </p:nvSpPr>
            <p:spPr>
              <a:xfrm>
                <a:off x="1048157" y="6257725"/>
                <a:ext cx="2774013" cy="305214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000" b="1" dirty="0"/>
                  <a:t>Flood Gates Barriers (WFD 006)</a:t>
                </a: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0829B06D-F613-0EAE-2B05-E0E538BD04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311383" y="5698067"/>
                <a:ext cx="59284" cy="55965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4315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B9798-8A3B-0DF1-8403-2A2E3609C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945669"/>
          </a:xfrm>
        </p:spPr>
        <p:txBody>
          <a:bodyPr>
            <a:noAutofit/>
          </a:bodyPr>
          <a:lstStyle/>
          <a:p>
            <a:br>
              <a:rPr lang="en-US" sz="2400" dirty="0"/>
            </a:br>
            <a:r>
              <a:rPr lang="en-US" sz="1800" b="1" dirty="0"/>
              <a:t>(Contract C-34924) Sandy mitigation: Steinway portal borough of queens</a:t>
            </a:r>
            <a:br>
              <a:rPr lang="en-US" sz="2000" dirty="0"/>
            </a:br>
            <a:r>
              <a:rPr lang="en-US" sz="2000" dirty="0"/>
              <a:t> </a:t>
            </a:r>
            <a:endParaRPr lang="en-US" sz="2400" dirty="0"/>
          </a:p>
        </p:txBody>
      </p:sp>
      <p:graphicFrame>
        <p:nvGraphicFramePr>
          <p:cNvPr id="9" name="Content Placeholder 10">
            <a:extLst>
              <a:ext uri="{FF2B5EF4-FFF2-40B4-BE49-F238E27FC236}">
                <a16:creationId xmlns:a16="http://schemas.microsoft.com/office/drawing/2014/main" id="{6902F33F-20B8-B22B-5F01-3EAAD48EE4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8306130"/>
              </p:ext>
            </p:extLst>
          </p:nvPr>
        </p:nvGraphicFramePr>
        <p:xfrm>
          <a:off x="581024" y="3090520"/>
          <a:ext cx="11134725" cy="3941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FAA1F24-4E3E-D9BB-2603-D3C212BBE0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904911"/>
              </p:ext>
            </p:extLst>
          </p:nvPr>
        </p:nvGraphicFramePr>
        <p:xfrm>
          <a:off x="581025" y="1885950"/>
          <a:ext cx="11029783" cy="2009772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4819154">
                  <a:extLst>
                    <a:ext uri="{9D8B030D-6E8A-4147-A177-3AD203B41FA5}">
                      <a16:colId xmlns:a16="http://schemas.microsoft.com/office/drawing/2014/main" val="3068103746"/>
                    </a:ext>
                  </a:extLst>
                </a:gridCol>
                <a:gridCol w="1186254">
                  <a:extLst>
                    <a:ext uri="{9D8B030D-6E8A-4147-A177-3AD203B41FA5}">
                      <a16:colId xmlns:a16="http://schemas.microsoft.com/office/drawing/2014/main" val="3545364103"/>
                    </a:ext>
                  </a:extLst>
                </a:gridCol>
                <a:gridCol w="1309823">
                  <a:extLst>
                    <a:ext uri="{9D8B030D-6E8A-4147-A177-3AD203B41FA5}">
                      <a16:colId xmlns:a16="http://schemas.microsoft.com/office/drawing/2014/main" val="1524792450"/>
                    </a:ext>
                  </a:extLst>
                </a:gridCol>
                <a:gridCol w="1309823">
                  <a:extLst>
                    <a:ext uri="{9D8B030D-6E8A-4147-A177-3AD203B41FA5}">
                      <a16:colId xmlns:a16="http://schemas.microsoft.com/office/drawing/2014/main" val="1363820148"/>
                    </a:ext>
                  </a:extLst>
                </a:gridCol>
                <a:gridCol w="2404729">
                  <a:extLst>
                    <a:ext uri="{9D8B030D-6E8A-4147-A177-3AD203B41FA5}">
                      <a16:colId xmlns:a16="http://schemas.microsoft.com/office/drawing/2014/main" val="3856673808"/>
                    </a:ext>
                  </a:extLst>
                </a:gridCol>
              </a:tblGrid>
              <a:tr h="3777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Type of work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Duration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Start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Finish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Budgeted Total Cost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200907"/>
                  </a:ext>
                </a:extLst>
              </a:tr>
              <a:tr h="2720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            Concrete Flood Wall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304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28-Aug-23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13-Nov-24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$3,295,960.00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16720930"/>
                  </a:ext>
                </a:extLst>
              </a:tr>
              <a:tr h="2720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            Flood Wall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95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28-Jun-24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13-Nov-24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$1,005,060.00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02842629"/>
                  </a:ext>
                </a:extLst>
              </a:tr>
              <a:tr h="2720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            Cantilever Flood Wall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14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28-Oct-23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19-Nov-23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$125,600.00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4807230"/>
                  </a:ext>
                </a:extLst>
              </a:tr>
              <a:tr h="2720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            Removal of existing retaining wall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51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28-Oct-23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14-Jan-24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$305,000.00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24496289"/>
                  </a:ext>
                </a:extLst>
              </a:tr>
              <a:tr h="2720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            Steel Catwalk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20-Jan-24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28-Jan-24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$432,650.00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18045752"/>
                  </a:ext>
                </a:extLst>
              </a:tr>
              <a:tr h="2720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            Flex Gates work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08-Mar-25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16-Mar-25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$4,785,882.00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97258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6913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EFB50-F193-B355-389F-D18EADAFF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814390"/>
            <a:ext cx="11029616" cy="862396"/>
          </a:xfrm>
        </p:spPr>
        <p:txBody>
          <a:bodyPr anchor="ctr" anchorCtr="0">
            <a:normAutofit fontScale="90000"/>
          </a:bodyPr>
          <a:lstStyle/>
          <a:p>
            <a:r>
              <a:rPr lang="en-US" sz="2700" b="1" dirty="0"/>
              <a:t>Concrete Flood Wall work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452F79-B55F-CB5A-71B4-1D5F9E42BF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90" t="8889" r="26274" b="16805"/>
          <a:stretch/>
        </p:blipFill>
        <p:spPr>
          <a:xfrm>
            <a:off x="8648699" y="1800225"/>
            <a:ext cx="3257551" cy="4886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4EEAFA-59D7-6FFF-3C86-94CB304490F6}"/>
              </a:ext>
            </a:extLst>
          </p:cNvPr>
          <p:cNvSpPr txBox="1"/>
          <p:nvPr/>
        </p:nvSpPr>
        <p:spPr>
          <a:xfrm>
            <a:off x="6575652" y="753456"/>
            <a:ext cx="50577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Piles starts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Pile Cap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Flood Wall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C089A6-D241-F700-CB6A-DE3628872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535" t="8765" r="26609" b="15879"/>
          <a:stretch/>
        </p:blipFill>
        <p:spPr>
          <a:xfrm>
            <a:off x="5407818" y="3781424"/>
            <a:ext cx="3929063" cy="2771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D94F2D4-CB76-68E5-90F5-849CD0C985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131847"/>
              </p:ext>
            </p:extLst>
          </p:nvPr>
        </p:nvGraphicFramePr>
        <p:xfrm>
          <a:off x="428623" y="1919673"/>
          <a:ext cx="5667377" cy="1576004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1785862">
                  <a:extLst>
                    <a:ext uri="{9D8B030D-6E8A-4147-A177-3AD203B41FA5}">
                      <a16:colId xmlns:a16="http://schemas.microsoft.com/office/drawing/2014/main" val="40816302"/>
                    </a:ext>
                  </a:extLst>
                </a:gridCol>
                <a:gridCol w="728923">
                  <a:extLst>
                    <a:ext uri="{9D8B030D-6E8A-4147-A177-3AD203B41FA5}">
                      <a16:colId xmlns:a16="http://schemas.microsoft.com/office/drawing/2014/main" val="3108232415"/>
                    </a:ext>
                  </a:extLst>
                </a:gridCol>
                <a:gridCol w="1011381">
                  <a:extLst>
                    <a:ext uri="{9D8B030D-6E8A-4147-A177-3AD203B41FA5}">
                      <a16:colId xmlns:a16="http://schemas.microsoft.com/office/drawing/2014/main" val="2145685184"/>
                    </a:ext>
                  </a:extLst>
                </a:gridCol>
                <a:gridCol w="898698">
                  <a:extLst>
                    <a:ext uri="{9D8B030D-6E8A-4147-A177-3AD203B41FA5}">
                      <a16:colId xmlns:a16="http://schemas.microsoft.com/office/drawing/2014/main" val="3366912464"/>
                    </a:ext>
                  </a:extLst>
                </a:gridCol>
                <a:gridCol w="1242513">
                  <a:extLst>
                    <a:ext uri="{9D8B030D-6E8A-4147-A177-3AD203B41FA5}">
                      <a16:colId xmlns:a16="http://schemas.microsoft.com/office/drawing/2014/main" val="727327494"/>
                    </a:ext>
                  </a:extLst>
                </a:gridCol>
              </a:tblGrid>
              <a:tr h="3940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Type of work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Duration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Start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Finish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Budgeted Total Cost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12517310"/>
                  </a:ext>
                </a:extLst>
              </a:tr>
              <a:tr h="3940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            Piles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101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28-Aug-23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24-Jan-24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$1,485,000.00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98636331"/>
                  </a:ext>
                </a:extLst>
              </a:tr>
              <a:tr h="3940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            Pile Cap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108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25-Jan-24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27-Jun-24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$805,900.00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60915017"/>
                  </a:ext>
                </a:extLst>
              </a:tr>
              <a:tr h="3940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            Flood Wall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95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28-Jun-24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13-Nov-24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$1,005,060.00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27698100"/>
                  </a:ext>
                </a:extLst>
              </a:tr>
            </a:tbl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61B98E84-93FB-A44D-DDE2-4144703E12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5589596"/>
              </p:ext>
            </p:extLst>
          </p:nvPr>
        </p:nvGraphicFramePr>
        <p:xfrm>
          <a:off x="285750" y="4003354"/>
          <a:ext cx="5667377" cy="2549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49397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3F982-A1A4-FEA8-F037-B90D72705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600076"/>
            <a:ext cx="10993549" cy="762002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000" dirty="0"/>
            </a:br>
            <a:r>
              <a:rPr lang="en-US" sz="2000" dirty="0"/>
              <a:t>(Contract E-40848) </a:t>
            </a:r>
            <a:br>
              <a:rPr lang="en-US" sz="2000" dirty="0"/>
            </a:br>
            <a:r>
              <a:rPr lang="en-US" sz="1800" dirty="0"/>
              <a:t>Pumping System Improvement in midtown Steinway tube in the borough of Manhattan and queens</a:t>
            </a:r>
            <a:r>
              <a:rPr lang="en-US" sz="2000" dirty="0"/>
              <a:t>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D70B965-B07F-91CC-C99A-F1B96D0756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1" y="1762123"/>
            <a:ext cx="3571875" cy="762001"/>
          </a:xfrm>
        </p:spPr>
        <p:txBody>
          <a:bodyPr>
            <a:norm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10"/>
              </a:spcBef>
              <a:spcAft>
                <a:spcPts val="0"/>
              </a:spcAft>
              <a:buClr>
                <a:srgbClr val="F3A447"/>
              </a:buClr>
              <a:buSzPts val="1100"/>
              <a:buFont typeface="Wingdings" panose="05000000000000000000" pitchFamily="2" charset="2"/>
              <a:buChar char="q"/>
              <a:tabLst>
                <a:tab pos="805815" algn="l"/>
              </a:tabLst>
              <a:defRPr/>
            </a:pPr>
            <a:r>
              <a:rPr kumimoji="0" lang="en-US" sz="1800" b="1" i="0" u="none" strike="noStrike" kern="1200" cap="none" spc="-5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Start date   : 21-Oct-2023                                                                                        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10"/>
              </a:spcBef>
              <a:spcAft>
                <a:spcPts val="0"/>
              </a:spcAft>
              <a:buClr>
                <a:srgbClr val="F3A447"/>
              </a:buClr>
              <a:buSzPts val="1100"/>
              <a:buFont typeface="Wingdings" panose="05000000000000000000" pitchFamily="2" charset="2"/>
              <a:buChar char="q"/>
              <a:tabLst>
                <a:tab pos="805815" algn="l"/>
              </a:tabLst>
              <a:defRPr/>
            </a:pPr>
            <a:r>
              <a:rPr kumimoji="0" lang="en-US" sz="1800" b="1" i="0" u="none" strike="noStrike" kern="1200" cap="none" spc="-5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Finish date : 16-Dec-2024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10"/>
              </a:spcBef>
              <a:spcAft>
                <a:spcPts val="0"/>
              </a:spcAft>
              <a:buClr>
                <a:srgbClr val="F3A447"/>
              </a:buClr>
              <a:buSzPts val="1100"/>
              <a:buFont typeface="Wingdings" panose="05000000000000000000" pitchFamily="2" charset="2"/>
              <a:buChar char="q"/>
              <a:tabLst>
                <a:tab pos="805815" algn="l"/>
              </a:tabLst>
              <a:defRPr/>
            </a:pPr>
            <a:endParaRPr kumimoji="0" lang="en-US" sz="1800" b="1" i="0" u="none" strike="noStrike" kern="1200" cap="none" spc="-5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B333C5-30C4-0E71-FA54-C2630512F708}"/>
              </a:ext>
            </a:extLst>
          </p:cNvPr>
          <p:cNvSpPr txBox="1"/>
          <p:nvPr/>
        </p:nvSpPr>
        <p:spPr>
          <a:xfrm>
            <a:off x="581024" y="3231306"/>
            <a:ext cx="4733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10"/>
              </a:spcBef>
              <a:spcAft>
                <a:spcPts val="0"/>
              </a:spcAft>
              <a:buClr>
                <a:srgbClr val="F3A447"/>
              </a:buClr>
              <a:buSzPts val="1100"/>
              <a:buFont typeface="Wingdings" panose="05000000000000000000" pitchFamily="2" charset="2"/>
              <a:buChar char="q"/>
              <a:tabLst>
                <a:tab pos="805815" algn="l"/>
              </a:tabLst>
              <a:defRPr/>
            </a:pPr>
            <a:r>
              <a:rPr lang="en-US" sz="1800" dirty="0"/>
              <a:t> </a:t>
            </a:r>
            <a:r>
              <a:rPr lang="en-US" sz="1800" b="1" dirty="0">
                <a:solidFill>
                  <a:schemeClr val="bg1"/>
                </a:solidFill>
              </a:rPr>
              <a:t>(Contract E-40848) </a:t>
            </a:r>
            <a:r>
              <a:rPr kumimoji="0" lang="en-US" sz="1800" b="1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consists of 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30D0A8-4F58-5D38-0DDB-A99786BFAAFE}"/>
              </a:ext>
            </a:extLst>
          </p:cNvPr>
          <p:cNvSpPr txBox="1"/>
          <p:nvPr/>
        </p:nvSpPr>
        <p:spPr>
          <a:xfrm>
            <a:off x="828675" y="3802778"/>
            <a:ext cx="376025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bg1"/>
                </a:solidFill>
              </a:rPr>
              <a:t>Structural Work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bg1"/>
                </a:solidFill>
              </a:rPr>
              <a:t>Mechanical and Plumbing work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bg1"/>
                </a:solidFill>
              </a:rPr>
              <a:t>Electrical Work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bg1"/>
                </a:solidFill>
              </a:rPr>
              <a:t>Instrumentation and Control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bg1"/>
                </a:solidFill>
              </a:rPr>
              <a:t>Communication Work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bg1"/>
                </a:solidFill>
              </a:rPr>
              <a:t>Pump Room 3229,3228,PR 3227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bg1"/>
                </a:solidFill>
              </a:rPr>
              <a:t>C1 track Manhattan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bg1"/>
                </a:solidFill>
              </a:rPr>
              <a:t>C2 Track Queens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bg1"/>
                </a:solidFill>
              </a:rPr>
              <a:t>Shaft 4, Shaft 2.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8B853A-20E1-A794-84A1-5868938F36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48" t="32607" r="35343" b="42241"/>
          <a:stretch/>
        </p:blipFill>
        <p:spPr>
          <a:xfrm>
            <a:off x="6353009" y="1515532"/>
            <a:ext cx="5257800" cy="1490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BC2A42-928A-0C97-C602-C6A35F1E32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78" t="33333" r="28137" b="35185"/>
          <a:stretch/>
        </p:blipFill>
        <p:spPr>
          <a:xfrm>
            <a:off x="5015443" y="3159121"/>
            <a:ext cx="6595533" cy="2900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9812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C7C7A-3195-71D8-F93B-9446F277D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98019"/>
          </a:xfrm>
        </p:spPr>
        <p:txBody>
          <a:bodyPr/>
          <a:lstStyle/>
          <a:p>
            <a:r>
              <a:rPr lang="en-US" b="1" dirty="0"/>
              <a:t>Pumping System Improvement Work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C92788C6-3EDF-FCD0-D228-70A343C662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5954037"/>
              </p:ext>
            </p:extLst>
          </p:nvPr>
        </p:nvGraphicFramePr>
        <p:xfrm>
          <a:off x="863601" y="3191933"/>
          <a:ext cx="9330266" cy="3302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154E89B-462B-B237-60F2-3F4FE09DDE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187325"/>
              </p:ext>
            </p:extLst>
          </p:nvPr>
        </p:nvGraphicFramePr>
        <p:xfrm>
          <a:off x="863601" y="1896534"/>
          <a:ext cx="9330266" cy="1972733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4047837">
                  <a:extLst>
                    <a:ext uri="{9D8B030D-6E8A-4147-A177-3AD203B41FA5}">
                      <a16:colId xmlns:a16="http://schemas.microsoft.com/office/drawing/2014/main" val="4028901702"/>
                    </a:ext>
                  </a:extLst>
                </a:gridCol>
                <a:gridCol w="1113156">
                  <a:extLst>
                    <a:ext uri="{9D8B030D-6E8A-4147-A177-3AD203B41FA5}">
                      <a16:colId xmlns:a16="http://schemas.microsoft.com/office/drawing/2014/main" val="1028906094"/>
                    </a:ext>
                  </a:extLst>
                </a:gridCol>
                <a:gridCol w="1113156">
                  <a:extLst>
                    <a:ext uri="{9D8B030D-6E8A-4147-A177-3AD203B41FA5}">
                      <a16:colId xmlns:a16="http://schemas.microsoft.com/office/drawing/2014/main" val="1418885050"/>
                    </a:ext>
                  </a:extLst>
                </a:gridCol>
                <a:gridCol w="1072677">
                  <a:extLst>
                    <a:ext uri="{9D8B030D-6E8A-4147-A177-3AD203B41FA5}">
                      <a16:colId xmlns:a16="http://schemas.microsoft.com/office/drawing/2014/main" val="266122977"/>
                    </a:ext>
                  </a:extLst>
                </a:gridCol>
                <a:gridCol w="1983440">
                  <a:extLst>
                    <a:ext uri="{9D8B030D-6E8A-4147-A177-3AD203B41FA5}">
                      <a16:colId xmlns:a16="http://schemas.microsoft.com/office/drawing/2014/main" val="280065103"/>
                    </a:ext>
                  </a:extLst>
                </a:gridCol>
              </a:tblGrid>
              <a:tr h="2818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Type of work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Duration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Start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Finish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Budgeted Total Cost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9499182"/>
                  </a:ext>
                </a:extLst>
              </a:tr>
              <a:tr h="2818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          Structural Work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212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13-Jan-24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17-Nov-24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$795,760.00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15958843"/>
                  </a:ext>
                </a:extLst>
              </a:tr>
              <a:tr h="2818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          Mechanical and Plumbing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96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21-Oct-23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12-Mar-24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$3,288,400.00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20998416"/>
                  </a:ext>
                </a:extLst>
              </a:tr>
              <a:tr h="2818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          Electrical Work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269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21-Oct-23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16-Dec-24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$3,357,652.00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22167961"/>
                  </a:ext>
                </a:extLst>
              </a:tr>
              <a:tr h="2818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          Instrumentation and Control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19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19-Oct-24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17-Nov-24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$962,316.00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7057285"/>
                  </a:ext>
                </a:extLst>
              </a:tr>
              <a:tr h="2818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          Fire Alarm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20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08-May-24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05-Jun-24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</a:rPr>
                        <a:t>$99,700.00 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00080357"/>
                  </a:ext>
                </a:extLst>
              </a:tr>
              <a:tr h="2818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          Communication Work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60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13-Mar-24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17-Nov-24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$465,190.00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51097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3815204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382</TotalTime>
  <Words>1536</Words>
  <Application>Microsoft Office PowerPoint</Application>
  <PresentationFormat>Widescreen</PresentationFormat>
  <Paragraphs>957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Gill Sans MT</vt:lpstr>
      <vt:lpstr>Wingdings</vt:lpstr>
      <vt:lpstr>Wingdings 2</vt:lpstr>
      <vt:lpstr>Dividend</vt:lpstr>
      <vt:lpstr>Resilience Protection of the Steinway Tube Under River Contracts# (C-34924/ E-40848/ W-32574)</vt:lpstr>
      <vt:lpstr>Content</vt:lpstr>
      <vt:lpstr>Project Information</vt:lpstr>
      <vt:lpstr>2. Project Description &amp; TYPE OF WORK</vt:lpstr>
      <vt:lpstr>(Contract C-34924)  Sandy mitigation: Steinway portal borough of queens</vt:lpstr>
      <vt:lpstr> (Contract C-34924) Sandy mitigation: Steinway portal borough of queens  </vt:lpstr>
      <vt:lpstr>Concrete Flood Wall work </vt:lpstr>
      <vt:lpstr> (Contract E-40848)  Pumping System Improvement in midtown Steinway tube in the borough of Manhattan and queens.</vt:lpstr>
      <vt:lpstr>Pumping System Improvement Work</vt:lpstr>
      <vt:lpstr>Pump Rooms (3229,3228,3227)</vt:lpstr>
      <vt:lpstr>C1 track Manhattan</vt:lpstr>
      <vt:lpstr>C2 Track Queens</vt:lpstr>
      <vt:lpstr>Shaft 4, Shaft 2.</vt:lpstr>
      <vt:lpstr> (Contract W-32574)  Police radio systems: Shaft 4 BDA enclosure..</vt:lpstr>
      <vt:lpstr>Police radio and antenna equipment installation and replacement</vt:lpstr>
      <vt:lpstr>3. Constraints</vt:lpstr>
      <vt:lpstr>4. Resources</vt:lpstr>
      <vt:lpstr>Resources</vt:lpstr>
      <vt:lpstr>5. S-curve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Resilience Protection of the Steinway Tube Under River Contracts# (C-34924/ E-40848/ W-32574)</dc:title>
  <dc:creator>Mohamed Ahmed Houssien Mohamed Ayoub, HAC</dc:creator>
  <cp:lastModifiedBy>Mohamed Ahmed Houssien Mohamed Ayoub, HAC</cp:lastModifiedBy>
  <cp:revision>1</cp:revision>
  <dcterms:created xsi:type="dcterms:W3CDTF">2023-05-20T04:57:48Z</dcterms:created>
  <dcterms:modified xsi:type="dcterms:W3CDTF">2023-05-20T11:20:05Z</dcterms:modified>
</cp:coreProperties>
</file>