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58" r:id="rId3"/>
    <p:sldId id="257" r:id="rId4"/>
    <p:sldId id="267" r:id="rId5"/>
    <p:sldId id="270" r:id="rId6"/>
    <p:sldId id="269" r:id="rId7"/>
    <p:sldId id="272" r:id="rId8"/>
    <p:sldId id="273" r:id="rId9"/>
    <p:sldId id="268" r:id="rId10"/>
    <p:sldId id="271" r:id="rId11"/>
    <p:sldId id="260" r:id="rId12"/>
    <p:sldId id="27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7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06" autoAdjust="0"/>
  </p:normalViewPr>
  <p:slideViewPr>
    <p:cSldViewPr>
      <p:cViewPr varScale="1">
        <p:scale>
          <a:sx n="113" d="100"/>
          <a:sy n="113" d="100"/>
        </p:scale>
        <p:origin x="510" y="102"/>
      </p:cViewPr>
      <p:guideLst/>
    </p:cSldViewPr>
  </p:slideViewPr>
  <p:notesTextViewPr>
    <p:cViewPr>
      <p:scale>
        <a:sx n="1" d="1"/>
        <a:sy n="1" d="1"/>
      </p:scale>
      <p:origin x="0" y="0"/>
    </p:cViewPr>
  </p:notesTextViewPr>
  <p:notesViewPr>
    <p:cSldViewPr showGuides="1">
      <p:cViewPr varScale="1">
        <p:scale>
          <a:sx n="95" d="100"/>
          <a:sy n="95" d="100"/>
        </p:scale>
        <p:origin x="358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FB202A-8611-4DDC-831D-D12EB67B6CF7}" type="doc">
      <dgm:prSet loTypeId="urn:microsoft.com/office/officeart/2005/8/layout/process4" loCatId="process" qsTypeId="urn:microsoft.com/office/officeart/2005/8/quickstyle/simple4" qsCatId="simple" csTypeId="urn:microsoft.com/office/officeart/2005/8/colors/accent1_1" csCatId="accent1" phldr="1"/>
      <dgm:spPr/>
      <dgm:t>
        <a:bodyPr/>
        <a:lstStyle/>
        <a:p>
          <a:endParaRPr lang="en-US"/>
        </a:p>
      </dgm:t>
    </dgm:pt>
    <dgm:pt modelId="{712EDDD5-F1C9-457B-A81D-F94868058B44}">
      <dgm:prSet phldrT="[Text]"/>
      <dgm:spPr/>
      <dgm:t>
        <a:bodyPr/>
        <a:lstStyle/>
        <a:p>
          <a:r>
            <a:rPr lang="en-US" dirty="0">
              <a:latin typeface="Arial Black" panose="020B0A04020102020204" pitchFamily="34" charset="0"/>
            </a:rPr>
            <a:t>OXIDATION DITCHES	</a:t>
          </a:r>
        </a:p>
      </dgm:t>
    </dgm:pt>
    <dgm:pt modelId="{5E2CC1CB-7E12-4298-9BE5-B8F6683E4161}" type="parTrans" cxnId="{392AE56A-6939-469F-BFEC-2DEEC6ABC100}">
      <dgm:prSet/>
      <dgm:spPr/>
      <dgm:t>
        <a:bodyPr/>
        <a:lstStyle/>
        <a:p>
          <a:endParaRPr lang="en-US"/>
        </a:p>
      </dgm:t>
    </dgm:pt>
    <dgm:pt modelId="{630DB5C2-135D-425B-B7D5-1F5FFE12BF3B}" type="sibTrans" cxnId="{392AE56A-6939-469F-BFEC-2DEEC6ABC100}">
      <dgm:prSet/>
      <dgm:spPr/>
      <dgm:t>
        <a:bodyPr/>
        <a:lstStyle/>
        <a:p>
          <a:endParaRPr lang="en-US"/>
        </a:p>
      </dgm:t>
    </dgm:pt>
    <dgm:pt modelId="{356F6FEF-38C8-437A-8562-86A5ED3F5885}">
      <dgm:prSet phldrT="[Text]"/>
      <dgm:spPr/>
      <dgm:t>
        <a:bodyPr/>
        <a:lstStyle/>
        <a:p>
          <a:r>
            <a:rPr lang="en-US" dirty="0">
              <a:latin typeface="Arial Black" panose="020B0A04020102020204" pitchFamily="34" charset="0"/>
            </a:rPr>
            <a:t>ELECTRICAL IMPROVEMENTS	</a:t>
          </a:r>
        </a:p>
      </dgm:t>
    </dgm:pt>
    <dgm:pt modelId="{BD9B34C9-939F-47F5-A040-1B30C9EEA310}" type="parTrans" cxnId="{8247D1A2-555D-4B39-B44D-5F2B5AE64242}">
      <dgm:prSet/>
      <dgm:spPr/>
      <dgm:t>
        <a:bodyPr/>
        <a:lstStyle/>
        <a:p>
          <a:endParaRPr lang="en-US"/>
        </a:p>
      </dgm:t>
    </dgm:pt>
    <dgm:pt modelId="{665399A3-A410-4656-8F7E-3FAB641DE891}" type="sibTrans" cxnId="{8247D1A2-555D-4B39-B44D-5F2B5AE64242}">
      <dgm:prSet/>
      <dgm:spPr/>
      <dgm:t>
        <a:bodyPr/>
        <a:lstStyle/>
        <a:p>
          <a:endParaRPr lang="en-US"/>
        </a:p>
      </dgm:t>
    </dgm:pt>
    <dgm:pt modelId="{640CA9BD-09C1-4472-8DAC-0F150EC5E678}">
      <dgm:prSet phldrT="[Text]"/>
      <dgm:spPr/>
      <dgm:t>
        <a:bodyPr/>
        <a:lstStyle/>
        <a:p>
          <a:r>
            <a:rPr lang="en-US" dirty="0">
              <a:latin typeface="Arial Black" panose="020B0A04020102020204" pitchFamily="34" charset="0"/>
            </a:rPr>
            <a:t>BIOFILTER HEAD WORKS </a:t>
          </a:r>
        </a:p>
      </dgm:t>
    </dgm:pt>
    <dgm:pt modelId="{90609DF7-843B-4BEF-A3B5-89270E6B0951}" type="parTrans" cxnId="{957C551D-31A8-4286-A3AE-C5928DB663CE}">
      <dgm:prSet/>
      <dgm:spPr/>
      <dgm:t>
        <a:bodyPr/>
        <a:lstStyle/>
        <a:p>
          <a:endParaRPr lang="en-US"/>
        </a:p>
      </dgm:t>
    </dgm:pt>
    <dgm:pt modelId="{67B503AA-82FD-4AA4-8357-3D8B59D6160B}" type="sibTrans" cxnId="{957C551D-31A8-4286-A3AE-C5928DB663CE}">
      <dgm:prSet/>
      <dgm:spPr/>
      <dgm:t>
        <a:bodyPr/>
        <a:lstStyle/>
        <a:p>
          <a:endParaRPr lang="en-US"/>
        </a:p>
      </dgm:t>
    </dgm:pt>
    <dgm:pt modelId="{3CEF84D8-07A6-4D1D-B66F-824320A6CE45}">
      <dgm:prSet phldrT="[Text]"/>
      <dgm:spPr/>
      <dgm:t>
        <a:bodyPr/>
        <a:lstStyle/>
        <a:p>
          <a:pPr>
            <a:buClrTx/>
            <a:buSzTx/>
            <a:buFont typeface="Arial" panose="020B0604020202020204" pitchFamily="34" charset="0"/>
            <a:buChar char="•"/>
          </a:pPr>
          <a:r>
            <a:rPr lang="en-US" dirty="0">
              <a:latin typeface="Arial Black" panose="020B0A04020102020204" pitchFamily="34" charset="0"/>
            </a:rPr>
            <a:t>BY PASS</a:t>
          </a:r>
        </a:p>
      </dgm:t>
    </dgm:pt>
    <dgm:pt modelId="{6F8E72F0-7F2D-409E-9E7D-BCA8F4F00173}" type="parTrans" cxnId="{5CF466A5-79CC-4292-8424-CE64D4C465A2}">
      <dgm:prSet/>
      <dgm:spPr/>
      <dgm:t>
        <a:bodyPr/>
        <a:lstStyle/>
        <a:p>
          <a:endParaRPr lang="en-US"/>
        </a:p>
      </dgm:t>
    </dgm:pt>
    <dgm:pt modelId="{DE22E58C-8DAD-4B3B-BABB-4DEDA4D8C6F4}" type="sibTrans" cxnId="{5CF466A5-79CC-4292-8424-CE64D4C465A2}">
      <dgm:prSet/>
      <dgm:spPr/>
      <dgm:t>
        <a:bodyPr/>
        <a:lstStyle/>
        <a:p>
          <a:endParaRPr lang="en-US"/>
        </a:p>
      </dgm:t>
    </dgm:pt>
    <dgm:pt modelId="{11888A7B-1E89-45E6-84F4-EF92B26189CD}">
      <dgm:prSet phldrT="[Text]"/>
      <dgm:spPr/>
      <dgm:t>
        <a:bodyPr/>
        <a:lstStyle/>
        <a:p>
          <a:r>
            <a:rPr lang="en-US" dirty="0">
              <a:latin typeface="Arial Black" panose="020B0A04020102020204" pitchFamily="34" charset="0"/>
            </a:rPr>
            <a:t>EXPLORATORY WORK</a:t>
          </a:r>
        </a:p>
      </dgm:t>
    </dgm:pt>
    <dgm:pt modelId="{438F37F5-E676-4BB5-A241-95D895E1B43F}" type="sibTrans" cxnId="{5376348D-4465-4E2E-9DB8-EA1F5276717B}">
      <dgm:prSet/>
      <dgm:spPr/>
      <dgm:t>
        <a:bodyPr/>
        <a:lstStyle/>
        <a:p>
          <a:endParaRPr lang="en-US"/>
        </a:p>
      </dgm:t>
    </dgm:pt>
    <dgm:pt modelId="{6043087E-917B-44BC-97F8-41385FD50DC3}" type="parTrans" cxnId="{5376348D-4465-4E2E-9DB8-EA1F5276717B}">
      <dgm:prSet/>
      <dgm:spPr/>
      <dgm:t>
        <a:bodyPr/>
        <a:lstStyle/>
        <a:p>
          <a:endParaRPr lang="en-US"/>
        </a:p>
      </dgm:t>
    </dgm:pt>
    <dgm:pt modelId="{812F39FC-2D1E-4DD1-A1A6-C7F9287A4AAB}" type="pres">
      <dgm:prSet presAssocID="{2EFB202A-8611-4DDC-831D-D12EB67B6CF7}" presName="Name0" presStyleCnt="0">
        <dgm:presLayoutVars>
          <dgm:dir/>
          <dgm:animLvl val="lvl"/>
          <dgm:resizeHandles val="exact"/>
        </dgm:presLayoutVars>
      </dgm:prSet>
      <dgm:spPr/>
    </dgm:pt>
    <dgm:pt modelId="{1A9D02CC-A5B4-4AA7-9674-D3AE1CA5C11D}" type="pres">
      <dgm:prSet presAssocID="{3CEF84D8-07A6-4D1D-B66F-824320A6CE45}" presName="boxAndChildren" presStyleCnt="0"/>
      <dgm:spPr/>
    </dgm:pt>
    <dgm:pt modelId="{C80ADA18-BA89-4F5F-9627-5947FA7E5CC4}" type="pres">
      <dgm:prSet presAssocID="{3CEF84D8-07A6-4D1D-B66F-824320A6CE45}" presName="parentTextBox" presStyleLbl="node1" presStyleIdx="0" presStyleCnt="5"/>
      <dgm:spPr/>
    </dgm:pt>
    <dgm:pt modelId="{B12FA4BF-BC92-4F6E-AB0E-D0A48BA7107E}" type="pres">
      <dgm:prSet presAssocID="{67B503AA-82FD-4AA4-8357-3D8B59D6160B}" presName="sp" presStyleCnt="0"/>
      <dgm:spPr/>
    </dgm:pt>
    <dgm:pt modelId="{8C6E5F98-28A9-46C0-A6B9-30DCBF84C91B}" type="pres">
      <dgm:prSet presAssocID="{640CA9BD-09C1-4472-8DAC-0F150EC5E678}" presName="arrowAndChildren" presStyleCnt="0"/>
      <dgm:spPr/>
    </dgm:pt>
    <dgm:pt modelId="{87E0E73B-21D1-4D3D-9612-53B2056D92ED}" type="pres">
      <dgm:prSet presAssocID="{640CA9BD-09C1-4472-8DAC-0F150EC5E678}" presName="parentTextArrow" presStyleLbl="node1" presStyleIdx="1" presStyleCnt="5"/>
      <dgm:spPr/>
    </dgm:pt>
    <dgm:pt modelId="{2AB5853F-AA77-4431-82DF-105CEB2E1424}" type="pres">
      <dgm:prSet presAssocID="{665399A3-A410-4656-8F7E-3FAB641DE891}" presName="sp" presStyleCnt="0"/>
      <dgm:spPr/>
    </dgm:pt>
    <dgm:pt modelId="{EC667030-4855-4843-9717-7DF08446AEB5}" type="pres">
      <dgm:prSet presAssocID="{356F6FEF-38C8-437A-8562-86A5ED3F5885}" presName="arrowAndChildren" presStyleCnt="0"/>
      <dgm:spPr/>
    </dgm:pt>
    <dgm:pt modelId="{C830B7C4-5210-41AC-A88B-BECF7607C1E5}" type="pres">
      <dgm:prSet presAssocID="{356F6FEF-38C8-437A-8562-86A5ED3F5885}" presName="parentTextArrow" presStyleLbl="node1" presStyleIdx="2" presStyleCnt="5"/>
      <dgm:spPr/>
    </dgm:pt>
    <dgm:pt modelId="{7FB80134-CA62-4591-A6BE-C119FEAC14B6}" type="pres">
      <dgm:prSet presAssocID="{630DB5C2-135D-425B-B7D5-1F5FFE12BF3B}" presName="sp" presStyleCnt="0"/>
      <dgm:spPr/>
    </dgm:pt>
    <dgm:pt modelId="{C4866045-B43B-429F-851C-E58098BA6DB8}" type="pres">
      <dgm:prSet presAssocID="{712EDDD5-F1C9-457B-A81D-F94868058B44}" presName="arrowAndChildren" presStyleCnt="0"/>
      <dgm:spPr/>
    </dgm:pt>
    <dgm:pt modelId="{D5473CBC-EEC3-408A-B4A6-07882F253A8B}" type="pres">
      <dgm:prSet presAssocID="{712EDDD5-F1C9-457B-A81D-F94868058B44}" presName="parentTextArrow" presStyleLbl="node1" presStyleIdx="3" presStyleCnt="5" custLinFactNeighborX="-27454" custLinFactNeighborY="2087"/>
      <dgm:spPr/>
    </dgm:pt>
    <dgm:pt modelId="{FE4F3FD3-FEDA-44E5-9944-1FF6BBD0F9E2}" type="pres">
      <dgm:prSet presAssocID="{438F37F5-E676-4BB5-A241-95D895E1B43F}" presName="sp" presStyleCnt="0"/>
      <dgm:spPr/>
    </dgm:pt>
    <dgm:pt modelId="{1C274FFF-1754-4900-887F-DFF5156E0B8D}" type="pres">
      <dgm:prSet presAssocID="{11888A7B-1E89-45E6-84F4-EF92B26189CD}" presName="arrowAndChildren" presStyleCnt="0"/>
      <dgm:spPr/>
    </dgm:pt>
    <dgm:pt modelId="{32FA43B7-34B4-4881-9A79-E3EDEC9D4CBF}" type="pres">
      <dgm:prSet presAssocID="{11888A7B-1E89-45E6-84F4-EF92B26189CD}" presName="parentTextArrow" presStyleLbl="node1" presStyleIdx="4" presStyleCnt="5" custLinFactNeighborX="28386" custLinFactNeighborY="-13460"/>
      <dgm:spPr/>
    </dgm:pt>
  </dgm:ptLst>
  <dgm:cxnLst>
    <dgm:cxn modelId="{79EE9E02-BFF5-41D3-86F8-33470970BFCE}" type="presOf" srcId="{2EFB202A-8611-4DDC-831D-D12EB67B6CF7}" destId="{812F39FC-2D1E-4DD1-A1A6-C7F9287A4AAB}" srcOrd="0" destOrd="0" presId="urn:microsoft.com/office/officeart/2005/8/layout/process4"/>
    <dgm:cxn modelId="{957C551D-31A8-4286-A3AE-C5928DB663CE}" srcId="{2EFB202A-8611-4DDC-831D-D12EB67B6CF7}" destId="{640CA9BD-09C1-4472-8DAC-0F150EC5E678}" srcOrd="3" destOrd="0" parTransId="{90609DF7-843B-4BEF-A3B5-89270E6B0951}" sibTransId="{67B503AA-82FD-4AA4-8357-3D8B59D6160B}"/>
    <dgm:cxn modelId="{F950621E-2276-4B52-ACCF-FA5A57ACD68A}" type="presOf" srcId="{640CA9BD-09C1-4472-8DAC-0F150EC5E678}" destId="{87E0E73B-21D1-4D3D-9612-53B2056D92ED}" srcOrd="0" destOrd="0" presId="urn:microsoft.com/office/officeart/2005/8/layout/process4"/>
    <dgm:cxn modelId="{B2E3875C-D3F8-41A4-A6EA-DD49F61576A0}" type="presOf" srcId="{11888A7B-1E89-45E6-84F4-EF92B26189CD}" destId="{32FA43B7-34B4-4881-9A79-E3EDEC9D4CBF}" srcOrd="0" destOrd="0" presId="urn:microsoft.com/office/officeart/2005/8/layout/process4"/>
    <dgm:cxn modelId="{AAE8F060-3E29-4C68-9A74-089916E04D67}" type="presOf" srcId="{356F6FEF-38C8-437A-8562-86A5ED3F5885}" destId="{C830B7C4-5210-41AC-A88B-BECF7607C1E5}" srcOrd="0" destOrd="0" presId="urn:microsoft.com/office/officeart/2005/8/layout/process4"/>
    <dgm:cxn modelId="{392AE56A-6939-469F-BFEC-2DEEC6ABC100}" srcId="{2EFB202A-8611-4DDC-831D-D12EB67B6CF7}" destId="{712EDDD5-F1C9-457B-A81D-F94868058B44}" srcOrd="1" destOrd="0" parTransId="{5E2CC1CB-7E12-4298-9BE5-B8F6683E4161}" sibTransId="{630DB5C2-135D-425B-B7D5-1F5FFE12BF3B}"/>
    <dgm:cxn modelId="{4D111F6B-0B5C-40A7-BA86-973E36B2D8F2}" type="presOf" srcId="{712EDDD5-F1C9-457B-A81D-F94868058B44}" destId="{D5473CBC-EEC3-408A-B4A6-07882F253A8B}" srcOrd="0" destOrd="0" presId="urn:microsoft.com/office/officeart/2005/8/layout/process4"/>
    <dgm:cxn modelId="{5376348D-4465-4E2E-9DB8-EA1F5276717B}" srcId="{2EFB202A-8611-4DDC-831D-D12EB67B6CF7}" destId="{11888A7B-1E89-45E6-84F4-EF92B26189CD}" srcOrd="0" destOrd="0" parTransId="{6043087E-917B-44BC-97F8-41385FD50DC3}" sibTransId="{438F37F5-E676-4BB5-A241-95D895E1B43F}"/>
    <dgm:cxn modelId="{8247D1A2-555D-4B39-B44D-5F2B5AE64242}" srcId="{2EFB202A-8611-4DDC-831D-D12EB67B6CF7}" destId="{356F6FEF-38C8-437A-8562-86A5ED3F5885}" srcOrd="2" destOrd="0" parTransId="{BD9B34C9-939F-47F5-A040-1B30C9EEA310}" sibTransId="{665399A3-A410-4656-8F7E-3FAB641DE891}"/>
    <dgm:cxn modelId="{5CF466A5-79CC-4292-8424-CE64D4C465A2}" srcId="{2EFB202A-8611-4DDC-831D-D12EB67B6CF7}" destId="{3CEF84D8-07A6-4D1D-B66F-824320A6CE45}" srcOrd="4" destOrd="0" parTransId="{6F8E72F0-7F2D-409E-9E7D-BCA8F4F00173}" sibTransId="{DE22E58C-8DAD-4B3B-BABB-4DEDA4D8C6F4}"/>
    <dgm:cxn modelId="{7E8D25CF-F64F-4F6C-9F8C-CCEF93E39B2D}" type="presOf" srcId="{3CEF84D8-07A6-4D1D-B66F-824320A6CE45}" destId="{C80ADA18-BA89-4F5F-9627-5947FA7E5CC4}" srcOrd="0" destOrd="0" presId="urn:microsoft.com/office/officeart/2005/8/layout/process4"/>
    <dgm:cxn modelId="{833622E1-5AD0-444E-A8EF-2EF9B35E3E2D}" type="presParOf" srcId="{812F39FC-2D1E-4DD1-A1A6-C7F9287A4AAB}" destId="{1A9D02CC-A5B4-4AA7-9674-D3AE1CA5C11D}" srcOrd="0" destOrd="0" presId="urn:microsoft.com/office/officeart/2005/8/layout/process4"/>
    <dgm:cxn modelId="{BC816730-FDCA-4D3C-8459-A1E8F1EC0A88}" type="presParOf" srcId="{1A9D02CC-A5B4-4AA7-9674-D3AE1CA5C11D}" destId="{C80ADA18-BA89-4F5F-9627-5947FA7E5CC4}" srcOrd="0" destOrd="0" presId="urn:microsoft.com/office/officeart/2005/8/layout/process4"/>
    <dgm:cxn modelId="{E4B4D869-05F3-404F-8B48-C963CDDA86D1}" type="presParOf" srcId="{812F39FC-2D1E-4DD1-A1A6-C7F9287A4AAB}" destId="{B12FA4BF-BC92-4F6E-AB0E-D0A48BA7107E}" srcOrd="1" destOrd="0" presId="urn:microsoft.com/office/officeart/2005/8/layout/process4"/>
    <dgm:cxn modelId="{EDCDC13F-0E1A-4E3F-AC23-272D19100108}" type="presParOf" srcId="{812F39FC-2D1E-4DD1-A1A6-C7F9287A4AAB}" destId="{8C6E5F98-28A9-46C0-A6B9-30DCBF84C91B}" srcOrd="2" destOrd="0" presId="urn:microsoft.com/office/officeart/2005/8/layout/process4"/>
    <dgm:cxn modelId="{8B024DBE-DAC3-4C8A-8509-E57ED72633CE}" type="presParOf" srcId="{8C6E5F98-28A9-46C0-A6B9-30DCBF84C91B}" destId="{87E0E73B-21D1-4D3D-9612-53B2056D92ED}" srcOrd="0" destOrd="0" presId="urn:microsoft.com/office/officeart/2005/8/layout/process4"/>
    <dgm:cxn modelId="{6FA0FB88-FED5-4DA9-8FB7-49F6DEA20B1D}" type="presParOf" srcId="{812F39FC-2D1E-4DD1-A1A6-C7F9287A4AAB}" destId="{2AB5853F-AA77-4431-82DF-105CEB2E1424}" srcOrd="3" destOrd="0" presId="urn:microsoft.com/office/officeart/2005/8/layout/process4"/>
    <dgm:cxn modelId="{52F7A226-0BC5-4418-B1BB-E2FD5547F031}" type="presParOf" srcId="{812F39FC-2D1E-4DD1-A1A6-C7F9287A4AAB}" destId="{EC667030-4855-4843-9717-7DF08446AEB5}" srcOrd="4" destOrd="0" presId="urn:microsoft.com/office/officeart/2005/8/layout/process4"/>
    <dgm:cxn modelId="{B3DA9F18-ADDC-4C31-BFC3-7AFA3D398C18}" type="presParOf" srcId="{EC667030-4855-4843-9717-7DF08446AEB5}" destId="{C830B7C4-5210-41AC-A88B-BECF7607C1E5}" srcOrd="0" destOrd="0" presId="urn:microsoft.com/office/officeart/2005/8/layout/process4"/>
    <dgm:cxn modelId="{6D5A561E-9AED-4BD0-B61C-B210C294197C}" type="presParOf" srcId="{812F39FC-2D1E-4DD1-A1A6-C7F9287A4AAB}" destId="{7FB80134-CA62-4591-A6BE-C119FEAC14B6}" srcOrd="5" destOrd="0" presId="urn:microsoft.com/office/officeart/2005/8/layout/process4"/>
    <dgm:cxn modelId="{8AA3D574-35B2-4F26-9753-43647056D5BB}" type="presParOf" srcId="{812F39FC-2D1E-4DD1-A1A6-C7F9287A4AAB}" destId="{C4866045-B43B-429F-851C-E58098BA6DB8}" srcOrd="6" destOrd="0" presId="urn:microsoft.com/office/officeart/2005/8/layout/process4"/>
    <dgm:cxn modelId="{8142E2F1-4232-4A86-BD16-A2EE21EFADF1}" type="presParOf" srcId="{C4866045-B43B-429F-851C-E58098BA6DB8}" destId="{D5473CBC-EEC3-408A-B4A6-07882F253A8B}" srcOrd="0" destOrd="0" presId="urn:microsoft.com/office/officeart/2005/8/layout/process4"/>
    <dgm:cxn modelId="{F78D174D-E461-4213-AEEB-72932703ABFC}" type="presParOf" srcId="{812F39FC-2D1E-4DD1-A1A6-C7F9287A4AAB}" destId="{FE4F3FD3-FEDA-44E5-9944-1FF6BBD0F9E2}" srcOrd="7" destOrd="0" presId="urn:microsoft.com/office/officeart/2005/8/layout/process4"/>
    <dgm:cxn modelId="{D11F7181-D05C-4ACC-A34B-6E9511FBE167}" type="presParOf" srcId="{812F39FC-2D1E-4DD1-A1A6-C7F9287A4AAB}" destId="{1C274FFF-1754-4900-887F-DFF5156E0B8D}" srcOrd="8" destOrd="0" presId="urn:microsoft.com/office/officeart/2005/8/layout/process4"/>
    <dgm:cxn modelId="{36469A82-1901-415F-8126-6D77E61422EC}" type="presParOf" srcId="{1C274FFF-1754-4900-887F-DFF5156E0B8D}" destId="{32FA43B7-34B4-4881-9A79-E3EDEC9D4CB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ADA18-BA89-4F5F-9627-5947FA7E5CC4}">
      <dsp:nvSpPr>
        <dsp:cNvPr id="0" name=""/>
        <dsp:cNvSpPr/>
      </dsp:nvSpPr>
      <dsp:spPr>
        <a:xfrm>
          <a:off x="0" y="3736288"/>
          <a:ext cx="5029199" cy="61296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ClrTx/>
            <a:buSzTx/>
            <a:buFont typeface="Arial" panose="020B0604020202020204" pitchFamily="34" charset="0"/>
            <a:buNone/>
          </a:pPr>
          <a:r>
            <a:rPr lang="en-US" sz="2000" kern="1200" dirty="0">
              <a:latin typeface="Arial Black" panose="020B0A04020102020204" pitchFamily="34" charset="0"/>
            </a:rPr>
            <a:t>BY PASS</a:t>
          </a:r>
        </a:p>
      </dsp:txBody>
      <dsp:txXfrm>
        <a:off x="0" y="3736288"/>
        <a:ext cx="5029199" cy="612969"/>
      </dsp:txXfrm>
    </dsp:sp>
    <dsp:sp modelId="{87E0E73B-21D1-4D3D-9612-53B2056D92ED}">
      <dsp:nvSpPr>
        <dsp:cNvPr id="0" name=""/>
        <dsp:cNvSpPr/>
      </dsp:nvSpPr>
      <dsp:spPr>
        <a:xfrm rot="10800000">
          <a:off x="0" y="2802736"/>
          <a:ext cx="5029199" cy="942746"/>
        </a:xfrm>
        <a:prstGeom prst="upArrowCallou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Black" panose="020B0A04020102020204" pitchFamily="34" charset="0"/>
            </a:rPr>
            <a:t>BIOFILTER HEAD WORKS </a:t>
          </a:r>
        </a:p>
      </dsp:txBody>
      <dsp:txXfrm rot="10800000">
        <a:off x="0" y="2802736"/>
        <a:ext cx="5029199" cy="612568"/>
      </dsp:txXfrm>
    </dsp:sp>
    <dsp:sp modelId="{C830B7C4-5210-41AC-A88B-BECF7607C1E5}">
      <dsp:nvSpPr>
        <dsp:cNvPr id="0" name=""/>
        <dsp:cNvSpPr/>
      </dsp:nvSpPr>
      <dsp:spPr>
        <a:xfrm rot="10800000">
          <a:off x="0" y="1869184"/>
          <a:ext cx="5029199" cy="942746"/>
        </a:xfrm>
        <a:prstGeom prst="upArrowCallou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Black" panose="020B0A04020102020204" pitchFamily="34" charset="0"/>
            </a:rPr>
            <a:t>ELECTRICAL IMPROVEMENTS	</a:t>
          </a:r>
        </a:p>
      </dsp:txBody>
      <dsp:txXfrm rot="10800000">
        <a:off x="0" y="1869184"/>
        <a:ext cx="5029199" cy="612568"/>
      </dsp:txXfrm>
    </dsp:sp>
    <dsp:sp modelId="{D5473CBC-EEC3-408A-B4A6-07882F253A8B}">
      <dsp:nvSpPr>
        <dsp:cNvPr id="0" name=""/>
        <dsp:cNvSpPr/>
      </dsp:nvSpPr>
      <dsp:spPr>
        <a:xfrm rot="10800000">
          <a:off x="0" y="955307"/>
          <a:ext cx="5029199" cy="942746"/>
        </a:xfrm>
        <a:prstGeom prst="upArrowCallou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Black" panose="020B0A04020102020204" pitchFamily="34" charset="0"/>
            </a:rPr>
            <a:t>OXIDATION DITCHES	</a:t>
          </a:r>
        </a:p>
      </dsp:txBody>
      <dsp:txXfrm rot="10800000">
        <a:off x="0" y="955307"/>
        <a:ext cx="5029199" cy="612568"/>
      </dsp:txXfrm>
    </dsp:sp>
    <dsp:sp modelId="{32FA43B7-34B4-4881-9A79-E3EDEC9D4CBF}">
      <dsp:nvSpPr>
        <dsp:cNvPr id="0" name=""/>
        <dsp:cNvSpPr/>
      </dsp:nvSpPr>
      <dsp:spPr>
        <a:xfrm rot="10800000">
          <a:off x="0" y="0"/>
          <a:ext cx="5029199" cy="942746"/>
        </a:xfrm>
        <a:prstGeom prst="upArrowCallou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Black" panose="020B0A04020102020204" pitchFamily="34" charset="0"/>
            </a:rPr>
            <a:t>EXPLORATORY WORK</a:t>
          </a:r>
        </a:p>
      </dsp:txBody>
      <dsp:txXfrm rot="10800000">
        <a:off x="0" y="0"/>
        <a:ext cx="5029199" cy="6125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1C5132-FFA3-4B02-9F09-22FCF40EFA74}" type="datetimeFigureOut">
              <a:rPr lang="en-US" smtClean="0"/>
              <a:t>11/13/2023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3C20D7-F8F1-4196-9585-26F31AFC85C9}" type="slidenum">
              <a:rPr lang="en-US" smtClean="0"/>
              <a:t>‹#›</a:t>
            </a:fld>
            <a:endParaRPr lang="en-US"/>
          </a:p>
        </p:txBody>
      </p:sp>
    </p:spTree>
    <p:extLst>
      <p:ext uri="{BB962C8B-B14F-4D97-AF65-F5344CB8AC3E}">
        <p14:creationId xmlns:p14="http://schemas.microsoft.com/office/powerpoint/2010/main" val="4168162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6E42C9-243F-4DC5-AFF6-9D56B5FA9D63}"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EC444-603B-4F09-9A06-5917518DD901}" type="slidenum">
              <a:rPr lang="en-US" smtClean="0"/>
              <a:t>‹#›</a:t>
            </a:fld>
            <a:endParaRPr lang="en-US"/>
          </a:p>
        </p:txBody>
      </p:sp>
    </p:spTree>
    <p:extLst>
      <p:ext uri="{BB962C8B-B14F-4D97-AF65-F5344CB8AC3E}">
        <p14:creationId xmlns:p14="http://schemas.microsoft.com/office/powerpoint/2010/main" val="874255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AEC444-603B-4F09-9A06-5917518DD901}" type="slidenum">
              <a:rPr lang="en-US" smtClean="0"/>
              <a:t>1</a:t>
            </a:fld>
            <a:endParaRPr lang="en-US"/>
          </a:p>
        </p:txBody>
      </p:sp>
    </p:spTree>
    <p:extLst>
      <p:ext uri="{BB962C8B-B14F-4D97-AF65-F5344CB8AC3E}">
        <p14:creationId xmlns:p14="http://schemas.microsoft.com/office/powerpoint/2010/main" val="4039154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p:cNvSpPr/>
          <p:nvPr/>
        </p:nvSpPr>
        <p:spPr bwMode="invGray">
          <a:xfrm>
            <a:off x="0" y="3936697"/>
            <a:ext cx="1219200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1" y="4114800"/>
            <a:ext cx="10515598" cy="1158446"/>
          </a:xfrm>
        </p:spPr>
        <p:txBody>
          <a:bodyPr anchor="b">
            <a:normAutofit/>
          </a:bodyPr>
          <a:lstStyle>
            <a:lvl1pPr algn="l">
              <a:defRPr sz="52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1" y="5338170"/>
            <a:ext cx="10515598" cy="474836"/>
          </a:xfrm>
        </p:spPr>
        <p:txBody>
          <a:bodyPr/>
          <a:lstStyle>
            <a:lvl1pPr marL="0" indent="0" algn="l">
              <a:spcBef>
                <a:spcPts val="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307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a:p>
        </p:txBody>
      </p:sp>
      <p:sp>
        <p:nvSpPr>
          <p:cNvPr id="4" name="Date Placeholder 4"/>
          <p:cNvSpPr>
            <a:spLocks noGrp="1"/>
          </p:cNvSpPr>
          <p:nvPr>
            <p:ph type="dt" sz="half" idx="10"/>
          </p:nvPr>
        </p:nvSpPr>
        <p:spPr/>
        <p:txBody>
          <a:bodyPr/>
          <a:lstStyle/>
          <a:p>
            <a:fld id="{B0FE2824-C2A0-4931-BB32-60B24BDBB3CC}" type="datetimeFigureOut">
              <a:rPr lang="en-US" smtClean="0"/>
              <a:t>11/13/2023</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7875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41693" y="365125"/>
            <a:ext cx="1600200" cy="5811838"/>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85344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a:p>
        </p:txBody>
      </p:sp>
      <p:sp>
        <p:nvSpPr>
          <p:cNvPr id="4" name="Date Placeholder 4"/>
          <p:cNvSpPr>
            <a:spLocks noGrp="1"/>
          </p:cNvSpPr>
          <p:nvPr>
            <p:ph type="dt" sz="half" idx="10"/>
          </p:nvPr>
        </p:nvSpPr>
        <p:spPr/>
        <p:txBody>
          <a:bodyPr/>
          <a:lstStyle/>
          <a:p>
            <a:fld id="{B0FE2824-C2A0-4931-BB32-60B24BDBB3CC}" type="datetimeFigureOut">
              <a:rPr lang="en-US" smtClean="0"/>
              <a:t>11/13/2023</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77025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dirty="0"/>
          </a:p>
        </p:txBody>
      </p:sp>
      <p:sp>
        <p:nvSpPr>
          <p:cNvPr id="4" name="Date Placeholder 4"/>
          <p:cNvSpPr>
            <a:spLocks noGrp="1"/>
          </p:cNvSpPr>
          <p:nvPr>
            <p:ph type="dt" sz="half" idx="10"/>
          </p:nvPr>
        </p:nvSpPr>
        <p:spPr/>
        <p:txBody>
          <a:bodyPr/>
          <a:lstStyle/>
          <a:p>
            <a:fld id="{B0FE2824-C2A0-4931-BB32-60B24BDBB3CC}" type="datetimeFigureOut">
              <a:rPr lang="en-US" smtClean="0"/>
              <a:t>11/13/2023</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21557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ltGray">
          <a:xfrm>
            <a:off x="0" y="3276600"/>
            <a:ext cx="12192000" cy="2763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3429000"/>
            <a:ext cx="9601200" cy="1838519"/>
          </a:xfrm>
        </p:spPr>
        <p:txBody>
          <a:bodyPr anchor="b">
            <a:normAutofit/>
          </a:bodyPr>
          <a:lstStyle>
            <a:lvl1pPr>
              <a:defRPr sz="52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41248" y="5340096"/>
            <a:ext cx="9601200" cy="475488"/>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91735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45224"/>
          </a:xfrm>
        </p:spPr>
        <p:txBody>
          <a:bodyPr/>
          <a:lstStyle/>
          <a:p>
            <a:r>
              <a:rPr lang="en-US"/>
              <a:t>Click to edit Master title style</a:t>
            </a:r>
          </a:p>
        </p:txBody>
      </p:sp>
      <p:sp>
        <p:nvSpPr>
          <p:cNvPr id="3" name="Content Placeholder 2"/>
          <p:cNvSpPr>
            <a:spLocks noGrp="1"/>
          </p:cNvSpPr>
          <p:nvPr>
            <p:ph sz="half" idx="1"/>
          </p:nvPr>
        </p:nvSpPr>
        <p:spPr>
          <a:xfrm>
            <a:off x="838200" y="1825625"/>
            <a:ext cx="5029200" cy="43513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5625"/>
            <a:ext cx="5029200" cy="43513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11/13/2023</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96317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839788" y="1828800"/>
            <a:ext cx="5029200" cy="685800"/>
          </a:xfrm>
        </p:spPr>
        <p:txBody>
          <a:bodyPr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14600"/>
            <a:ext cx="5029200" cy="36750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6188" y="1828800"/>
            <a:ext cx="5029200" cy="685800"/>
          </a:xfrm>
        </p:spPr>
        <p:txBody>
          <a:bodyPr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6188" y="2514600"/>
            <a:ext cx="5029200" cy="36750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p:cNvSpPr>
            <a:spLocks noGrp="1"/>
          </p:cNvSpPr>
          <p:nvPr>
            <p:ph type="ftr" sz="quarter" idx="11"/>
          </p:nvPr>
        </p:nvSpPr>
        <p:spPr/>
        <p:txBody>
          <a:bodyPr/>
          <a:lstStyle/>
          <a:p>
            <a:endParaRPr lang="en-US"/>
          </a:p>
        </p:txBody>
      </p:sp>
      <p:sp>
        <p:nvSpPr>
          <p:cNvPr id="7" name="Date Placeholder 7"/>
          <p:cNvSpPr>
            <a:spLocks noGrp="1"/>
          </p:cNvSpPr>
          <p:nvPr>
            <p:ph type="dt" sz="half" idx="10"/>
          </p:nvPr>
        </p:nvSpPr>
        <p:spPr/>
        <p:txBody>
          <a:bodyPr/>
          <a:lstStyle/>
          <a:p>
            <a:fld id="{B0FE2824-C2A0-4931-BB32-60B24BDBB3CC}" type="datetimeFigureOut">
              <a:rPr lang="en-US" smtClean="0"/>
              <a:t>11/13/2023</a:t>
            </a:fld>
            <a:endParaRPr lang="en-US"/>
          </a:p>
        </p:txBody>
      </p:sp>
      <p:sp>
        <p:nvSpPr>
          <p:cNvPr id="9" name="Slide Number Placeholder 8"/>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144799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11"/>
          </p:nvPr>
        </p:nvSpPr>
        <p:spPr/>
        <p:txBody>
          <a:bodyPr/>
          <a:lstStyle/>
          <a:p>
            <a:endParaRPr lang="en-US"/>
          </a:p>
        </p:txBody>
      </p:sp>
      <p:sp>
        <p:nvSpPr>
          <p:cNvPr id="3" name="Date Placeholder 3"/>
          <p:cNvSpPr>
            <a:spLocks noGrp="1"/>
          </p:cNvSpPr>
          <p:nvPr>
            <p:ph type="dt" sz="half" idx="10"/>
          </p:nvPr>
        </p:nvSpPr>
        <p:spPr/>
        <p:txBody>
          <a:bodyPr/>
          <a:lstStyle/>
          <a:p>
            <a:fld id="{B0FE2824-C2A0-4931-BB32-60B24BDBB3CC}" type="datetimeFigureOut">
              <a:rPr lang="en-US" smtClean="0"/>
              <a:t>11/13/2023</a:t>
            </a:fld>
            <a:endParaRPr lang="en-US"/>
          </a:p>
        </p:txBody>
      </p:sp>
      <p:sp>
        <p:nvSpPr>
          <p:cNvPr id="5" name="Slide Number Placeholder 4"/>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95634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p>
            <a:endParaRPr lang="en-US"/>
          </a:p>
        </p:txBody>
      </p:sp>
      <p:sp>
        <p:nvSpPr>
          <p:cNvPr id="2" name="Date Placeholder 2"/>
          <p:cNvSpPr>
            <a:spLocks noGrp="1"/>
          </p:cNvSpPr>
          <p:nvPr>
            <p:ph type="dt" sz="half" idx="10"/>
          </p:nvPr>
        </p:nvSpPr>
        <p:spPr/>
        <p:txBody>
          <a:bodyPr/>
          <a:lstStyle/>
          <a:p>
            <a:fld id="{B0FE2824-C2A0-4931-BB32-60B24BDBB3CC}" type="datetimeFigureOut">
              <a:rPr lang="en-US" smtClean="0"/>
              <a:t>11/13/2023</a:t>
            </a:fld>
            <a:endParaRPr lang="en-US"/>
          </a:p>
        </p:txBody>
      </p:sp>
      <p:sp>
        <p:nvSpPr>
          <p:cNvPr id="4" name="Slide Number Placeholder 3"/>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66730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0" y="1524000"/>
            <a:ext cx="3429000" cy="1905000"/>
          </a:xfrm>
        </p:spPr>
        <p:txBody>
          <a:bodyPr anchor="b">
            <a:normAutofit/>
          </a:bodyPr>
          <a:lstStyle>
            <a:lvl1pPr>
              <a:defRPr sz="3400"/>
            </a:lvl1pPr>
          </a:lstStyle>
          <a:p>
            <a:r>
              <a:rPr lang="en-US"/>
              <a:t>Click to edit Master title style</a:t>
            </a:r>
            <a:endParaRPr lang="en-US" dirty="0"/>
          </a:p>
        </p:txBody>
      </p:sp>
      <p:sp>
        <p:nvSpPr>
          <p:cNvPr id="3" name="Content Placeholder 2"/>
          <p:cNvSpPr>
            <a:spLocks noGrp="1"/>
          </p:cNvSpPr>
          <p:nvPr>
            <p:ph idx="1"/>
          </p:nvPr>
        </p:nvSpPr>
        <p:spPr>
          <a:xfrm>
            <a:off x="838200" y="685800"/>
            <a:ext cx="6400800" cy="5257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24800" y="3581400"/>
            <a:ext cx="3429000" cy="1828800"/>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11/13/2023</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9789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0" y="1527048"/>
            <a:ext cx="3429000" cy="1901952"/>
          </a:xfrm>
        </p:spPr>
        <p:txBody>
          <a:bodyPr anchor="b">
            <a:normAutofit/>
          </a:bodyPr>
          <a:lstStyle>
            <a:lvl1pPr>
              <a:defRPr sz="340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838198" y="685800"/>
            <a:ext cx="6400800" cy="5257800"/>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24800" y="3581400"/>
            <a:ext cx="3428999" cy="1828800"/>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11/13/2023</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22527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invGray">
          <a:xfrm>
            <a:off x="0" y="6492239"/>
            <a:ext cx="12188825" cy="3657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6"/>
            <a:ext cx="10515600" cy="114522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p:cNvSpPr>
            <a:spLocks noGrp="1"/>
          </p:cNvSpPr>
          <p:nvPr>
            <p:ph type="ftr" sz="quarter" idx="3"/>
          </p:nvPr>
        </p:nvSpPr>
        <p:spPr>
          <a:xfrm>
            <a:off x="381000" y="6549715"/>
            <a:ext cx="8442158" cy="229237"/>
          </a:xfrm>
          <a:prstGeom prst="rect">
            <a:avLst/>
          </a:prstGeom>
        </p:spPr>
        <p:txBody>
          <a:bodyPr vert="horz" lIns="91440" tIns="45720" rIns="91440" bIns="45720" rtlCol="0" anchor="ctr"/>
          <a:lstStyle>
            <a:lvl1pPr algn="l">
              <a:defRPr sz="1100">
                <a:solidFill>
                  <a:schemeClr val="bg1">
                    <a:lumMod val="40000"/>
                    <a:lumOff val="60000"/>
                  </a:schemeClr>
                </a:solidFill>
              </a:defRPr>
            </a:lvl1pPr>
          </a:lstStyle>
          <a:p>
            <a:endParaRPr lang="en-US" dirty="0"/>
          </a:p>
        </p:txBody>
      </p:sp>
      <p:sp>
        <p:nvSpPr>
          <p:cNvPr id="4" name="Date Placeholder 4"/>
          <p:cNvSpPr>
            <a:spLocks noGrp="1"/>
          </p:cNvSpPr>
          <p:nvPr>
            <p:ph type="dt" sz="half" idx="2"/>
          </p:nvPr>
        </p:nvSpPr>
        <p:spPr>
          <a:xfrm>
            <a:off x="9685939" y="6549715"/>
            <a:ext cx="1667860"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fld id="{B0FE2824-C2A0-4931-BB32-60B24BDBB3CC}" type="datetimeFigureOut">
              <a:rPr lang="en-US" smtClean="0"/>
              <a:pPr/>
              <a:t>11/13/2023</a:t>
            </a:fld>
            <a:endParaRPr lang="en-US"/>
          </a:p>
        </p:txBody>
      </p:sp>
      <p:sp>
        <p:nvSpPr>
          <p:cNvPr id="6" name="Slide Number Placeholder 5"/>
          <p:cNvSpPr>
            <a:spLocks noGrp="1"/>
          </p:cNvSpPr>
          <p:nvPr>
            <p:ph type="sldNum" sz="quarter" idx="4"/>
          </p:nvPr>
        </p:nvSpPr>
        <p:spPr>
          <a:xfrm>
            <a:off x="11353799" y="6549715"/>
            <a:ext cx="446361"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fld id="{B13333A4-2EF1-4B79-B68C-AB20E66B4822}" type="slidenum">
              <a:rPr lang="en-US" smtClean="0"/>
              <a:pPr/>
              <a:t>‹#›</a:t>
            </a:fld>
            <a:endParaRPr lang="en-US"/>
          </a:p>
        </p:txBody>
      </p:sp>
    </p:spTree>
    <p:extLst>
      <p:ext uri="{BB962C8B-B14F-4D97-AF65-F5344CB8AC3E}">
        <p14:creationId xmlns:p14="http://schemas.microsoft.com/office/powerpoint/2010/main" val="11558716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mp"/><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0.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1" y="4221088"/>
            <a:ext cx="10515598" cy="1158446"/>
          </a:xfrm>
        </p:spPr>
        <p:txBody>
          <a:bodyPr>
            <a:normAutofit fontScale="90000"/>
          </a:bodyPr>
          <a:lstStyle/>
          <a:p>
            <a:r>
              <a:rPr lang="en-US" dirty="0">
                <a:latin typeface="Arial Black" panose="020B0A04020102020204" pitchFamily="34" charset="0"/>
              </a:rPr>
              <a:t>PALM COAST WWTP </a:t>
            </a:r>
            <a:br>
              <a:rPr lang="en-US" dirty="0">
                <a:latin typeface="Arial Black" panose="020B0A04020102020204" pitchFamily="34" charset="0"/>
              </a:rPr>
            </a:br>
            <a:r>
              <a:rPr lang="en-US" dirty="0">
                <a:latin typeface="Arial Black" panose="020B0A04020102020204" pitchFamily="34" charset="0"/>
              </a:rPr>
              <a:t>FLORIDA</a:t>
            </a:r>
          </a:p>
        </p:txBody>
      </p:sp>
      <p:sp>
        <p:nvSpPr>
          <p:cNvPr id="3" name="Subtitle 2"/>
          <p:cNvSpPr>
            <a:spLocks noGrp="1"/>
          </p:cNvSpPr>
          <p:nvPr>
            <p:ph type="subTitle" idx="1"/>
          </p:nvPr>
        </p:nvSpPr>
        <p:spPr/>
        <p:txBody>
          <a:bodyPr>
            <a:noAutofit/>
          </a:bodyPr>
          <a:lstStyle/>
          <a:p>
            <a:r>
              <a:rPr lang="en-US" sz="2800" b="1" dirty="0">
                <a:latin typeface="Arial Black" panose="020B0A04020102020204" pitchFamily="34" charset="0"/>
              </a:rPr>
              <a:t>REHABILITATION</a:t>
            </a:r>
          </a:p>
        </p:txBody>
      </p:sp>
      <p:pic>
        <p:nvPicPr>
          <p:cNvPr id="6" name="Picture 5">
            <a:extLst>
              <a:ext uri="{FF2B5EF4-FFF2-40B4-BE49-F238E27FC236}">
                <a16:creationId xmlns:a16="http://schemas.microsoft.com/office/drawing/2014/main" id="{E7E2090C-2812-4F5D-9426-4CEC9C214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3482" y="-8253"/>
            <a:ext cx="1648517" cy="412917"/>
          </a:xfrm>
          <a:prstGeom prst="rect">
            <a:avLst/>
          </a:prstGeom>
          <a:effectLst>
            <a:softEdge rad="63500"/>
          </a:effectLst>
        </p:spPr>
      </p:pic>
    </p:spTree>
    <p:extLst>
      <p:ext uri="{BB962C8B-B14F-4D97-AF65-F5344CB8AC3E}">
        <p14:creationId xmlns:p14="http://schemas.microsoft.com/office/powerpoint/2010/main" val="214272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315416"/>
            <a:ext cx="10515600" cy="1145224"/>
          </a:xfrm>
        </p:spPr>
        <p:txBody>
          <a:bodyPr/>
          <a:lstStyle/>
          <a:p>
            <a:pPr marL="457200" indent="-457200">
              <a:buFont typeface="Arial" panose="020B0604020202020204" pitchFamily="34" charset="0"/>
              <a:buChar char="•"/>
            </a:pPr>
            <a:r>
              <a:rPr lang="en-US" dirty="0">
                <a:latin typeface="Arial Black" panose="020B0A04020102020204" pitchFamily="34" charset="0"/>
              </a:rPr>
              <a:t>BIOFILTER</a:t>
            </a:r>
          </a:p>
        </p:txBody>
      </p:sp>
      <p:pic>
        <p:nvPicPr>
          <p:cNvPr id="6" name="Content Placeholder 5">
            <a:extLst>
              <a:ext uri="{FF2B5EF4-FFF2-40B4-BE49-F238E27FC236}">
                <a16:creationId xmlns:a16="http://schemas.microsoft.com/office/drawing/2014/main" id="{E2102F7B-E9CE-4F0C-860D-0DEE6F171E6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1703" t="31442" r="24732" b="18912"/>
          <a:stretch/>
        </p:blipFill>
        <p:spPr>
          <a:xfrm>
            <a:off x="3863752" y="476672"/>
            <a:ext cx="7848872" cy="6196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D797E48E-D479-4052-A8E4-B1DE401DB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1576292"/>
            <a:ext cx="3659508" cy="37054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0778F27-DA90-41E6-A715-E4F328C3E2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3482" y="-8253"/>
            <a:ext cx="1648517" cy="412917"/>
          </a:xfrm>
          <a:prstGeom prst="rect">
            <a:avLst/>
          </a:prstGeom>
          <a:effectLst>
            <a:softEdge rad="63500"/>
          </a:effectLst>
        </p:spPr>
      </p:pic>
    </p:spTree>
    <p:extLst>
      <p:ext uri="{BB962C8B-B14F-4D97-AF65-F5344CB8AC3E}">
        <p14:creationId xmlns:p14="http://schemas.microsoft.com/office/powerpoint/2010/main" val="114389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WORK SEQUENCE</a:t>
            </a:r>
          </a:p>
        </p:txBody>
      </p:sp>
      <p:graphicFrame>
        <p:nvGraphicFramePr>
          <p:cNvPr id="6" name="Content Placeholder 2" descr="Segmented process showing 4 steps arranged one below the other and three downward pointing arrows are used to indicate progression from first step to second step and second step to third step and third step to fourth step"/>
          <p:cNvGraphicFramePr>
            <a:graphicFrameLocks noGrp="1"/>
          </p:cNvGraphicFramePr>
          <p:nvPr>
            <p:ph sz="half" idx="2"/>
            <p:extLst>
              <p:ext uri="{D42A27DB-BD31-4B8C-83A1-F6EECF244321}">
                <p14:modId xmlns:p14="http://schemas.microsoft.com/office/powerpoint/2010/main" val="3631754047"/>
              </p:ext>
            </p:extLst>
          </p:nvPr>
        </p:nvGraphicFramePr>
        <p:xfrm>
          <a:off x="3359696" y="1844824"/>
          <a:ext cx="50292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4ECF8AB7-D22F-4A0A-B038-F9BE176C4F78}"/>
              </a:ext>
            </a:extLst>
          </p:cNvPr>
          <p:cNvSpPr/>
          <p:nvPr/>
        </p:nvSpPr>
        <p:spPr>
          <a:xfrm>
            <a:off x="4655840" y="3356992"/>
            <a:ext cx="2297360" cy="360040"/>
          </a:xfrm>
          <a:prstGeom prst="rect">
            <a:avLst/>
          </a:prstGeom>
          <a:solidFill>
            <a:srgbClr val="3D37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concurrent</a:t>
            </a:r>
          </a:p>
        </p:txBody>
      </p:sp>
      <p:sp>
        <p:nvSpPr>
          <p:cNvPr id="9" name="Rectangle 8">
            <a:extLst>
              <a:ext uri="{FF2B5EF4-FFF2-40B4-BE49-F238E27FC236}">
                <a16:creationId xmlns:a16="http://schemas.microsoft.com/office/drawing/2014/main" id="{3EAF8CFD-B049-4FDA-8793-4DB137D42C74}"/>
              </a:ext>
            </a:extLst>
          </p:cNvPr>
          <p:cNvSpPr/>
          <p:nvPr/>
        </p:nvSpPr>
        <p:spPr>
          <a:xfrm>
            <a:off x="4634593" y="4281437"/>
            <a:ext cx="2297360" cy="360040"/>
          </a:xfrm>
          <a:prstGeom prst="rect">
            <a:avLst/>
          </a:prstGeom>
          <a:solidFill>
            <a:srgbClr val="3D37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concurrent</a:t>
            </a:r>
          </a:p>
        </p:txBody>
      </p:sp>
      <p:pic>
        <p:nvPicPr>
          <p:cNvPr id="7" name="Picture 6">
            <a:extLst>
              <a:ext uri="{FF2B5EF4-FFF2-40B4-BE49-F238E27FC236}">
                <a16:creationId xmlns:a16="http://schemas.microsoft.com/office/drawing/2014/main" id="{80E3FC78-01C3-4F61-9BF6-7B66BB4631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3482" y="-8253"/>
            <a:ext cx="1648517" cy="412917"/>
          </a:xfrm>
          <a:prstGeom prst="rect">
            <a:avLst/>
          </a:prstGeom>
          <a:effectLst>
            <a:softEdge rad="63500"/>
          </a:effectLst>
        </p:spPr>
      </p:pic>
    </p:spTree>
    <p:extLst>
      <p:ext uri="{BB962C8B-B14F-4D97-AF65-F5344CB8AC3E}">
        <p14:creationId xmlns:p14="http://schemas.microsoft.com/office/powerpoint/2010/main" val="242602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3"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THANK YOU</a:t>
            </a:r>
          </a:p>
        </p:txBody>
      </p:sp>
      <p:sp>
        <p:nvSpPr>
          <p:cNvPr id="5" name="Content Placeholder 4">
            <a:extLst>
              <a:ext uri="{FF2B5EF4-FFF2-40B4-BE49-F238E27FC236}">
                <a16:creationId xmlns:a16="http://schemas.microsoft.com/office/drawing/2014/main" id="{C4F4FCF6-9456-489F-9ABA-315BB1AB9062}"/>
              </a:ext>
            </a:extLst>
          </p:cNvPr>
          <p:cNvSpPr>
            <a:spLocks noGrp="1"/>
          </p:cNvSpPr>
          <p:nvPr>
            <p:ph sz="half" idx="2"/>
          </p:nvPr>
        </p:nvSpPr>
        <p:spPr/>
        <p:txBody>
          <a:bodyPr/>
          <a:lstStyle/>
          <a:p>
            <a:pPr marL="0" indent="0">
              <a:buNone/>
            </a:pPr>
            <a:endParaRPr lang="en-US" dirty="0"/>
          </a:p>
        </p:txBody>
      </p:sp>
      <p:pic>
        <p:nvPicPr>
          <p:cNvPr id="1026" name="Picture 2" descr="THANK YOU! | Howard Sykes">
            <a:extLst>
              <a:ext uri="{FF2B5EF4-FFF2-40B4-BE49-F238E27FC236}">
                <a16:creationId xmlns:a16="http://schemas.microsoft.com/office/drawing/2014/main" id="{8413BA63-D8AE-402E-B728-45D7B3EFE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5D9D09-9305-4234-A95E-28055389F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3482" y="-8253"/>
            <a:ext cx="1648517" cy="412917"/>
          </a:xfrm>
          <a:prstGeom prst="rect">
            <a:avLst/>
          </a:prstGeom>
          <a:effectLst>
            <a:softEdge rad="63500"/>
          </a:effectLst>
        </p:spPr>
      </p:pic>
    </p:spTree>
    <p:extLst>
      <p:ext uri="{BB962C8B-B14F-4D97-AF65-F5344CB8AC3E}">
        <p14:creationId xmlns:p14="http://schemas.microsoft.com/office/powerpoint/2010/main" val="99227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175267"/>
            <a:ext cx="10515600" cy="1145224"/>
          </a:xfrm>
        </p:spPr>
        <p:txBody>
          <a:bodyPr/>
          <a:lstStyle/>
          <a:p>
            <a:r>
              <a:rPr lang="en-US" dirty="0">
                <a:latin typeface="Arial Black" panose="020B0A04020102020204" pitchFamily="34" charset="0"/>
              </a:rPr>
              <a:t>SITE LOCATION IN FLORIDA</a:t>
            </a:r>
          </a:p>
        </p:txBody>
      </p:sp>
      <p:pic>
        <p:nvPicPr>
          <p:cNvPr id="7" name="Content Placeholder 6">
            <a:extLst>
              <a:ext uri="{FF2B5EF4-FFF2-40B4-BE49-F238E27FC236}">
                <a16:creationId xmlns:a16="http://schemas.microsoft.com/office/drawing/2014/main" id="{8D33DF74-42E2-46C9-99F0-D09629F8A2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5680" y="999104"/>
            <a:ext cx="8258361" cy="5461551"/>
          </a:xfrm>
          <a:prstGeom prst="rect">
            <a:avLst/>
          </a:prstGeom>
          <a:ln>
            <a:noFill/>
          </a:ln>
          <a:effectLst>
            <a:softEdge rad="112500"/>
          </a:effectLst>
        </p:spPr>
      </p:pic>
      <p:pic>
        <p:nvPicPr>
          <p:cNvPr id="4" name="Picture 3">
            <a:extLst>
              <a:ext uri="{FF2B5EF4-FFF2-40B4-BE49-F238E27FC236}">
                <a16:creationId xmlns:a16="http://schemas.microsoft.com/office/drawing/2014/main" id="{8427151D-CD25-4BFF-A89D-2F9D9B0018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3482" y="-8253"/>
            <a:ext cx="1648517" cy="412917"/>
          </a:xfrm>
          <a:prstGeom prst="rect">
            <a:avLst/>
          </a:prstGeom>
          <a:effectLst>
            <a:softEdge rad="63500"/>
          </a:effectLst>
        </p:spPr>
      </p:pic>
    </p:spTree>
    <p:extLst>
      <p:ext uri="{BB962C8B-B14F-4D97-AF65-F5344CB8AC3E}">
        <p14:creationId xmlns:p14="http://schemas.microsoft.com/office/powerpoint/2010/main" val="190048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SCOPE OF WORK</a:t>
            </a:r>
          </a:p>
        </p:txBody>
      </p:sp>
      <p:graphicFrame>
        <p:nvGraphicFramePr>
          <p:cNvPr id="4" name="Table 3">
            <a:extLst>
              <a:ext uri="{FF2B5EF4-FFF2-40B4-BE49-F238E27FC236}">
                <a16:creationId xmlns:a16="http://schemas.microsoft.com/office/drawing/2014/main" id="{58688041-61B1-4F5D-9C35-6D3D7E0CE4A8}"/>
              </a:ext>
            </a:extLst>
          </p:cNvPr>
          <p:cNvGraphicFramePr>
            <a:graphicFrameLocks noGrp="1"/>
          </p:cNvGraphicFramePr>
          <p:nvPr>
            <p:extLst>
              <p:ext uri="{D42A27DB-BD31-4B8C-83A1-F6EECF244321}">
                <p14:modId xmlns:p14="http://schemas.microsoft.com/office/powerpoint/2010/main" val="3718543712"/>
              </p:ext>
            </p:extLst>
          </p:nvPr>
        </p:nvGraphicFramePr>
        <p:xfrm>
          <a:off x="5159896" y="1772816"/>
          <a:ext cx="6337920" cy="4112372"/>
        </p:xfrm>
        <a:graphic>
          <a:graphicData uri="http://schemas.openxmlformats.org/drawingml/2006/table">
            <a:tbl>
              <a:tblPr firstRow="1" bandRow="1">
                <a:tableStyleId>{3B4B98B0-60AC-42C2-AFA5-B58CD77FA1E5}</a:tableStyleId>
              </a:tblPr>
              <a:tblGrid>
                <a:gridCol w="6004346">
                  <a:extLst>
                    <a:ext uri="{9D8B030D-6E8A-4147-A177-3AD203B41FA5}">
                      <a16:colId xmlns:a16="http://schemas.microsoft.com/office/drawing/2014/main" val="2249771596"/>
                    </a:ext>
                  </a:extLst>
                </a:gridCol>
                <a:gridCol w="333574">
                  <a:extLst>
                    <a:ext uri="{9D8B030D-6E8A-4147-A177-3AD203B41FA5}">
                      <a16:colId xmlns:a16="http://schemas.microsoft.com/office/drawing/2014/main" val="4134716735"/>
                    </a:ext>
                  </a:extLst>
                </a:gridCol>
              </a:tblGrid>
              <a:tr h="729844">
                <a:tc gridSpan="2">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dirty="0"/>
                        <a:t>EXPLORATORY WORK</a:t>
                      </a:r>
                    </a:p>
                  </a:txBody>
                  <a:tcPr marL="116613" marR="116613" marT="58306" marB="58306" anchor="ctr"/>
                </a:tc>
                <a:tc hMerge="1">
                  <a:txBody>
                    <a:bodyPr/>
                    <a:lstStyle/>
                    <a:p>
                      <a:endParaRPr lang="en-US"/>
                    </a:p>
                  </a:txBody>
                  <a:tcPr/>
                </a:tc>
                <a:extLst>
                  <a:ext uri="{0D108BD9-81ED-4DB2-BD59-A6C34878D82A}">
                    <a16:rowId xmlns:a16="http://schemas.microsoft.com/office/drawing/2014/main" val="3285458707"/>
                  </a:ext>
                </a:extLst>
              </a:tr>
              <a:tr h="729844">
                <a:tc gridSpan="2">
                  <a:txBody>
                    <a:bodyPr/>
                    <a:lstStyle/>
                    <a:p>
                      <a:pPr marL="342900" indent="-342900" algn="l">
                        <a:buFont typeface="Arial" panose="020B0604020202020204" pitchFamily="34" charset="0"/>
                        <a:buChar char="•"/>
                      </a:pPr>
                      <a:r>
                        <a:rPr lang="en-US" sz="2300" dirty="0"/>
                        <a:t>OXIDATION DITCHES	</a:t>
                      </a:r>
                    </a:p>
                  </a:txBody>
                  <a:tcPr marL="116613" marR="116613" marT="58306" marB="58306" anchor="ctr"/>
                </a:tc>
                <a:tc hMerge="1">
                  <a:txBody>
                    <a:bodyPr/>
                    <a:lstStyle/>
                    <a:p>
                      <a:endParaRPr lang="en-US"/>
                    </a:p>
                  </a:txBody>
                  <a:tcPr/>
                </a:tc>
                <a:extLst>
                  <a:ext uri="{0D108BD9-81ED-4DB2-BD59-A6C34878D82A}">
                    <a16:rowId xmlns:a16="http://schemas.microsoft.com/office/drawing/2014/main" val="3188981921"/>
                  </a:ext>
                </a:extLst>
              </a:tr>
              <a:tr h="883320">
                <a:tc gridSpan="2">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dirty="0"/>
                        <a:t>ELECTRICAL IMPROVEMENTS	</a:t>
                      </a:r>
                    </a:p>
                    <a:p>
                      <a:pPr marL="342900" indent="-342900" algn="l">
                        <a:buFont typeface="Arial" panose="020B0604020202020204" pitchFamily="34" charset="0"/>
                        <a:buChar char="•"/>
                      </a:pPr>
                      <a:endParaRPr lang="en-US" sz="2300" dirty="0"/>
                    </a:p>
                  </a:txBody>
                  <a:tcPr marL="116613" marR="116613" marT="58306" marB="58306" anchor="ctr"/>
                </a:tc>
                <a:tc hMerge="1">
                  <a:txBody>
                    <a:bodyPr/>
                    <a:lstStyle/>
                    <a:p>
                      <a:endParaRPr lang="en-US"/>
                    </a:p>
                  </a:txBody>
                  <a:tcPr/>
                </a:tc>
                <a:extLst>
                  <a:ext uri="{0D108BD9-81ED-4DB2-BD59-A6C34878D82A}">
                    <a16:rowId xmlns:a16="http://schemas.microsoft.com/office/drawing/2014/main" val="3962918700"/>
                  </a:ext>
                </a:extLst>
              </a:tr>
              <a:tr h="88332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dirty="0"/>
                        <a:t>BY PASS</a:t>
                      </a:r>
                    </a:p>
                    <a:p>
                      <a:pPr marL="342900" indent="-342900" algn="l">
                        <a:buFont typeface="Arial" panose="020B0604020202020204" pitchFamily="34" charset="0"/>
                        <a:buChar char="•"/>
                      </a:pPr>
                      <a:endParaRPr lang="en-US" sz="2300" dirty="0"/>
                    </a:p>
                  </a:txBody>
                  <a:tcPr marL="116613" marR="116613" marT="91821" marB="91821" anchor="ctr"/>
                </a:tc>
                <a:tc>
                  <a:txBody>
                    <a:bodyPr/>
                    <a:lstStyle/>
                    <a:p>
                      <a:pPr algn="ctr"/>
                      <a:endParaRPr lang="en-US" sz="2300" dirty="0"/>
                    </a:p>
                  </a:txBody>
                  <a:tcPr marL="116613" marR="116613" marT="91821" marB="91821" anchor="ctr"/>
                </a:tc>
                <a:extLst>
                  <a:ext uri="{0D108BD9-81ED-4DB2-BD59-A6C34878D82A}">
                    <a16:rowId xmlns:a16="http://schemas.microsoft.com/office/drawing/2014/main" val="4161096368"/>
                  </a:ext>
                </a:extLst>
              </a:tr>
              <a:tr h="88332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dirty="0"/>
                        <a:t>BIOFILTER HEAD WORKS</a:t>
                      </a:r>
                    </a:p>
                    <a:p>
                      <a:pPr marL="342900" indent="-342900" algn="l">
                        <a:buFont typeface="Arial" panose="020B0604020202020204" pitchFamily="34" charset="0"/>
                        <a:buChar char="•"/>
                      </a:pPr>
                      <a:endParaRPr lang="en-US" sz="2300" dirty="0"/>
                    </a:p>
                  </a:txBody>
                  <a:tcPr marL="116613" marR="116613" marT="91821" marB="91821" anchor="ctr"/>
                </a:tc>
                <a:tc>
                  <a:txBody>
                    <a:bodyPr/>
                    <a:lstStyle/>
                    <a:p>
                      <a:pPr algn="ctr"/>
                      <a:endParaRPr lang="en-US" sz="2300" dirty="0"/>
                    </a:p>
                  </a:txBody>
                  <a:tcPr marL="116613" marR="116613" marT="91821" marB="91821" anchor="ctr"/>
                </a:tc>
                <a:extLst>
                  <a:ext uri="{0D108BD9-81ED-4DB2-BD59-A6C34878D82A}">
                    <a16:rowId xmlns:a16="http://schemas.microsoft.com/office/drawing/2014/main" val="857319952"/>
                  </a:ext>
                </a:extLst>
              </a:tr>
            </a:tbl>
          </a:graphicData>
        </a:graphic>
      </p:graphicFrame>
      <p:pic>
        <p:nvPicPr>
          <p:cNvPr id="5" name="Picture 4">
            <a:extLst>
              <a:ext uri="{FF2B5EF4-FFF2-40B4-BE49-F238E27FC236}">
                <a16:creationId xmlns:a16="http://schemas.microsoft.com/office/drawing/2014/main" id="{E85906A1-3BF1-4382-B897-368468F243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3482" y="-8253"/>
            <a:ext cx="1648517" cy="412917"/>
          </a:xfrm>
          <a:prstGeom prst="rect">
            <a:avLst/>
          </a:prstGeom>
          <a:effectLst>
            <a:softEdge rad="63500"/>
          </a:effectLst>
        </p:spPr>
      </p:pic>
    </p:spTree>
    <p:extLst>
      <p:ext uri="{BB962C8B-B14F-4D97-AF65-F5344CB8AC3E}">
        <p14:creationId xmlns:p14="http://schemas.microsoft.com/office/powerpoint/2010/main" val="68219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315416"/>
            <a:ext cx="10515600" cy="1145224"/>
          </a:xfrm>
        </p:spPr>
        <p:txBody>
          <a:bodyPr/>
          <a:lstStyle/>
          <a:p>
            <a:pPr marL="457200" indent="-457200">
              <a:buFont typeface="Arial" panose="020B0604020202020204" pitchFamily="34" charset="0"/>
              <a:buChar char="•"/>
            </a:pPr>
            <a:r>
              <a:rPr lang="en-US" dirty="0">
                <a:latin typeface="Arial Black" panose="020B0A04020102020204" pitchFamily="34" charset="0"/>
              </a:rPr>
              <a:t>SITE</a:t>
            </a:r>
          </a:p>
        </p:txBody>
      </p:sp>
      <p:pic>
        <p:nvPicPr>
          <p:cNvPr id="6" name="Content Placeholder 5">
            <a:extLst>
              <a:ext uri="{FF2B5EF4-FFF2-40B4-BE49-F238E27FC236}">
                <a16:creationId xmlns:a16="http://schemas.microsoft.com/office/drawing/2014/main" id="{C43C9E7F-DF8A-49DC-A976-B4E525BC68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1544" y="614858"/>
            <a:ext cx="9640659" cy="5628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D86ABEDE-8E7C-40B4-AB0A-83C129978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3482" y="-8253"/>
            <a:ext cx="1648517" cy="412917"/>
          </a:xfrm>
          <a:prstGeom prst="rect">
            <a:avLst/>
          </a:prstGeom>
          <a:effectLst>
            <a:softEdge rad="63500"/>
          </a:effectLst>
        </p:spPr>
      </p:pic>
    </p:spTree>
    <p:extLst>
      <p:ext uri="{BB962C8B-B14F-4D97-AF65-F5344CB8AC3E}">
        <p14:creationId xmlns:p14="http://schemas.microsoft.com/office/powerpoint/2010/main" val="369819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315416"/>
            <a:ext cx="10515600" cy="1145224"/>
          </a:xfrm>
        </p:spPr>
        <p:txBody>
          <a:bodyPr/>
          <a:lstStyle/>
          <a:p>
            <a:pPr marL="457200" indent="-457200">
              <a:buFont typeface="Arial" panose="020B0604020202020204" pitchFamily="34" charset="0"/>
              <a:buChar char="•"/>
            </a:pPr>
            <a:r>
              <a:rPr lang="en-US" dirty="0">
                <a:latin typeface="Arial Black" panose="020B0A04020102020204" pitchFamily="34" charset="0"/>
              </a:rPr>
              <a:t>EXPLORATORY WORK FOR PIPING</a:t>
            </a:r>
          </a:p>
        </p:txBody>
      </p:sp>
      <p:pic>
        <p:nvPicPr>
          <p:cNvPr id="6" name="Content Placeholder 5">
            <a:extLst>
              <a:ext uri="{FF2B5EF4-FFF2-40B4-BE49-F238E27FC236}">
                <a16:creationId xmlns:a16="http://schemas.microsoft.com/office/drawing/2014/main" id="{9EFD2C78-51BC-41A3-A3F5-D636A0DF1C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5640" y="1196752"/>
            <a:ext cx="8923087" cy="5007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09E8CA5C-F1D1-4DB5-8C15-9625B33091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3482" y="-8253"/>
            <a:ext cx="1648517" cy="412917"/>
          </a:xfrm>
          <a:prstGeom prst="rect">
            <a:avLst/>
          </a:prstGeom>
          <a:effectLst>
            <a:softEdge rad="63500"/>
          </a:effectLst>
        </p:spPr>
      </p:pic>
    </p:spTree>
    <p:extLst>
      <p:ext uri="{BB962C8B-B14F-4D97-AF65-F5344CB8AC3E}">
        <p14:creationId xmlns:p14="http://schemas.microsoft.com/office/powerpoint/2010/main" val="164334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315416"/>
            <a:ext cx="10515600" cy="1145224"/>
          </a:xfrm>
        </p:spPr>
        <p:txBody>
          <a:bodyPr/>
          <a:lstStyle/>
          <a:p>
            <a:pPr marL="457200" indent="-457200">
              <a:buFont typeface="Arial" panose="020B0604020202020204" pitchFamily="34" charset="0"/>
              <a:buChar char="•"/>
            </a:pPr>
            <a:r>
              <a:rPr lang="en-US" dirty="0">
                <a:latin typeface="Arial Black" panose="020B0A04020102020204" pitchFamily="34" charset="0"/>
              </a:rPr>
              <a:t>3 OXIDATION DITCHES</a:t>
            </a:r>
          </a:p>
        </p:txBody>
      </p:sp>
      <p:pic>
        <p:nvPicPr>
          <p:cNvPr id="6" name="Content Placeholder 5">
            <a:extLst>
              <a:ext uri="{FF2B5EF4-FFF2-40B4-BE49-F238E27FC236}">
                <a16:creationId xmlns:a16="http://schemas.microsoft.com/office/drawing/2014/main" id="{80C8CA13-7D91-49AD-B7F6-E1895534E1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9896" y="3710680"/>
            <a:ext cx="6552728" cy="2848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6F7B7915-3446-4739-8E46-282CB3168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896" y="983779"/>
            <a:ext cx="6552728" cy="2632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91D5017B-DB11-4ED9-B27F-3E4434086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52" y="1068148"/>
            <a:ext cx="4193356" cy="23608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6E1022EB-6B99-4D7E-8908-021B591F12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480" y="3813502"/>
            <a:ext cx="3878928" cy="264286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1F33CF5-05EF-4D2E-B649-EA4500E595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3482" y="-8253"/>
            <a:ext cx="1648517" cy="412917"/>
          </a:xfrm>
          <a:prstGeom prst="rect">
            <a:avLst/>
          </a:prstGeom>
          <a:effectLst>
            <a:softEdge rad="63500"/>
          </a:effectLst>
        </p:spPr>
      </p:pic>
    </p:spTree>
    <p:extLst>
      <p:ext uri="{BB962C8B-B14F-4D97-AF65-F5344CB8AC3E}">
        <p14:creationId xmlns:p14="http://schemas.microsoft.com/office/powerpoint/2010/main" val="209164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105276"/>
            <a:ext cx="10515600" cy="1145224"/>
          </a:xfrm>
        </p:spPr>
        <p:txBody>
          <a:bodyPr/>
          <a:lstStyle/>
          <a:p>
            <a:pPr marL="457200" indent="-457200">
              <a:buFont typeface="Arial" panose="020B0604020202020204" pitchFamily="34" charset="0"/>
              <a:buChar char="•"/>
            </a:pPr>
            <a:r>
              <a:rPr lang="en-US" dirty="0">
                <a:latin typeface="Arial Black" panose="020B0A04020102020204" pitchFamily="34" charset="0"/>
              </a:rPr>
              <a:t>3 OXIDATION DITCHES </a:t>
            </a:r>
            <a:br>
              <a:rPr lang="en-US" dirty="0">
                <a:latin typeface="Arial Black" panose="020B0A04020102020204" pitchFamily="34" charset="0"/>
              </a:rPr>
            </a:br>
            <a:r>
              <a:rPr lang="en-US" dirty="0">
                <a:latin typeface="Arial Black" panose="020B0A04020102020204" pitchFamily="34" charset="0"/>
              </a:rPr>
              <a:t>(MECHANICAL POWER PLAN)</a:t>
            </a:r>
          </a:p>
        </p:txBody>
      </p:sp>
      <p:pic>
        <p:nvPicPr>
          <p:cNvPr id="7" name="Content Placeholder 6">
            <a:extLst>
              <a:ext uri="{FF2B5EF4-FFF2-40B4-BE49-F238E27FC236}">
                <a16:creationId xmlns:a16="http://schemas.microsoft.com/office/drawing/2014/main" id="{AB407360-3991-4922-972A-62495E5A71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3161" y="1124744"/>
            <a:ext cx="10185677" cy="5347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CB09DCDD-9BD0-4A64-ADA1-E00A0EAC77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3482" y="-8253"/>
            <a:ext cx="1648517" cy="412917"/>
          </a:xfrm>
          <a:prstGeom prst="rect">
            <a:avLst/>
          </a:prstGeom>
          <a:effectLst>
            <a:softEdge rad="63500"/>
          </a:effectLst>
        </p:spPr>
      </p:pic>
    </p:spTree>
    <p:extLst>
      <p:ext uri="{BB962C8B-B14F-4D97-AF65-F5344CB8AC3E}">
        <p14:creationId xmlns:p14="http://schemas.microsoft.com/office/powerpoint/2010/main" val="120521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105276"/>
            <a:ext cx="10515600" cy="1145224"/>
          </a:xfrm>
        </p:spPr>
        <p:txBody>
          <a:bodyPr/>
          <a:lstStyle/>
          <a:p>
            <a:pPr marL="457200" indent="-457200">
              <a:buFont typeface="Arial" panose="020B0604020202020204" pitchFamily="34" charset="0"/>
              <a:buChar char="•"/>
            </a:pPr>
            <a:r>
              <a:rPr lang="en-US" dirty="0">
                <a:latin typeface="Arial Black" panose="020B0A04020102020204" pitchFamily="34" charset="0"/>
              </a:rPr>
              <a:t>ELECTRICAL IMPROVEMENTS</a:t>
            </a:r>
          </a:p>
        </p:txBody>
      </p:sp>
      <p:pic>
        <p:nvPicPr>
          <p:cNvPr id="6" name="Content Placeholder 5">
            <a:extLst>
              <a:ext uri="{FF2B5EF4-FFF2-40B4-BE49-F238E27FC236}">
                <a16:creationId xmlns:a16="http://schemas.microsoft.com/office/drawing/2014/main" id="{ADD19C7D-7BD4-44E8-A3C4-C552436C11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43872" y="1054725"/>
            <a:ext cx="6703921" cy="52565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852E0C5A-85EB-4879-8BD7-84C0DA467F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2472573"/>
            <a:ext cx="3339156" cy="24208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F8BBA0A-4F73-43F1-80B9-F40FEB9C4F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3482" y="-8253"/>
            <a:ext cx="1648517" cy="412917"/>
          </a:xfrm>
          <a:prstGeom prst="rect">
            <a:avLst/>
          </a:prstGeom>
          <a:effectLst>
            <a:softEdge rad="63500"/>
          </a:effectLst>
        </p:spPr>
      </p:pic>
    </p:spTree>
    <p:extLst>
      <p:ext uri="{BB962C8B-B14F-4D97-AF65-F5344CB8AC3E}">
        <p14:creationId xmlns:p14="http://schemas.microsoft.com/office/powerpoint/2010/main" val="305823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315416"/>
            <a:ext cx="10515600" cy="1145224"/>
          </a:xfrm>
        </p:spPr>
        <p:txBody>
          <a:bodyPr/>
          <a:lstStyle/>
          <a:p>
            <a:pPr marL="457200" indent="-457200">
              <a:buFont typeface="Arial" panose="020B0604020202020204" pitchFamily="34" charset="0"/>
              <a:buChar char="•"/>
            </a:pPr>
            <a:r>
              <a:rPr lang="en-US" dirty="0">
                <a:latin typeface="Arial Black" panose="020B0A04020102020204" pitchFamily="34" charset="0"/>
              </a:rPr>
              <a:t>BYPASS</a:t>
            </a:r>
          </a:p>
        </p:txBody>
      </p:sp>
      <p:pic>
        <p:nvPicPr>
          <p:cNvPr id="9" name="Content Placeholder 8">
            <a:extLst>
              <a:ext uri="{FF2B5EF4-FFF2-40B4-BE49-F238E27FC236}">
                <a16:creationId xmlns:a16="http://schemas.microsoft.com/office/drawing/2014/main" id="{224610AA-D423-4EBD-BB25-9DC2AF6B6FCB}"/>
              </a:ext>
            </a:extLst>
          </p:cNvPr>
          <p:cNvPicPr>
            <a:picLocks noGrp="1" noChangeAspect="1"/>
          </p:cNvPicPr>
          <p:nvPr>
            <p:ph idx="1"/>
          </p:nvPr>
        </p:nvPicPr>
        <p:blipFill>
          <a:blip r:embed="rId2"/>
          <a:stretch>
            <a:fillRect/>
          </a:stretch>
        </p:blipFill>
        <p:spPr>
          <a:xfrm>
            <a:off x="2855640" y="378661"/>
            <a:ext cx="8784976" cy="6100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84A9DB3E-2374-40EB-84F0-FF25BBD01E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344" y="4149080"/>
            <a:ext cx="2916324" cy="19442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B257A689-CD9E-4725-B8B7-ABA23F8C4E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1052737"/>
            <a:ext cx="2808817" cy="2520280"/>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3B3E9A44-573E-4CA5-9A5A-891BC17FA0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3482" y="-8253"/>
            <a:ext cx="1648517" cy="412917"/>
          </a:xfrm>
          <a:prstGeom prst="rect">
            <a:avLst/>
          </a:prstGeom>
          <a:effectLst>
            <a:softEdge rad="63500"/>
          </a:effectLst>
        </p:spPr>
      </p:pic>
    </p:spTree>
    <p:extLst>
      <p:ext uri="{BB962C8B-B14F-4D97-AF65-F5344CB8AC3E}">
        <p14:creationId xmlns:p14="http://schemas.microsoft.com/office/powerpoint/2010/main" val="410499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ITY SKETCH 16X9">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3.potx" id="{55B65C5C-2110-41C9-9432-67D739EC5CFC}" vid="{FDE12540-4521-4F30-863D-D54DD2EE1C3B}"/>
    </a:ext>
  </a:extLst>
</a:theme>
</file>

<file path=ppt/theme/theme2.xml><?xml version="1.0" encoding="utf-8"?>
<a:theme xmlns:a="http://schemas.openxmlformats.org/drawingml/2006/main" name="Office Them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office city sketch presentation background (widescreen)</Template>
  <TotalTime>79</TotalTime>
  <Words>67</Words>
  <Application>Microsoft Office PowerPoint</Application>
  <PresentationFormat>Widescreen</PresentationFormat>
  <Paragraphs>26</Paragraphs>
  <Slides>12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Arial Black</vt:lpstr>
      <vt:lpstr>Century Schoolbook</vt:lpstr>
      <vt:lpstr>CITY SKETCH 16X9</vt:lpstr>
      <vt:lpstr>PALM COAST WWTP  FLORIDA</vt:lpstr>
      <vt:lpstr>SITE LOCATION IN FLORIDA</vt:lpstr>
      <vt:lpstr>SCOPE OF WORK</vt:lpstr>
      <vt:lpstr>SITE</vt:lpstr>
      <vt:lpstr>EXPLORATORY WORK FOR PIPING</vt:lpstr>
      <vt:lpstr>3 OXIDATION DITCHES</vt:lpstr>
      <vt:lpstr>3 OXIDATION DITCHES  (MECHANICAL POWER PLAN)</vt:lpstr>
      <vt:lpstr>ELECTRICAL IMPROVEMENTS</vt:lpstr>
      <vt:lpstr>BYPASS</vt:lpstr>
      <vt:lpstr>BIOFILTER</vt:lpstr>
      <vt:lpstr>WORK SEQUENCE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PALM COAST WWTP  FLORIDA</dc:title>
  <dc:creator>Ahmed Alaa</dc:creator>
  <cp:lastModifiedBy>Michael Watson</cp:lastModifiedBy>
  <cp:revision>9</cp:revision>
  <dcterms:created xsi:type="dcterms:W3CDTF">2023-05-25T15:22:29Z</dcterms:created>
  <dcterms:modified xsi:type="dcterms:W3CDTF">2023-11-13T17:55:36Z</dcterms:modified>
</cp:coreProperties>
</file>