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6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6B83-DE03-4219-99F5-01444676F19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6709-ADA1-41A9-A748-529095D8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6709-ADA1-41A9-A748-529095D8C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ED6709-ADA1-41A9-A748-529095D8C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18F6-EF7C-4F00-89BD-367166E37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87BB-6409-43FA-B78A-61A2A1B9D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5D550-06EB-4972-803D-23765232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B043B-66B2-4B76-AEE9-9B18445C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F5A1-947F-4CB6-9F10-0B255E0A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B31E-16CA-4A76-8ACC-90DA75E6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7E790-941C-48FB-B9AF-D0B23EBBF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1F2D-4EF8-45AC-B307-A5851689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21D23-8497-4D65-88D9-D023CCBF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D597-691C-42B0-82E3-7319F386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0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8FC36-734A-4C29-B501-48A5D5A54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34AFD-6E76-49E7-9436-562AC30DE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AF34F-22CA-4251-910D-5A6E7933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B11F-0767-44B3-90EC-4932B875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79483-6B51-44AE-8253-2A73A5D5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F93A-5986-47A6-B32D-41D1CBF2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09E3-0C90-4428-A3FD-858F7B4E2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A73E-E095-414C-939F-B0D53EE9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BCD7-1F24-4BAA-B726-15BE5890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84924-9511-4601-847D-013A4CB5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4BFE-48C5-4247-8543-5FAD7211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16C8-595C-41D2-9A1F-41ECAC71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C5E9E-2185-4AEF-A6F6-248B6CF0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F0AE-4049-4A22-B8E0-1EEA3C0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6A848-28CF-4C20-B7D1-97FCE094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9BDD-EB22-492C-BF7D-544B389D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265D-2BB4-44A6-86B5-B0290685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A9CE7-3EE0-4E7D-9400-7AAFBCCEB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C01A9-1CCB-41C5-AC7E-366196D6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4D613-B0D0-4364-843B-42E5417C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7A263-9C73-461D-9D3F-BFF61BA3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E4A9-1051-4DDC-A1DA-D391BEE4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30E86-475C-4F3D-BC76-8E3A6CC0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CE04D-61B8-4095-A18F-A17B3CC55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51026-AAB9-4430-AD52-932868CDE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8F327-9940-4308-8578-D87C55152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B9AAE-56BB-4A52-BB04-0488808E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FB3C0-307E-400C-838B-82D87763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111D3-3981-4EA4-AEE3-F77CC404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9D4E-91B3-4C24-AA78-E50ACA8A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137F3-2313-4C5F-B5C9-1AF4D196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A0FA3-9F07-4079-BC4D-E771D320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6303C-55E7-4089-A5F1-E668CE1C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EB51A-0DB8-4193-BC7A-73A12664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301D4-E2FB-4E48-A1ED-8F0B3FD7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EB696-9F43-4F0F-AA5C-1C256A32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BD9A-C505-49B0-9180-1505C36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5FA1-0C62-44CA-B5D7-73655729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5735E-EE3F-41DE-B7E3-1E28509DE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A59FB-EAEF-4EEC-B7AF-D32B0EEC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EA91C-53E7-4242-B636-F08343C1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199F1-9F40-4BF1-B4B4-57753417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EFDC-F862-4566-A957-21D3E21F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E008C-3482-43BB-BB4D-478C8C650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B49F8-2AF0-487F-B3F4-D10D93619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D4F0D-48BE-4799-98C1-54DFEC9A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1B4B3-DDEB-4C16-ADBE-C609D361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AB531-4DE2-4D61-A826-60BC280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27E81-016F-4F33-A0AF-D461A75B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478F3-5C8C-4E37-98B9-FBF8F26E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10710-0E08-42E2-8AC3-674C05786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FB07-CC44-400A-9DED-603FF6D556A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85A5-E0D6-42A3-BD27-C16719291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4D83A-1561-495B-BB34-9382B7F89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E78D-2B1D-471C-BE07-92B97644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455FBB44-9C94-429E-83C0-E4C1DAD21700}"/>
              </a:ext>
            </a:extLst>
          </p:cNvPr>
          <p:cNvSpPr txBox="1"/>
          <p:nvPr/>
        </p:nvSpPr>
        <p:spPr>
          <a:xfrm>
            <a:off x="2297278" y="182762"/>
            <a:ext cx="78965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– Margaritaville Beach Hotel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94DAA-9B14-4611-ADD7-9DC18BBED523}"/>
              </a:ext>
            </a:extLst>
          </p:cNvPr>
          <p:cNvSpPr txBox="1"/>
          <p:nvPr/>
        </p:nvSpPr>
        <p:spPr>
          <a:xfrm>
            <a:off x="373762" y="1143000"/>
            <a:ext cx="572223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Highlighting some areas on the drawings and isometric view using colors and writing the sequence or dates to simplify which building takes place first 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/>
              <a:t>Critical Path Analysis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/>
              <a:t>Structural Work Sequence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/>
              <a:t>Façade Work Sequence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/>
              <a:t>Landscape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Project General Information 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Project Start (NTP) : Dec,01-2018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Project Finish :Sep,16-2020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Project Total Duration: (X) Working Days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Project Total Duration: (X) Calendar Days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CF878-0290-4298-A56D-BCD28FCD8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428"/>
            <a:ext cx="2803747" cy="671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6E5B01-1613-4400-96BF-82E4EA95D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53" y="6186428"/>
            <a:ext cx="2803747" cy="671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634E12-D907-47AB-907D-BA99A743E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417" y="1143000"/>
            <a:ext cx="5498821" cy="373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02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021B4-A4A4-425A-BB49-7B591561ED89}"/>
              </a:ext>
            </a:extLst>
          </p:cNvPr>
          <p:cNvSpPr txBox="1"/>
          <p:nvPr/>
        </p:nvSpPr>
        <p:spPr>
          <a:xfrm>
            <a:off x="2391706" y="1126743"/>
            <a:ext cx="76495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NTP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86206F-4E36-4F4D-920C-E1135EFF2DD7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2774186" y="1496075"/>
            <a:ext cx="8963" cy="60182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778E61-3DA7-467F-8329-BDB8CED03172}"/>
              </a:ext>
            </a:extLst>
          </p:cNvPr>
          <p:cNvSpPr txBox="1"/>
          <p:nvPr/>
        </p:nvSpPr>
        <p:spPr>
          <a:xfrm>
            <a:off x="1922014" y="2097902"/>
            <a:ext cx="1722269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Project </a:t>
            </a:r>
            <a:r>
              <a:rPr lang="en-US" sz="1400" b="1" dirty="0" err="1"/>
              <a:t>Byout</a:t>
            </a:r>
            <a:r>
              <a:rPr lang="en-US" sz="1400" b="1" dirty="0"/>
              <a:t> / Subcontractor award - Project Start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D836D3-0325-4ABB-BDD9-559927F81CA5}"/>
              </a:ext>
            </a:extLst>
          </p:cNvPr>
          <p:cNvCxnSpPr>
            <a:cxnSpLocks/>
          </p:cNvCxnSpPr>
          <p:nvPr/>
        </p:nvCxnSpPr>
        <p:spPr>
          <a:xfrm>
            <a:off x="3657663" y="2318987"/>
            <a:ext cx="825623" cy="176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86B1CB-21B2-4FE3-BCAE-60C359CC7CA1}"/>
              </a:ext>
            </a:extLst>
          </p:cNvPr>
          <p:cNvSpPr txBox="1"/>
          <p:nvPr/>
        </p:nvSpPr>
        <p:spPr>
          <a:xfrm>
            <a:off x="4509918" y="2164162"/>
            <a:ext cx="1722269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Foundation / Piles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DA35F8-D281-4D34-B6A2-F7577E33C943}"/>
              </a:ext>
            </a:extLst>
          </p:cNvPr>
          <p:cNvCxnSpPr>
            <a:cxnSpLocks/>
          </p:cNvCxnSpPr>
          <p:nvPr/>
        </p:nvCxnSpPr>
        <p:spPr>
          <a:xfrm>
            <a:off x="6245567" y="2300927"/>
            <a:ext cx="825623" cy="176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6D657E-4755-4A7D-BF09-B2D61409E7FB}"/>
              </a:ext>
            </a:extLst>
          </p:cNvPr>
          <p:cNvSpPr txBox="1"/>
          <p:nvPr/>
        </p:nvSpPr>
        <p:spPr>
          <a:xfrm>
            <a:off x="7111074" y="1934067"/>
            <a:ext cx="1722269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Superstructure /  Area A – [ 1</a:t>
            </a:r>
            <a:r>
              <a:rPr lang="en-US" sz="1400" b="1" baseline="30000" dirty="0"/>
              <a:t>st</a:t>
            </a:r>
            <a:r>
              <a:rPr lang="en-US" sz="1400" b="1" dirty="0"/>
              <a:t> Floor through Roof Floor</a:t>
            </a:r>
            <a:r>
              <a:rPr lang="en-US" sz="1400" dirty="0"/>
              <a:t>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51AC84-5ACA-4801-AEAD-75BA15F820C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833471" y="2249318"/>
            <a:ext cx="921493" cy="1688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6A1C21-EDF5-4A28-AE23-CEE091821290}"/>
              </a:ext>
            </a:extLst>
          </p:cNvPr>
          <p:cNvSpPr txBox="1"/>
          <p:nvPr/>
        </p:nvSpPr>
        <p:spPr>
          <a:xfrm>
            <a:off x="9754964" y="1789151"/>
            <a:ext cx="1926569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North Facade /</a:t>
            </a:r>
          </a:p>
          <a:p>
            <a:pPr algn="ctr"/>
            <a:r>
              <a:rPr lang="en-US" sz="1400" b="1" dirty="0"/>
              <a:t>[ Densglass Sheathing through Scaffolding Removal]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4A89D-C3DF-4AEF-9645-22E56582E6A6}"/>
              </a:ext>
            </a:extLst>
          </p:cNvPr>
          <p:cNvSpPr txBox="1"/>
          <p:nvPr/>
        </p:nvSpPr>
        <p:spPr>
          <a:xfrm>
            <a:off x="8792593" y="2011540"/>
            <a:ext cx="1003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(10) Days - Lag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E9E47B-AC89-4D48-8995-EFC2EA48CBC1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10718249" y="2743258"/>
            <a:ext cx="20376" cy="16086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E20EBD-C196-4CF2-94D4-491A96975F97}"/>
              </a:ext>
            </a:extLst>
          </p:cNvPr>
          <p:cNvSpPr txBox="1"/>
          <p:nvPr/>
        </p:nvSpPr>
        <p:spPr>
          <a:xfrm>
            <a:off x="9795716" y="4351876"/>
            <a:ext cx="1885818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Install Storm Tech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EBF1E6-1811-4300-AC01-93889C6C58E8}"/>
              </a:ext>
            </a:extLst>
          </p:cNvPr>
          <p:cNvCxnSpPr>
            <a:cxnSpLocks/>
            <a:stCxn id="20" idx="1"/>
            <a:endCxn id="24" idx="3"/>
          </p:cNvCxnSpPr>
          <p:nvPr/>
        </p:nvCxnSpPr>
        <p:spPr>
          <a:xfrm flipH="1" flipV="1">
            <a:off x="8477743" y="4500596"/>
            <a:ext cx="1317973" cy="516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7AB0B3-4473-4B93-BE55-3EE682656E6E}"/>
              </a:ext>
            </a:extLst>
          </p:cNvPr>
          <p:cNvSpPr txBox="1"/>
          <p:nvPr/>
        </p:nvSpPr>
        <p:spPr>
          <a:xfrm>
            <a:off x="5664637" y="4131264"/>
            <a:ext cx="2813106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Landscape (North Side)/</a:t>
            </a:r>
          </a:p>
          <a:p>
            <a:pPr algn="ctr"/>
            <a:r>
              <a:rPr lang="en-US" sz="1400" b="1" dirty="0"/>
              <a:t>[ Clearing &amp; Grading through Punch]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5942712-4954-4902-A5DF-40BCD80E7309}"/>
              </a:ext>
            </a:extLst>
          </p:cNvPr>
          <p:cNvCxnSpPr>
            <a:cxnSpLocks/>
            <a:stCxn id="24" idx="1"/>
            <a:endCxn id="66" idx="3"/>
          </p:cNvCxnSpPr>
          <p:nvPr/>
        </p:nvCxnSpPr>
        <p:spPr>
          <a:xfrm flipH="1">
            <a:off x="4346664" y="4500596"/>
            <a:ext cx="1317973" cy="516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51BF5C6-CD31-442F-88F7-9ADCF6BBA11A}"/>
              </a:ext>
            </a:extLst>
          </p:cNvPr>
          <p:cNvSpPr txBox="1"/>
          <p:nvPr/>
        </p:nvSpPr>
        <p:spPr>
          <a:xfrm>
            <a:off x="2864498" y="4351876"/>
            <a:ext cx="1482166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Final Inspection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F63136-A9DD-494D-B56D-1A2DD566F892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3520001" y="4659653"/>
            <a:ext cx="20376" cy="160861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28B724D-06D3-4EF2-AE80-9717B39A17C7}"/>
              </a:ext>
            </a:extLst>
          </p:cNvPr>
          <p:cNvSpPr txBox="1"/>
          <p:nvPr/>
        </p:nvSpPr>
        <p:spPr>
          <a:xfrm>
            <a:off x="2597468" y="6268271"/>
            <a:ext cx="1885818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Project Finish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55FBB44-9C94-429E-83C0-E4C1DAD21700}"/>
              </a:ext>
            </a:extLst>
          </p:cNvPr>
          <p:cNvSpPr txBox="1"/>
          <p:nvPr/>
        </p:nvSpPr>
        <p:spPr>
          <a:xfrm>
            <a:off x="2297278" y="182762"/>
            <a:ext cx="78965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Critical Path Analysis – Margaritaville Beach Hotel</a:t>
            </a:r>
          </a:p>
        </p:txBody>
      </p:sp>
      <p:sp>
        <p:nvSpPr>
          <p:cNvPr id="89" name="Callout: Double Bent Line with No Border 88">
            <a:extLst>
              <a:ext uri="{FF2B5EF4-FFF2-40B4-BE49-F238E27FC236}">
                <a16:creationId xmlns:a16="http://schemas.microsoft.com/office/drawing/2014/main" id="{D1BA6165-6099-4489-9812-AF94CFCE930F}"/>
              </a:ext>
            </a:extLst>
          </p:cNvPr>
          <p:cNvSpPr/>
          <p:nvPr/>
        </p:nvSpPr>
        <p:spPr>
          <a:xfrm>
            <a:off x="0" y="958477"/>
            <a:ext cx="1438307" cy="369332"/>
          </a:xfrm>
          <a:prstGeom prst="callout3">
            <a:avLst>
              <a:gd name="adj1" fmla="val 46540"/>
              <a:gd name="adj2" fmla="val 97753"/>
              <a:gd name="adj3" fmla="val 71803"/>
              <a:gd name="adj4" fmla="val 116226"/>
              <a:gd name="adj5" fmla="val 74172"/>
              <a:gd name="adj6" fmla="val 133290"/>
              <a:gd name="adj7" fmla="val 98708"/>
              <a:gd name="adj8" fmla="val 164336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Dec,01-2018</a:t>
            </a:r>
          </a:p>
        </p:txBody>
      </p:sp>
      <p:sp>
        <p:nvSpPr>
          <p:cNvPr id="91" name="Callout: Double Bent Line with No Border 90">
            <a:extLst>
              <a:ext uri="{FF2B5EF4-FFF2-40B4-BE49-F238E27FC236}">
                <a16:creationId xmlns:a16="http://schemas.microsoft.com/office/drawing/2014/main" id="{84CEA2C7-57EF-499B-8C4E-44CACFFC88D2}"/>
              </a:ext>
            </a:extLst>
          </p:cNvPr>
          <p:cNvSpPr/>
          <p:nvPr/>
        </p:nvSpPr>
        <p:spPr>
          <a:xfrm>
            <a:off x="262972" y="3116424"/>
            <a:ext cx="1486355" cy="800475"/>
          </a:xfrm>
          <a:prstGeom prst="callout3">
            <a:avLst>
              <a:gd name="adj1" fmla="val 46540"/>
              <a:gd name="adj2" fmla="val 97753"/>
              <a:gd name="adj3" fmla="val 71803"/>
              <a:gd name="adj4" fmla="val 116226"/>
              <a:gd name="adj5" fmla="val 18578"/>
              <a:gd name="adj6" fmla="val 142141"/>
              <a:gd name="adj7" fmla="val -32710"/>
              <a:gd name="adj8" fmla="val 167643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Dec,03-2018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Dec,31-2018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18 days</a:t>
            </a:r>
          </a:p>
        </p:txBody>
      </p:sp>
      <p:sp>
        <p:nvSpPr>
          <p:cNvPr id="92" name="Callout: Double Bent Line with No Border 91">
            <a:extLst>
              <a:ext uri="{FF2B5EF4-FFF2-40B4-BE49-F238E27FC236}">
                <a16:creationId xmlns:a16="http://schemas.microsoft.com/office/drawing/2014/main" id="{D9D9AD10-1311-4E50-AA35-873FFB276702}"/>
              </a:ext>
            </a:extLst>
          </p:cNvPr>
          <p:cNvSpPr/>
          <p:nvPr/>
        </p:nvSpPr>
        <p:spPr>
          <a:xfrm>
            <a:off x="10195178" y="5775573"/>
            <a:ext cx="1486355" cy="800475"/>
          </a:xfrm>
          <a:prstGeom prst="callout3">
            <a:avLst>
              <a:gd name="adj1" fmla="val 2246"/>
              <a:gd name="adj2" fmla="val 50671"/>
              <a:gd name="adj3" fmla="val -30773"/>
              <a:gd name="adj4" fmla="val 72284"/>
              <a:gd name="adj5" fmla="val -65348"/>
              <a:gd name="adj6" fmla="val 85016"/>
              <a:gd name="adj7" fmla="val -135286"/>
              <a:gd name="adj8" fmla="val 37071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May,19-2018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Jul,06-2018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30 days</a:t>
            </a:r>
          </a:p>
        </p:txBody>
      </p:sp>
      <p:sp>
        <p:nvSpPr>
          <p:cNvPr id="93" name="Callout: Double Bent Line with No Border 92">
            <a:extLst>
              <a:ext uri="{FF2B5EF4-FFF2-40B4-BE49-F238E27FC236}">
                <a16:creationId xmlns:a16="http://schemas.microsoft.com/office/drawing/2014/main" id="{F7C9FB70-8202-4A17-89DF-7C74B4876A29}"/>
              </a:ext>
            </a:extLst>
          </p:cNvPr>
          <p:cNvSpPr/>
          <p:nvPr/>
        </p:nvSpPr>
        <p:spPr>
          <a:xfrm>
            <a:off x="187679" y="4620807"/>
            <a:ext cx="1486355" cy="800475"/>
          </a:xfrm>
          <a:prstGeom prst="callout3">
            <a:avLst>
              <a:gd name="adj1" fmla="val 46540"/>
              <a:gd name="adj2" fmla="val 97753"/>
              <a:gd name="adj3" fmla="val 71803"/>
              <a:gd name="adj4" fmla="val 116226"/>
              <a:gd name="adj5" fmla="val 46472"/>
              <a:gd name="adj6" fmla="val 146433"/>
              <a:gd name="adj7" fmla="val 4889"/>
              <a:gd name="adj8" fmla="val 200549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Dec,03-2018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Dec,31-2018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18 days</a:t>
            </a:r>
          </a:p>
        </p:txBody>
      </p:sp>
      <p:sp>
        <p:nvSpPr>
          <p:cNvPr id="94" name="Callout: Double Bent Line with No Border 93">
            <a:extLst>
              <a:ext uri="{FF2B5EF4-FFF2-40B4-BE49-F238E27FC236}">
                <a16:creationId xmlns:a16="http://schemas.microsoft.com/office/drawing/2014/main" id="{05A9E791-3071-4159-9598-EB0B13455D4F}"/>
              </a:ext>
            </a:extLst>
          </p:cNvPr>
          <p:cNvSpPr/>
          <p:nvPr/>
        </p:nvSpPr>
        <p:spPr>
          <a:xfrm>
            <a:off x="187680" y="6125190"/>
            <a:ext cx="1488270" cy="369332"/>
          </a:xfrm>
          <a:prstGeom prst="callout3">
            <a:avLst>
              <a:gd name="adj1" fmla="val 46540"/>
              <a:gd name="adj2" fmla="val 97753"/>
              <a:gd name="adj3" fmla="val 71803"/>
              <a:gd name="adj4" fmla="val 116226"/>
              <a:gd name="adj5" fmla="val 74172"/>
              <a:gd name="adj6" fmla="val 133290"/>
              <a:gd name="adj7" fmla="val 98708"/>
              <a:gd name="adj8" fmla="val 164336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Sep,16-2018</a:t>
            </a:r>
          </a:p>
        </p:txBody>
      </p:sp>
      <p:sp>
        <p:nvSpPr>
          <p:cNvPr id="95" name="Callout: Double Bent Line with No Border 94">
            <a:extLst>
              <a:ext uri="{FF2B5EF4-FFF2-40B4-BE49-F238E27FC236}">
                <a16:creationId xmlns:a16="http://schemas.microsoft.com/office/drawing/2014/main" id="{BA11D981-8DC5-4E14-AA3C-A07E4753D61E}"/>
              </a:ext>
            </a:extLst>
          </p:cNvPr>
          <p:cNvSpPr/>
          <p:nvPr/>
        </p:nvSpPr>
        <p:spPr>
          <a:xfrm>
            <a:off x="4946110" y="813394"/>
            <a:ext cx="1486355" cy="800475"/>
          </a:xfrm>
          <a:prstGeom prst="callout3">
            <a:avLst>
              <a:gd name="adj1" fmla="val 103656"/>
              <a:gd name="adj2" fmla="val 44102"/>
              <a:gd name="adj3" fmla="val 130247"/>
              <a:gd name="adj4" fmla="val 51845"/>
              <a:gd name="adj5" fmla="val 143437"/>
              <a:gd name="adj6" fmla="val 49146"/>
              <a:gd name="adj7" fmla="val 167860"/>
              <a:gd name="adj8" fmla="val 39596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Jan,25-2019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May,08-2019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66 days</a:t>
            </a:r>
          </a:p>
        </p:txBody>
      </p:sp>
      <p:sp>
        <p:nvSpPr>
          <p:cNvPr id="96" name="Callout: Double Bent Line with No Border 95">
            <a:extLst>
              <a:ext uri="{FF2B5EF4-FFF2-40B4-BE49-F238E27FC236}">
                <a16:creationId xmlns:a16="http://schemas.microsoft.com/office/drawing/2014/main" id="{133FB2E0-AD25-4FDE-BE3C-B5FD97F76031}"/>
              </a:ext>
            </a:extLst>
          </p:cNvPr>
          <p:cNvSpPr/>
          <p:nvPr/>
        </p:nvSpPr>
        <p:spPr>
          <a:xfrm>
            <a:off x="7111074" y="850852"/>
            <a:ext cx="1486355" cy="800475"/>
          </a:xfrm>
          <a:prstGeom prst="callout3">
            <a:avLst>
              <a:gd name="adj1" fmla="val 99671"/>
              <a:gd name="adj2" fmla="val 59840"/>
              <a:gd name="adj3" fmla="val 116964"/>
              <a:gd name="adj4" fmla="val 55421"/>
              <a:gd name="adj5" fmla="val 122185"/>
              <a:gd name="adj6" fmla="val 53438"/>
              <a:gd name="adj7" fmla="val 135981"/>
              <a:gd name="adj8" fmla="val 44603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May,06-2019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Nov,26-2019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121 days</a:t>
            </a:r>
          </a:p>
        </p:txBody>
      </p:sp>
      <p:sp>
        <p:nvSpPr>
          <p:cNvPr id="97" name="Callout: Double Bent Line with No Border 96">
            <a:extLst>
              <a:ext uri="{FF2B5EF4-FFF2-40B4-BE49-F238E27FC236}">
                <a16:creationId xmlns:a16="http://schemas.microsoft.com/office/drawing/2014/main" id="{F7893A0A-3607-4EEF-BFF8-60C93E044AB3}"/>
              </a:ext>
            </a:extLst>
          </p:cNvPr>
          <p:cNvSpPr/>
          <p:nvPr/>
        </p:nvSpPr>
        <p:spPr>
          <a:xfrm>
            <a:off x="10404077" y="695600"/>
            <a:ext cx="1486355" cy="800475"/>
          </a:xfrm>
          <a:prstGeom prst="callout3">
            <a:avLst>
              <a:gd name="adj1" fmla="val 99671"/>
              <a:gd name="adj2" fmla="val 59840"/>
              <a:gd name="adj3" fmla="val 116964"/>
              <a:gd name="adj4" fmla="val 55421"/>
              <a:gd name="adj5" fmla="val 122185"/>
              <a:gd name="adj6" fmla="val 53438"/>
              <a:gd name="adj7" fmla="val 135981"/>
              <a:gd name="adj8" fmla="val 44603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Dec,16-2019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May,18-2020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97 days</a:t>
            </a:r>
          </a:p>
        </p:txBody>
      </p:sp>
      <p:sp>
        <p:nvSpPr>
          <p:cNvPr id="98" name="Callout: Double Bent Line with No Border 97">
            <a:extLst>
              <a:ext uri="{FF2B5EF4-FFF2-40B4-BE49-F238E27FC236}">
                <a16:creationId xmlns:a16="http://schemas.microsoft.com/office/drawing/2014/main" id="{4F677212-2D27-4B5A-8493-66D6D0829198}"/>
              </a:ext>
            </a:extLst>
          </p:cNvPr>
          <p:cNvSpPr/>
          <p:nvPr/>
        </p:nvSpPr>
        <p:spPr>
          <a:xfrm>
            <a:off x="6399795" y="5970755"/>
            <a:ext cx="1486355" cy="800475"/>
          </a:xfrm>
          <a:prstGeom prst="callout3">
            <a:avLst>
              <a:gd name="adj1" fmla="val 2246"/>
              <a:gd name="adj2" fmla="val 50671"/>
              <a:gd name="adj3" fmla="val -30773"/>
              <a:gd name="adj4" fmla="val 72284"/>
              <a:gd name="adj5" fmla="val -65348"/>
              <a:gd name="adj6" fmla="val 85016"/>
              <a:gd name="adj7" fmla="val -135286"/>
              <a:gd name="adj8" fmla="val 37071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Jul,07-2020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Aug,12-2020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25 days</a:t>
            </a:r>
          </a:p>
        </p:txBody>
      </p:sp>
    </p:spTree>
    <p:extLst>
      <p:ext uri="{BB962C8B-B14F-4D97-AF65-F5344CB8AC3E}">
        <p14:creationId xmlns:p14="http://schemas.microsoft.com/office/powerpoint/2010/main" val="37354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DACB0A5-2C1B-4896-9985-5F0A18C89B8A}"/>
              </a:ext>
            </a:extLst>
          </p:cNvPr>
          <p:cNvSpPr txBox="1"/>
          <p:nvPr/>
        </p:nvSpPr>
        <p:spPr>
          <a:xfrm>
            <a:off x="428457" y="207544"/>
            <a:ext cx="951118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Structural Work (Sequence) – Margaritaville Beach Hotel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C48AC-1C6F-4D34-BBFE-011085CE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6"/>
          <a:stretch/>
        </p:blipFill>
        <p:spPr>
          <a:xfrm>
            <a:off x="3979588" y="992592"/>
            <a:ext cx="6344630" cy="57155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Callout: Double Bent Line with No Border 33">
            <a:extLst>
              <a:ext uri="{FF2B5EF4-FFF2-40B4-BE49-F238E27FC236}">
                <a16:creationId xmlns:a16="http://schemas.microsoft.com/office/drawing/2014/main" id="{9FB8C3B0-5C0D-47A0-835B-D89FD6F3BD70}"/>
              </a:ext>
            </a:extLst>
          </p:cNvPr>
          <p:cNvSpPr/>
          <p:nvPr/>
        </p:nvSpPr>
        <p:spPr>
          <a:xfrm>
            <a:off x="10684973" y="5287518"/>
            <a:ext cx="1486355" cy="800475"/>
          </a:xfrm>
          <a:prstGeom prst="callout3">
            <a:avLst>
              <a:gd name="adj1" fmla="val 47868"/>
              <a:gd name="adj2" fmla="val 466"/>
              <a:gd name="adj3" fmla="val 78444"/>
              <a:gd name="adj4" fmla="val -83355"/>
              <a:gd name="adj5" fmla="val 70381"/>
              <a:gd name="adj6" fmla="val -115383"/>
              <a:gd name="adj7" fmla="val 51379"/>
              <a:gd name="adj8" fmla="val -172861"/>
            </a:avLst>
          </a:prstGeom>
          <a:solidFill>
            <a:schemeClr val="accent4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Jan,25-2019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May,08-2019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66 days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9F5F5D6-1235-480E-8916-7DFBA05A079B}"/>
              </a:ext>
            </a:extLst>
          </p:cNvPr>
          <p:cNvSpPr/>
          <p:nvPr/>
        </p:nvSpPr>
        <p:spPr>
          <a:xfrm>
            <a:off x="7581018" y="4997302"/>
            <a:ext cx="361507" cy="1391544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Callout: Double Bent Line with No Border 35">
            <a:extLst>
              <a:ext uri="{FF2B5EF4-FFF2-40B4-BE49-F238E27FC236}">
                <a16:creationId xmlns:a16="http://schemas.microsoft.com/office/drawing/2014/main" id="{EE001C39-104D-452D-83F5-7D8D86FCEBBC}"/>
              </a:ext>
            </a:extLst>
          </p:cNvPr>
          <p:cNvSpPr/>
          <p:nvPr/>
        </p:nvSpPr>
        <p:spPr>
          <a:xfrm>
            <a:off x="10571558" y="2636648"/>
            <a:ext cx="1486355" cy="684112"/>
          </a:xfrm>
          <a:prstGeom prst="callout3">
            <a:avLst>
              <a:gd name="adj1" fmla="val 46313"/>
              <a:gd name="adj2" fmla="val 1182"/>
              <a:gd name="adj3" fmla="val 92432"/>
              <a:gd name="adj4" fmla="val -8243"/>
              <a:gd name="adj5" fmla="val 106128"/>
              <a:gd name="adj6" fmla="val -23818"/>
              <a:gd name="adj7" fmla="val 138415"/>
              <a:gd name="adj8" fmla="val -48391"/>
            </a:avLst>
          </a:prstGeom>
          <a:solidFill>
            <a:schemeClr val="accent4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Jan,25-2019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May,08-2019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66 days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64C34119-F462-4639-BE89-D1B297DBC4D7}"/>
              </a:ext>
            </a:extLst>
          </p:cNvPr>
          <p:cNvSpPr/>
          <p:nvPr/>
        </p:nvSpPr>
        <p:spPr>
          <a:xfrm>
            <a:off x="9349567" y="2978704"/>
            <a:ext cx="361507" cy="1189259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Callout: Double Bent Line with No Border 38">
            <a:extLst>
              <a:ext uri="{FF2B5EF4-FFF2-40B4-BE49-F238E27FC236}">
                <a16:creationId xmlns:a16="http://schemas.microsoft.com/office/drawing/2014/main" id="{B53D5905-2C3D-44C9-9DA0-FAD067DF4B28}"/>
              </a:ext>
            </a:extLst>
          </p:cNvPr>
          <p:cNvSpPr/>
          <p:nvPr/>
        </p:nvSpPr>
        <p:spPr>
          <a:xfrm>
            <a:off x="10377504" y="207544"/>
            <a:ext cx="1793823" cy="1706324"/>
          </a:xfrm>
          <a:prstGeom prst="callout3">
            <a:avLst>
              <a:gd name="adj1" fmla="val 101185"/>
              <a:gd name="adj2" fmla="val 47808"/>
              <a:gd name="adj3" fmla="val 114878"/>
              <a:gd name="adj4" fmla="val 46154"/>
              <a:gd name="adj5" fmla="val 123478"/>
              <a:gd name="adj6" fmla="val 46768"/>
              <a:gd name="adj7" fmla="val 142207"/>
              <a:gd name="adj8" fmla="val 47450"/>
            </a:avLst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 – Verticals Only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 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Roof Slab</a:t>
            </a:r>
          </a:p>
        </p:txBody>
      </p:sp>
      <p:sp>
        <p:nvSpPr>
          <p:cNvPr id="40" name="Callout: Double Bent Line with No Border 39">
            <a:extLst>
              <a:ext uri="{FF2B5EF4-FFF2-40B4-BE49-F238E27FC236}">
                <a16:creationId xmlns:a16="http://schemas.microsoft.com/office/drawing/2014/main" id="{927EE032-B890-4C8B-82EC-EBB73716539B}"/>
              </a:ext>
            </a:extLst>
          </p:cNvPr>
          <p:cNvSpPr/>
          <p:nvPr/>
        </p:nvSpPr>
        <p:spPr>
          <a:xfrm>
            <a:off x="1757269" y="3081561"/>
            <a:ext cx="1793823" cy="983544"/>
          </a:xfrm>
          <a:prstGeom prst="callout3">
            <a:avLst>
              <a:gd name="adj1" fmla="val 101185"/>
              <a:gd name="adj2" fmla="val 47808"/>
              <a:gd name="adj3" fmla="val 114878"/>
              <a:gd name="adj4" fmla="val 46154"/>
              <a:gd name="adj5" fmla="val 123478"/>
              <a:gd name="adj6" fmla="val 46768"/>
              <a:gd name="adj7" fmla="val 167591"/>
              <a:gd name="adj8" fmla="val 358665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S.O.G Will start after Completion of 5</a:t>
            </a:r>
            <a:r>
              <a:rPr lang="en-US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LVL Structural work </a:t>
            </a:r>
          </a:p>
        </p:txBody>
      </p:sp>
    </p:spTree>
    <p:extLst>
      <p:ext uri="{BB962C8B-B14F-4D97-AF65-F5344CB8AC3E}">
        <p14:creationId xmlns:p14="http://schemas.microsoft.com/office/powerpoint/2010/main" val="34081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DACB0A5-2C1B-4896-9985-5F0A18C89B8A}"/>
              </a:ext>
            </a:extLst>
          </p:cNvPr>
          <p:cNvSpPr txBox="1"/>
          <p:nvPr/>
        </p:nvSpPr>
        <p:spPr>
          <a:xfrm>
            <a:off x="428457" y="207544"/>
            <a:ext cx="951118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Facade Work (Sequence) – Margaritaville Beach Hotel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4995EF-E856-4860-B202-FF332EC8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220" y="1930483"/>
            <a:ext cx="5673340" cy="44006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1A1AAA-A9E5-4DB8-B7CC-96F357DC2825}"/>
              </a:ext>
            </a:extLst>
          </p:cNvPr>
          <p:cNvGrpSpPr/>
          <p:nvPr/>
        </p:nvGrpSpPr>
        <p:grpSpPr>
          <a:xfrm>
            <a:off x="3222572" y="4915041"/>
            <a:ext cx="1877916" cy="1077866"/>
            <a:chOff x="2145444" y="4389120"/>
            <a:chExt cx="1877916" cy="1077866"/>
          </a:xfrm>
        </p:grpSpPr>
        <p:sp>
          <p:nvSpPr>
            <p:cNvPr id="3" name="Arrow: Striped Right 2">
              <a:extLst>
                <a:ext uri="{FF2B5EF4-FFF2-40B4-BE49-F238E27FC236}">
                  <a16:creationId xmlns:a16="http://schemas.microsoft.com/office/drawing/2014/main" id="{1C0D6DC1-E408-4D5E-ADDF-0859D3047C66}"/>
                </a:ext>
              </a:extLst>
            </p:cNvPr>
            <p:cNvSpPr/>
            <p:nvPr/>
          </p:nvSpPr>
          <p:spPr>
            <a:xfrm rot="19164835">
              <a:off x="2261937" y="4389120"/>
              <a:ext cx="1761423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E6A207-8C15-4465-8BAD-0B8DAEF89C85}"/>
                </a:ext>
              </a:extLst>
            </p:cNvPr>
            <p:cNvSpPr txBox="1"/>
            <p:nvPr/>
          </p:nvSpPr>
          <p:spPr>
            <a:xfrm rot="19009820">
              <a:off x="2145444" y="5066876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4319F3-039C-436B-8149-3DD63A28FA97}"/>
              </a:ext>
            </a:extLst>
          </p:cNvPr>
          <p:cNvGrpSpPr/>
          <p:nvPr/>
        </p:nvGrpSpPr>
        <p:grpSpPr>
          <a:xfrm rot="16763247">
            <a:off x="7108249" y="4727998"/>
            <a:ext cx="1877916" cy="1077866"/>
            <a:chOff x="2145444" y="4389120"/>
            <a:chExt cx="1877916" cy="1077866"/>
          </a:xfrm>
        </p:grpSpPr>
        <p:sp>
          <p:nvSpPr>
            <p:cNvPr id="16" name="Arrow: Striped Right 15">
              <a:extLst>
                <a:ext uri="{FF2B5EF4-FFF2-40B4-BE49-F238E27FC236}">
                  <a16:creationId xmlns:a16="http://schemas.microsoft.com/office/drawing/2014/main" id="{65DE1F2A-7552-427D-A62B-023051BF5EDA}"/>
                </a:ext>
              </a:extLst>
            </p:cNvPr>
            <p:cNvSpPr/>
            <p:nvPr/>
          </p:nvSpPr>
          <p:spPr>
            <a:xfrm rot="19164835">
              <a:off x="2261937" y="4389120"/>
              <a:ext cx="1761423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DB2383-0859-4412-A35E-3C14C386A074}"/>
                </a:ext>
              </a:extLst>
            </p:cNvPr>
            <p:cNvSpPr txBox="1"/>
            <p:nvPr/>
          </p:nvSpPr>
          <p:spPr>
            <a:xfrm rot="19009820">
              <a:off x="2145444" y="5066876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A99E16-DBAD-485A-BE7C-93A1304F2169}"/>
              </a:ext>
            </a:extLst>
          </p:cNvPr>
          <p:cNvGrpSpPr/>
          <p:nvPr/>
        </p:nvGrpSpPr>
        <p:grpSpPr>
          <a:xfrm rot="5770083">
            <a:off x="3313557" y="1552059"/>
            <a:ext cx="1393751" cy="924624"/>
            <a:chOff x="2562384" y="4207318"/>
            <a:chExt cx="1393751" cy="924624"/>
          </a:xfrm>
        </p:grpSpPr>
        <p:sp>
          <p:nvSpPr>
            <p:cNvPr id="19" name="Arrow: Striped Right 18">
              <a:extLst>
                <a:ext uri="{FF2B5EF4-FFF2-40B4-BE49-F238E27FC236}">
                  <a16:creationId xmlns:a16="http://schemas.microsoft.com/office/drawing/2014/main" id="{77D44F64-3E81-4595-81FA-1B1D9DCF7C64}"/>
                </a:ext>
              </a:extLst>
            </p:cNvPr>
            <p:cNvSpPr/>
            <p:nvPr/>
          </p:nvSpPr>
          <p:spPr>
            <a:xfrm rot="19164835">
              <a:off x="2753597" y="4207318"/>
              <a:ext cx="1202538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1F113F-BDF5-44CE-B208-BC29E8D27DA8}"/>
                </a:ext>
              </a:extLst>
            </p:cNvPr>
            <p:cNvSpPr txBox="1"/>
            <p:nvPr/>
          </p:nvSpPr>
          <p:spPr>
            <a:xfrm rot="19009820">
              <a:off x="2562384" y="4731832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039239-3A62-494C-82DE-CB4EDA2FB009}"/>
              </a:ext>
            </a:extLst>
          </p:cNvPr>
          <p:cNvGrpSpPr/>
          <p:nvPr/>
        </p:nvGrpSpPr>
        <p:grpSpPr>
          <a:xfrm rot="10800000">
            <a:off x="7323597" y="1361224"/>
            <a:ext cx="1393751" cy="924624"/>
            <a:chOff x="2562384" y="4207318"/>
            <a:chExt cx="1393751" cy="924624"/>
          </a:xfrm>
        </p:grpSpPr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A00269FE-763E-4214-871F-91BBB64902BF}"/>
                </a:ext>
              </a:extLst>
            </p:cNvPr>
            <p:cNvSpPr/>
            <p:nvPr/>
          </p:nvSpPr>
          <p:spPr>
            <a:xfrm rot="19164835">
              <a:off x="2753597" y="4207318"/>
              <a:ext cx="1202538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7E2300-A571-4F41-9478-295952898FB1}"/>
                </a:ext>
              </a:extLst>
            </p:cNvPr>
            <p:cNvSpPr txBox="1"/>
            <p:nvPr/>
          </p:nvSpPr>
          <p:spPr>
            <a:xfrm rot="8262194">
              <a:off x="2562384" y="4731832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</a:t>
              </a:r>
            </a:p>
          </p:txBody>
        </p:sp>
      </p:grpSp>
      <p:sp>
        <p:nvSpPr>
          <p:cNvPr id="24" name="Callout: Double Bent Line with No Border 23">
            <a:extLst>
              <a:ext uri="{FF2B5EF4-FFF2-40B4-BE49-F238E27FC236}">
                <a16:creationId xmlns:a16="http://schemas.microsoft.com/office/drawing/2014/main" id="{0563BD1A-C6AD-4CFE-9C04-5C5EA6B472C4}"/>
              </a:ext>
            </a:extLst>
          </p:cNvPr>
          <p:cNvSpPr/>
          <p:nvPr/>
        </p:nvSpPr>
        <p:spPr>
          <a:xfrm>
            <a:off x="685767" y="3984859"/>
            <a:ext cx="1486355" cy="2808523"/>
          </a:xfrm>
          <a:prstGeom prst="callout3">
            <a:avLst>
              <a:gd name="adj1" fmla="val 46540"/>
              <a:gd name="adj2" fmla="val 100343"/>
              <a:gd name="adj3" fmla="val 76944"/>
              <a:gd name="adj4" fmla="val 125293"/>
              <a:gd name="adj5" fmla="val 84037"/>
              <a:gd name="adj6" fmla="val 133075"/>
              <a:gd name="adj7" fmla="val 68049"/>
              <a:gd name="adj8" fmla="val 171528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Once we finish structural work till roof then we go with East Façade :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Nov,27-2019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May,01-2020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97 days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llout: Double Bent Line with No Border 24">
            <a:extLst>
              <a:ext uri="{FF2B5EF4-FFF2-40B4-BE49-F238E27FC236}">
                <a16:creationId xmlns:a16="http://schemas.microsoft.com/office/drawing/2014/main" id="{0CEF84F1-EEA4-4EDD-A58E-89E1E90F11BA}"/>
              </a:ext>
            </a:extLst>
          </p:cNvPr>
          <p:cNvSpPr/>
          <p:nvPr/>
        </p:nvSpPr>
        <p:spPr>
          <a:xfrm>
            <a:off x="697595" y="953550"/>
            <a:ext cx="1486355" cy="2808523"/>
          </a:xfrm>
          <a:prstGeom prst="callout3">
            <a:avLst>
              <a:gd name="adj1" fmla="val 46540"/>
              <a:gd name="adj2" fmla="val 100343"/>
              <a:gd name="adj3" fmla="val 40616"/>
              <a:gd name="adj4" fmla="val 138892"/>
              <a:gd name="adj5" fmla="val 40512"/>
              <a:gd name="adj6" fmla="val 143436"/>
              <a:gd name="adj7" fmla="val 19041"/>
              <a:gd name="adj8" fmla="val 192898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Once we finish structural work till roof then we go with South Façade after </a:t>
            </a:r>
            <a:r>
              <a:rPr lang="en-US" sz="1200" b="1" dirty="0">
                <a:solidFill>
                  <a:srgbClr val="FF0000"/>
                </a:solidFill>
              </a:rPr>
              <a:t>20</a:t>
            </a:r>
            <a:r>
              <a:rPr lang="en-US" sz="1200" b="1" dirty="0">
                <a:solidFill>
                  <a:schemeClr val="tx1"/>
                </a:solidFill>
              </a:rPr>
              <a:t> days :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Jan,02-2020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Jun,03-2020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97 days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Callout: Double Bent Line with No Border 25">
            <a:extLst>
              <a:ext uri="{FF2B5EF4-FFF2-40B4-BE49-F238E27FC236}">
                <a16:creationId xmlns:a16="http://schemas.microsoft.com/office/drawing/2014/main" id="{140A3690-A95E-46BE-8376-669881220D22}"/>
              </a:ext>
            </a:extLst>
          </p:cNvPr>
          <p:cNvSpPr/>
          <p:nvPr/>
        </p:nvSpPr>
        <p:spPr>
          <a:xfrm>
            <a:off x="10390520" y="3984858"/>
            <a:ext cx="1486355" cy="2808523"/>
          </a:xfrm>
          <a:prstGeom prst="callout3">
            <a:avLst>
              <a:gd name="adj1" fmla="val 52709"/>
              <a:gd name="adj2" fmla="val -1974"/>
              <a:gd name="adj3" fmla="val 58437"/>
              <a:gd name="adj4" fmla="val -33363"/>
              <a:gd name="adj5" fmla="val 64845"/>
              <a:gd name="adj6" fmla="val -37237"/>
              <a:gd name="adj7" fmla="val 78674"/>
              <a:gd name="adj8" fmla="val -133479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Once we finish structural work till roof then we go with North Façade after </a:t>
            </a:r>
            <a:r>
              <a:rPr lang="en-US" sz="1200" b="1" dirty="0">
                <a:solidFill>
                  <a:srgbClr val="FF0000"/>
                </a:solidFill>
              </a:rPr>
              <a:t>10</a:t>
            </a:r>
            <a:r>
              <a:rPr lang="en-US" sz="1200" b="1" dirty="0">
                <a:solidFill>
                  <a:schemeClr val="tx1"/>
                </a:solidFill>
              </a:rPr>
              <a:t> days :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Dec,16-2019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May,18-2020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97 days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Callout: Double Bent Line with No Border 27">
            <a:extLst>
              <a:ext uri="{FF2B5EF4-FFF2-40B4-BE49-F238E27FC236}">
                <a16:creationId xmlns:a16="http://schemas.microsoft.com/office/drawing/2014/main" id="{DBAC91BE-C968-4A5B-B660-9E1324D9B699}"/>
              </a:ext>
            </a:extLst>
          </p:cNvPr>
          <p:cNvSpPr/>
          <p:nvPr/>
        </p:nvSpPr>
        <p:spPr>
          <a:xfrm>
            <a:off x="10461668" y="339966"/>
            <a:ext cx="1486355" cy="2808523"/>
          </a:xfrm>
          <a:prstGeom prst="callout3">
            <a:avLst>
              <a:gd name="adj1" fmla="val 52709"/>
              <a:gd name="adj2" fmla="val -1974"/>
              <a:gd name="adj3" fmla="val 58437"/>
              <a:gd name="adj4" fmla="val -33363"/>
              <a:gd name="adj5" fmla="val 58333"/>
              <a:gd name="adj6" fmla="val -45008"/>
              <a:gd name="adj7" fmla="val 47487"/>
              <a:gd name="adj8" fmla="val -116642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Once we finish structural work till roof then we go with West Façade after </a:t>
            </a:r>
            <a:r>
              <a:rPr lang="en-US" sz="1200" b="1" dirty="0">
                <a:solidFill>
                  <a:srgbClr val="FF0000"/>
                </a:solidFill>
              </a:rPr>
              <a:t>30</a:t>
            </a:r>
            <a:r>
              <a:rPr lang="en-US" sz="1200" b="1" dirty="0">
                <a:solidFill>
                  <a:schemeClr val="tx1"/>
                </a:solidFill>
              </a:rPr>
              <a:t> days :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: Jan,17-2020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Finish : Jun,18-2020</a:t>
            </a: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Duration : 97 days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F22EE-7DE8-4C42-85FA-CEB0C0040C70}"/>
              </a:ext>
            </a:extLst>
          </p:cNvPr>
          <p:cNvSpPr txBox="1"/>
          <p:nvPr/>
        </p:nvSpPr>
        <p:spPr>
          <a:xfrm>
            <a:off x="10390519" y="3984858"/>
            <a:ext cx="1486355" cy="280076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Once we finish structural work till roof then we go with North Façade after 10 days :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Start : Dec,16-2019</a:t>
            </a:r>
          </a:p>
          <a:p>
            <a:r>
              <a:rPr lang="en-US" sz="1200" b="1" dirty="0"/>
              <a:t>Finish : May,18-2020</a:t>
            </a:r>
          </a:p>
          <a:p>
            <a:r>
              <a:rPr lang="en-US" sz="1200" b="1" dirty="0"/>
              <a:t>Duration : 97 days</a:t>
            </a:r>
          </a:p>
          <a:p>
            <a:endParaRPr lang="en-US" sz="1200" b="1" dirty="0"/>
          </a:p>
          <a:p>
            <a:endParaRPr lang="en-US" sz="1200" b="1" dirty="0"/>
          </a:p>
          <a:p>
            <a:pPr algn="ctr"/>
            <a:r>
              <a:rPr lang="en-US" sz="1400" b="1" dirty="0"/>
              <a:t>***Critical***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6B388-5E56-476B-94F5-9E30CE91B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98561" y="1648200"/>
            <a:ext cx="5661512" cy="4400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DACB0A5-2C1B-4896-9985-5F0A18C89B8A}"/>
              </a:ext>
            </a:extLst>
          </p:cNvPr>
          <p:cNvSpPr txBox="1"/>
          <p:nvPr/>
        </p:nvSpPr>
        <p:spPr>
          <a:xfrm>
            <a:off x="428457" y="207544"/>
            <a:ext cx="951118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Landscape (Sequence) – Margaritaville Beach Hotel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1A1AAA-A9E5-4DB8-B7CC-96F357DC2825}"/>
              </a:ext>
            </a:extLst>
          </p:cNvPr>
          <p:cNvGrpSpPr/>
          <p:nvPr/>
        </p:nvGrpSpPr>
        <p:grpSpPr>
          <a:xfrm rot="1336984">
            <a:off x="3698661" y="5814401"/>
            <a:ext cx="1877916" cy="1077866"/>
            <a:chOff x="2145444" y="4389120"/>
            <a:chExt cx="1877916" cy="1077866"/>
          </a:xfrm>
        </p:grpSpPr>
        <p:sp>
          <p:nvSpPr>
            <p:cNvPr id="3" name="Arrow: Striped Right 2">
              <a:extLst>
                <a:ext uri="{FF2B5EF4-FFF2-40B4-BE49-F238E27FC236}">
                  <a16:creationId xmlns:a16="http://schemas.microsoft.com/office/drawing/2014/main" id="{1C0D6DC1-E408-4D5E-ADDF-0859D3047C66}"/>
                </a:ext>
              </a:extLst>
            </p:cNvPr>
            <p:cNvSpPr/>
            <p:nvPr/>
          </p:nvSpPr>
          <p:spPr>
            <a:xfrm rot="19164835">
              <a:off x="2261937" y="4389120"/>
              <a:ext cx="1761423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E6A207-8C15-4465-8BAD-0B8DAEF89C85}"/>
                </a:ext>
              </a:extLst>
            </p:cNvPr>
            <p:cNvSpPr txBox="1"/>
            <p:nvPr/>
          </p:nvSpPr>
          <p:spPr>
            <a:xfrm rot="19009820">
              <a:off x="2145444" y="5066876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4319F3-039C-436B-8149-3DD63A28FA97}"/>
              </a:ext>
            </a:extLst>
          </p:cNvPr>
          <p:cNvGrpSpPr/>
          <p:nvPr/>
        </p:nvGrpSpPr>
        <p:grpSpPr>
          <a:xfrm rot="14514997">
            <a:off x="7705222" y="3683720"/>
            <a:ext cx="1877916" cy="1077866"/>
            <a:chOff x="2145444" y="4389120"/>
            <a:chExt cx="1877916" cy="1077866"/>
          </a:xfrm>
        </p:grpSpPr>
        <p:sp>
          <p:nvSpPr>
            <p:cNvPr id="16" name="Arrow: Striped Right 15">
              <a:extLst>
                <a:ext uri="{FF2B5EF4-FFF2-40B4-BE49-F238E27FC236}">
                  <a16:creationId xmlns:a16="http://schemas.microsoft.com/office/drawing/2014/main" id="{65DE1F2A-7552-427D-A62B-023051BF5EDA}"/>
                </a:ext>
              </a:extLst>
            </p:cNvPr>
            <p:cNvSpPr/>
            <p:nvPr/>
          </p:nvSpPr>
          <p:spPr>
            <a:xfrm rot="19164835">
              <a:off x="2261937" y="4389120"/>
              <a:ext cx="1761423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DB2383-0859-4412-A35E-3C14C386A074}"/>
                </a:ext>
              </a:extLst>
            </p:cNvPr>
            <p:cNvSpPr txBox="1"/>
            <p:nvPr/>
          </p:nvSpPr>
          <p:spPr>
            <a:xfrm rot="19009820">
              <a:off x="2145444" y="5066876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A99E16-DBAD-485A-BE7C-93A1304F2169}"/>
              </a:ext>
            </a:extLst>
          </p:cNvPr>
          <p:cNvGrpSpPr/>
          <p:nvPr/>
        </p:nvGrpSpPr>
        <p:grpSpPr>
          <a:xfrm rot="5197907">
            <a:off x="3113973" y="2576927"/>
            <a:ext cx="1393751" cy="924624"/>
            <a:chOff x="2562384" y="4207318"/>
            <a:chExt cx="1393751" cy="924624"/>
          </a:xfrm>
        </p:grpSpPr>
        <p:sp>
          <p:nvSpPr>
            <p:cNvPr id="19" name="Arrow: Striped Right 18">
              <a:extLst>
                <a:ext uri="{FF2B5EF4-FFF2-40B4-BE49-F238E27FC236}">
                  <a16:creationId xmlns:a16="http://schemas.microsoft.com/office/drawing/2014/main" id="{77D44F64-3E81-4595-81FA-1B1D9DCF7C64}"/>
                </a:ext>
              </a:extLst>
            </p:cNvPr>
            <p:cNvSpPr/>
            <p:nvPr/>
          </p:nvSpPr>
          <p:spPr>
            <a:xfrm rot="19164835">
              <a:off x="2753597" y="4207318"/>
              <a:ext cx="1202538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1F113F-BDF5-44CE-B208-BC29E8D27DA8}"/>
                </a:ext>
              </a:extLst>
            </p:cNvPr>
            <p:cNvSpPr txBox="1"/>
            <p:nvPr/>
          </p:nvSpPr>
          <p:spPr>
            <a:xfrm rot="19009820">
              <a:off x="2562384" y="4731832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039239-3A62-494C-82DE-CB4EDA2FB009}"/>
              </a:ext>
            </a:extLst>
          </p:cNvPr>
          <p:cNvGrpSpPr/>
          <p:nvPr/>
        </p:nvGrpSpPr>
        <p:grpSpPr>
          <a:xfrm rot="10800000">
            <a:off x="6186633" y="819603"/>
            <a:ext cx="1393751" cy="924624"/>
            <a:chOff x="2562384" y="4207318"/>
            <a:chExt cx="1393751" cy="924624"/>
          </a:xfrm>
        </p:grpSpPr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A00269FE-763E-4214-871F-91BBB64902BF}"/>
                </a:ext>
              </a:extLst>
            </p:cNvPr>
            <p:cNvSpPr/>
            <p:nvPr/>
          </p:nvSpPr>
          <p:spPr>
            <a:xfrm rot="19164835">
              <a:off x="2753597" y="4207318"/>
              <a:ext cx="1202538" cy="346510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7E2300-A571-4F41-9478-295952898FB1}"/>
                </a:ext>
              </a:extLst>
            </p:cNvPr>
            <p:cNvSpPr txBox="1"/>
            <p:nvPr/>
          </p:nvSpPr>
          <p:spPr>
            <a:xfrm rot="8262194">
              <a:off x="2562384" y="4731832"/>
              <a:ext cx="368663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</a:p>
          </p:txBody>
        </p:sp>
      </p:grpSp>
      <p:sp>
        <p:nvSpPr>
          <p:cNvPr id="24" name="Callout: Double Bent Line with No Border 23">
            <a:extLst>
              <a:ext uri="{FF2B5EF4-FFF2-40B4-BE49-F238E27FC236}">
                <a16:creationId xmlns:a16="http://schemas.microsoft.com/office/drawing/2014/main" id="{0563BD1A-C6AD-4CFE-9C04-5C5EA6B472C4}"/>
              </a:ext>
            </a:extLst>
          </p:cNvPr>
          <p:cNvSpPr/>
          <p:nvPr/>
        </p:nvSpPr>
        <p:spPr>
          <a:xfrm>
            <a:off x="134755" y="3861665"/>
            <a:ext cx="2037368" cy="2931717"/>
          </a:xfrm>
          <a:prstGeom prst="callout3">
            <a:avLst>
              <a:gd name="adj1" fmla="val 46540"/>
              <a:gd name="adj2" fmla="val 100343"/>
              <a:gd name="adj3" fmla="val 76944"/>
              <a:gd name="adj4" fmla="val 125293"/>
              <a:gd name="adj5" fmla="val 84037"/>
              <a:gd name="adj6" fmla="val 133075"/>
              <a:gd name="adj7" fmla="val 86599"/>
              <a:gd name="adj8" fmla="val 170678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prstClr val="black"/>
                </a:solidFill>
              </a:rPr>
              <a:t>Once we Remove Scaffolding of East Façade we go with tower crane removal &amp; Scaffolding Removal </a:t>
            </a:r>
            <a:r>
              <a:rPr lang="en-US" sz="1200" b="1" dirty="0">
                <a:solidFill>
                  <a:schemeClr val="accent1"/>
                </a:solidFill>
              </a:rPr>
              <a:t>(Start : April,30-2020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Finish : May,01-2020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Duration : 02 days) </a:t>
            </a:r>
            <a:r>
              <a:rPr lang="en-US" sz="1200" b="1" dirty="0">
                <a:solidFill>
                  <a:schemeClr val="tx1"/>
                </a:solidFill>
              </a:rPr>
              <a:t>then we go through Landscape (East Side)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Start : May,04-2020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Finish : Jul,29-2020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Duration : 55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llout: Double Bent Line with No Border 24">
            <a:extLst>
              <a:ext uri="{FF2B5EF4-FFF2-40B4-BE49-F238E27FC236}">
                <a16:creationId xmlns:a16="http://schemas.microsoft.com/office/drawing/2014/main" id="{0CEF84F1-EEA4-4EDD-A58E-89E1E90F11BA}"/>
              </a:ext>
            </a:extLst>
          </p:cNvPr>
          <p:cNvSpPr/>
          <p:nvPr/>
        </p:nvSpPr>
        <p:spPr>
          <a:xfrm>
            <a:off x="697595" y="953550"/>
            <a:ext cx="1486355" cy="2808523"/>
          </a:xfrm>
          <a:prstGeom prst="callout3">
            <a:avLst>
              <a:gd name="adj1" fmla="val 46540"/>
              <a:gd name="adj2" fmla="val 100343"/>
              <a:gd name="adj3" fmla="val 40616"/>
              <a:gd name="adj4" fmla="val 138892"/>
              <a:gd name="adj5" fmla="val 40512"/>
              <a:gd name="adj6" fmla="val 143436"/>
              <a:gd name="adj7" fmla="val 51599"/>
              <a:gd name="adj8" fmla="val 181889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prstClr val="black"/>
                </a:solidFill>
              </a:rPr>
              <a:t>Once we Remove Scaffolding of South Façade </a:t>
            </a:r>
            <a:r>
              <a:rPr lang="en-US" sz="1200" b="1" dirty="0">
                <a:solidFill>
                  <a:schemeClr val="tx1"/>
                </a:solidFill>
              </a:rPr>
              <a:t>then we go through Landscape (South Side)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Start : Jun,04-2020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Finish : Jul,13-2020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Duration : 25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llout: Double Bent Line with No Border 25">
            <a:extLst>
              <a:ext uri="{FF2B5EF4-FFF2-40B4-BE49-F238E27FC236}">
                <a16:creationId xmlns:a16="http://schemas.microsoft.com/office/drawing/2014/main" id="{140A3690-A95E-46BE-8376-669881220D22}"/>
              </a:ext>
            </a:extLst>
          </p:cNvPr>
          <p:cNvSpPr/>
          <p:nvPr/>
        </p:nvSpPr>
        <p:spPr>
          <a:xfrm>
            <a:off x="10390520" y="3670802"/>
            <a:ext cx="1486355" cy="3122580"/>
          </a:xfrm>
          <a:prstGeom prst="callout3">
            <a:avLst>
              <a:gd name="adj1" fmla="val 50243"/>
              <a:gd name="adj2" fmla="val -31"/>
              <a:gd name="adj3" fmla="val 54667"/>
              <a:gd name="adj4" fmla="val -27535"/>
              <a:gd name="adj5" fmla="val 52850"/>
              <a:gd name="adj6" fmla="val -34647"/>
              <a:gd name="adj7" fmla="val 35693"/>
              <a:gd name="adj8" fmla="val -61598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we Remove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Scaffolding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North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Façade we go with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Storm Tech 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1200" b="1" dirty="0">
                <a:solidFill>
                  <a:schemeClr val="accent1"/>
                </a:solidFill>
              </a:rPr>
              <a:t>Start : May,19-2018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Finish : Jul,06-2018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Duration : 30 days) </a:t>
            </a:r>
            <a:r>
              <a:rPr lang="en-US" sz="1200" b="1" dirty="0">
                <a:solidFill>
                  <a:schemeClr val="tx1"/>
                </a:solidFill>
              </a:rPr>
              <a:t>then we go through Landscape (North Side) starting with Storm Tech. with Lag </a:t>
            </a:r>
            <a:r>
              <a:rPr lang="en-US" sz="1200" b="1" dirty="0">
                <a:solidFill>
                  <a:srgbClr val="FF0000"/>
                </a:solidFill>
              </a:rPr>
              <a:t>20</a:t>
            </a:r>
            <a:r>
              <a:rPr lang="en-US" sz="1200" b="1" dirty="0">
                <a:solidFill>
                  <a:schemeClr val="tx1"/>
                </a:solidFill>
              </a:rPr>
              <a:t> days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: Jul,07-2020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 : Aug,12-2020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 : 25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allout: Double Bent Line with No Border 27">
            <a:extLst>
              <a:ext uri="{FF2B5EF4-FFF2-40B4-BE49-F238E27FC236}">
                <a16:creationId xmlns:a16="http://schemas.microsoft.com/office/drawing/2014/main" id="{DBAC91BE-C968-4A5B-B660-9E1324D9B699}"/>
              </a:ext>
            </a:extLst>
          </p:cNvPr>
          <p:cNvSpPr/>
          <p:nvPr/>
        </p:nvSpPr>
        <p:spPr>
          <a:xfrm>
            <a:off x="10461668" y="339966"/>
            <a:ext cx="1646913" cy="2808523"/>
          </a:xfrm>
          <a:prstGeom prst="callout3">
            <a:avLst>
              <a:gd name="adj1" fmla="val 52709"/>
              <a:gd name="adj2" fmla="val -1974"/>
              <a:gd name="adj3" fmla="val 58437"/>
              <a:gd name="adj4" fmla="val -33363"/>
              <a:gd name="adj5" fmla="val 58333"/>
              <a:gd name="adj6" fmla="val -45008"/>
              <a:gd name="adj7" fmla="val 30351"/>
              <a:gd name="adj8" fmla="val -195646"/>
            </a:avLst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prstClr val="black"/>
                </a:solidFill>
              </a:rPr>
              <a:t>Once we Remove Scaffolding of West Façade </a:t>
            </a:r>
            <a:r>
              <a:rPr lang="en-US" sz="1200" b="1" dirty="0">
                <a:solidFill>
                  <a:schemeClr val="tx1"/>
                </a:solidFill>
              </a:rPr>
              <a:t>then we go through Landscape (West Side)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Start : Jun,19-2020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Finish : Jul,29-2020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Duration : 25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F22EE-7DE8-4C42-85FA-CEB0C0040C70}"/>
              </a:ext>
            </a:extLst>
          </p:cNvPr>
          <p:cNvSpPr txBox="1"/>
          <p:nvPr/>
        </p:nvSpPr>
        <p:spPr>
          <a:xfrm>
            <a:off x="10402347" y="3650974"/>
            <a:ext cx="1486355" cy="31700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Once we Remove Scaffolding of North Façade we go with Storm Tech </a:t>
            </a:r>
            <a:r>
              <a:rPr lang="en-US" sz="1100" b="1" dirty="0">
                <a:solidFill>
                  <a:schemeClr val="bg2"/>
                </a:solidFill>
              </a:rPr>
              <a:t>(Start : May,19-2018</a:t>
            </a:r>
          </a:p>
          <a:p>
            <a:r>
              <a:rPr lang="en-US" sz="1100" b="1" dirty="0">
                <a:solidFill>
                  <a:schemeClr val="bg2"/>
                </a:solidFill>
              </a:rPr>
              <a:t>Finish : Jul,06-2018</a:t>
            </a:r>
          </a:p>
          <a:p>
            <a:r>
              <a:rPr lang="en-US" sz="1100" b="1" dirty="0">
                <a:solidFill>
                  <a:schemeClr val="bg2"/>
                </a:solidFill>
              </a:rPr>
              <a:t>Duration : 30 days) </a:t>
            </a:r>
            <a:r>
              <a:rPr lang="en-US" sz="1100" b="1" dirty="0">
                <a:solidFill>
                  <a:schemeClr val="tx1"/>
                </a:solidFill>
              </a:rPr>
              <a:t>then we go through Landscape (North Side) starting with Storm Tech. with Lag </a:t>
            </a:r>
            <a:r>
              <a:rPr lang="en-US" sz="1100" b="1" dirty="0">
                <a:solidFill>
                  <a:srgbClr val="FF0000"/>
                </a:solidFill>
              </a:rPr>
              <a:t>20</a:t>
            </a:r>
            <a:r>
              <a:rPr lang="en-US" sz="1100" b="1" dirty="0">
                <a:solidFill>
                  <a:schemeClr val="tx1"/>
                </a:solidFill>
              </a:rPr>
              <a:t> days</a:t>
            </a:r>
            <a:endParaRPr lang="en-US" sz="1100" b="1" dirty="0"/>
          </a:p>
          <a:p>
            <a:pPr lvl="0">
              <a:defRPr/>
            </a:pPr>
            <a:r>
              <a:rPr lang="en-US" sz="1100" b="1" dirty="0">
                <a:solidFill>
                  <a:schemeClr val="bg2"/>
                </a:solidFill>
              </a:rPr>
              <a:t>Start : Jul,07-2020</a:t>
            </a:r>
          </a:p>
          <a:p>
            <a:pPr lvl="0">
              <a:defRPr/>
            </a:pPr>
            <a:r>
              <a:rPr lang="en-US" sz="1100" b="1" dirty="0">
                <a:solidFill>
                  <a:schemeClr val="bg2"/>
                </a:solidFill>
              </a:rPr>
              <a:t>Finish : Aug,12-2020</a:t>
            </a:r>
          </a:p>
          <a:p>
            <a:pPr lvl="0">
              <a:defRPr/>
            </a:pPr>
            <a:r>
              <a:rPr lang="en-US" sz="1100" b="1" dirty="0">
                <a:solidFill>
                  <a:schemeClr val="bg2"/>
                </a:solidFill>
              </a:rPr>
              <a:t>Duration : 25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***Critical***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1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744</Words>
  <Application>Microsoft Office PowerPoint</Application>
  <PresentationFormat>Widescreen</PresentationFormat>
  <Paragraphs>138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Alan Michael</cp:lastModifiedBy>
  <cp:revision>23</cp:revision>
  <dcterms:created xsi:type="dcterms:W3CDTF">2018-11-20T15:59:54Z</dcterms:created>
  <dcterms:modified xsi:type="dcterms:W3CDTF">2023-11-09T15:09:49Z</dcterms:modified>
</cp:coreProperties>
</file>