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6"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4"/>
  </p:notesMasterIdLst>
  <p:sldIdLst>
    <p:sldId id="259" r:id="rId5"/>
    <p:sldId id="327" r:id="rId6"/>
    <p:sldId id="323" r:id="rId7"/>
    <p:sldId id="320" r:id="rId8"/>
    <p:sldId id="322" r:id="rId9"/>
    <p:sldId id="321" r:id="rId10"/>
    <p:sldId id="281" r:id="rId11"/>
    <p:sldId id="294" r:id="rId12"/>
    <p:sldId id="333" r:id="rId13"/>
    <p:sldId id="296" r:id="rId14"/>
    <p:sldId id="328" r:id="rId15"/>
    <p:sldId id="329" r:id="rId16"/>
    <p:sldId id="330" r:id="rId17"/>
    <p:sldId id="331" r:id="rId18"/>
    <p:sldId id="332" r:id="rId19"/>
    <p:sldId id="334" r:id="rId20"/>
    <p:sldId id="335" r:id="rId21"/>
    <p:sldId id="311" r:id="rId22"/>
    <p:sldId id="312" r:id="rId23"/>
    <p:sldId id="313" r:id="rId24"/>
    <p:sldId id="300" r:id="rId25"/>
    <p:sldId id="315" r:id="rId26"/>
    <p:sldId id="318" r:id="rId27"/>
    <p:sldId id="316" r:id="rId28"/>
    <p:sldId id="301" r:id="rId29"/>
    <p:sldId id="324" r:id="rId30"/>
    <p:sldId id="325" r:id="rId31"/>
    <p:sldId id="326" r:id="rId32"/>
    <p:sldId id="31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98" autoAdjust="0"/>
  </p:normalViewPr>
  <p:slideViewPr>
    <p:cSldViewPr snapToGrid="0">
      <p:cViewPr>
        <p:scale>
          <a:sx n="100" d="100"/>
          <a:sy n="100" d="100"/>
        </p:scale>
        <p:origin x="912" y="288"/>
      </p:cViewPr>
      <p:guideLst/>
    </p:cSldViewPr>
  </p:slideViewPr>
  <p:notesTextViewPr>
    <p:cViewPr>
      <p:scale>
        <a:sx n="1" d="1"/>
        <a:sy n="1" d="1"/>
      </p:scale>
      <p:origin x="0" y="0"/>
    </p:cViewPr>
  </p:notesTextViewPr>
  <p:sorterViewPr>
    <p:cViewPr varScale="1">
      <p:scale>
        <a:sx n="100" d="100"/>
        <a:sy n="100" d="100"/>
      </p:scale>
      <p:origin x="0" y="-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03B5A-21DF-4BBB-8059-B6B192FC641E}" type="datetimeFigureOut">
              <a:rPr lang="en-US" smtClean="0"/>
              <a:t>6/5/2023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F503-E31C-4FCE-86D9-0C61A5CBE283}" type="slidenum">
              <a:rPr lang="en-US" smtClean="0"/>
              <a:t>‹#›</a:t>
            </a:fld>
            <a:endParaRPr lang="en-US" dirty="0"/>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anchor="t"/>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a:norm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Presentation Name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dirty="0"/>
              <a:t>2/7/20XX</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2103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4495800"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4495800"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p:nvPr>
        </p:nvSpPr>
        <p:spPr>
          <a:xfrm>
            <a:off x="8151812"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4135C99B-A268-4617-89C4-8F3AA2AAA69A}"/>
              </a:ext>
            </a:extLst>
          </p:cNvPr>
          <p:cNvSpPr>
            <a:spLocks noGrp="1"/>
          </p:cNvSpPr>
          <p:nvPr>
            <p:ph sz="quarter" idx="14"/>
          </p:nvPr>
        </p:nvSpPr>
        <p:spPr>
          <a:xfrm>
            <a:off x="8151812"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dirty="0"/>
              <a:t>2/7/20XX</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6025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a:normAutofit/>
          </a:bodyPr>
          <a:lstStyle>
            <a:lvl1pPr>
              <a:defRPr sz="44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a:lstStyle/>
          <a:p>
            <a:r>
              <a:rPr lang="en-US"/>
              <a:t>Click icon to add picture</a:t>
            </a:r>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a:lstStyle/>
          <a:p>
            <a:r>
              <a:rPr lang="en-US"/>
              <a:t>Click icon to add picture</a:t>
            </a:r>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45971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8702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r>
              <a:rPr lang="en-US" dirty="0"/>
              <a:t>2/7/20XX</a:t>
            </a:r>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499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r>
              <a:rPr lang="en-US" dirty="0"/>
              <a:t>2/7/20XX</a:t>
            </a:r>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28451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r>
              <a:rPr lang="en-US" dirty="0"/>
              <a:t>2/7/20XX</a:t>
            </a:r>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1367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dirty="0"/>
              <a:t>2/7/20XX</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2597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1857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rm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r>
              <a:rPr lang="en-US" dirty="0"/>
              <a:t>2/7/20XX</a:t>
            </a:r>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3919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en-US" dirty="0"/>
              <a:t>2/7/20XX</a:t>
            </a:r>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20052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a:normAutofit/>
          </a:bodyPr>
          <a:lstStyle>
            <a:lvl1pPr>
              <a:defRPr sz="4400"/>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anchor="ct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anchor="b">
            <a:norm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p>
            <a:r>
              <a:rPr lang="en-US"/>
              <a:t>Click icon to add picture</a:t>
            </a:r>
            <a:endParaRPr lang="en-US"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a:noAutofit/>
          </a:bodyPr>
          <a:lstStyle/>
          <a:p>
            <a:r>
              <a:rPr lang="en-US"/>
              <a:t>Click icon to add picture</a:t>
            </a:r>
            <a:endParaRPr lang="en-US" dirty="0"/>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dirty="0"/>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dirty="0"/>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anchor="t"/>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anchor="ctr">
            <a:normAutofit/>
          </a:bodyPr>
          <a:lstStyle/>
          <a:p>
            <a:pPr lvl="0"/>
            <a:r>
              <a:rPr lang="en-US"/>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267054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p:nvPr>
        </p:nvSpPr>
        <p:spPr>
          <a:xfrm>
            <a:off x="1143000" y="2350008"/>
            <a:ext cx="1965960" cy="1801368"/>
          </a:xfrm>
          <a:solidFill>
            <a:schemeClr val="accent2"/>
          </a:solidFill>
        </p:spPr>
        <p:txBody>
          <a:bodyPr/>
          <a:lstStyle/>
          <a:p>
            <a:r>
              <a:rPr lang="en-US"/>
              <a:t>Click icon to add picture</a:t>
            </a:r>
            <a:endParaRPr lang="en-US"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p:nvPr>
        </p:nvSpPr>
        <p:spPr>
          <a:xfrm>
            <a:off x="3784636" y="2350008"/>
            <a:ext cx="1965960" cy="1801368"/>
          </a:xfrm>
          <a:solidFill>
            <a:schemeClr val="accent2"/>
          </a:solidFill>
        </p:spPr>
        <p:txBody>
          <a:bodyPr/>
          <a:lstStyle/>
          <a:p>
            <a:r>
              <a:rPr lang="en-US"/>
              <a:t>Click icon to add picture</a:t>
            </a:r>
            <a:endParaRPr lang="en-US"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p:nvPr>
        </p:nvSpPr>
        <p:spPr>
          <a:xfrm>
            <a:off x="6437376" y="2350008"/>
            <a:ext cx="1965960" cy="1801368"/>
          </a:xfrm>
          <a:solidFill>
            <a:schemeClr val="accent2"/>
          </a:solidFill>
        </p:spPr>
        <p:txBody>
          <a:bodyPr/>
          <a:lstStyle/>
          <a:p>
            <a:r>
              <a:rPr lang="en-US"/>
              <a:t>Click icon to add picture</a:t>
            </a:r>
            <a:endParaRPr lang="en-US"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p:nvPr>
        </p:nvSpPr>
        <p:spPr>
          <a:xfrm>
            <a:off x="9089136" y="2350008"/>
            <a:ext cx="1965960" cy="1801368"/>
          </a:xfrm>
          <a:solidFill>
            <a:schemeClr val="accent2"/>
          </a:solidFill>
        </p:spPr>
        <p:txBody>
          <a:bodyPr/>
          <a:lstStyle/>
          <a:p>
            <a:r>
              <a:rPr lang="en-US"/>
              <a:t>Click icon to add picture</a:t>
            </a:r>
            <a:endParaRPr lang="en-US"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dirty="0"/>
              <a:t>2/7/20XX</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72832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838200" y="1825625"/>
            <a:ext cx="10692810" cy="4351338"/>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dirty="0"/>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7621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dirty="0"/>
              <a:t>2/7/20XX</a:t>
            </a:r>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79" r:id="rId7"/>
    <p:sldLayoutId id="2147483682" r:id="rId8"/>
    <p:sldLayoutId id="2147483687" r:id="rId9"/>
    <p:sldLayoutId id="2147483665" r:id="rId10"/>
    <p:sldLayoutId id="2147483683" r:id="rId11"/>
    <p:sldLayoutId id="2147483677" r:id="rId12"/>
    <p:sldLayoutId id="2147483678" r:id="rId13"/>
    <p:sldLayoutId id="2147483684" r:id="rId14"/>
    <p:sldLayoutId id="2147483661" r:id="rId15"/>
    <p:sldLayoutId id="2147483663" r:id="rId16"/>
    <p:sldLayoutId id="2147483664" r:id="rId17"/>
    <p:sldLayoutId id="2147483666" r:id="rId18"/>
    <p:sldLayoutId id="2147483667" r:id="rId19"/>
    <p:sldLayoutId id="2147483685" r:id="rId20"/>
    <p:sldLayoutId id="2147483668" r:id="rId21"/>
    <p:sldLayoutId id="2147483669" r:id="rId22"/>
  </p:sldLayoutIdLst>
  <p:hf hdr="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w angle view of buildings in a city">
            <a:extLst>
              <a:ext uri="{FF2B5EF4-FFF2-40B4-BE49-F238E27FC236}">
                <a16:creationId xmlns:a16="http://schemas.microsoft.com/office/drawing/2014/main" id="{3CF2725B-8BAD-4651-8A3F-80E7338713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623279" y="0"/>
            <a:ext cx="9568721" cy="6858000"/>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490538" y="819868"/>
            <a:ext cx="6967537" cy="1957199"/>
          </a:xfrm>
        </p:spPr>
        <p:txBody>
          <a:bodyPr>
            <a:noAutofit/>
          </a:bodyPr>
          <a:lstStyle/>
          <a:p>
            <a:r>
              <a:rPr lang="en-US" sz="5400" b="1" dirty="0">
                <a:ln>
                  <a:solidFill>
                    <a:schemeClr val="bg1"/>
                  </a:solidFill>
                </a:ln>
                <a:latin typeface="Aharoni" panose="02010803020104030203" pitchFamily="2" charset="-79"/>
                <a:cs typeface="Aharoni" panose="02010803020104030203" pitchFamily="2" charset="-79"/>
              </a:rPr>
              <a:t>Bart Fire alarm replacement</a:t>
            </a:r>
          </a:p>
        </p:txBody>
      </p:sp>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490538" y="4240213"/>
            <a:ext cx="2132741" cy="675166"/>
          </a:xfrm>
        </p:spPr>
        <p:txBody>
          <a:bodyPr>
            <a:normAutofit/>
          </a:bodyPr>
          <a:lstStyle/>
          <a:p>
            <a:r>
              <a:rPr lang="en-US" dirty="0"/>
              <a:t>By : Fady </a:t>
            </a:r>
            <a:r>
              <a:rPr lang="en-US" dirty="0" err="1"/>
              <a:t>Sedeek</a:t>
            </a:r>
            <a:endParaRPr lang="en-US" dirty="0"/>
          </a:p>
        </p:txBody>
      </p:sp>
      <p:pic>
        <p:nvPicPr>
          <p:cNvPr id="5" name="Picture 4">
            <a:extLst>
              <a:ext uri="{FF2B5EF4-FFF2-40B4-BE49-F238E27FC236}">
                <a16:creationId xmlns:a16="http://schemas.microsoft.com/office/drawing/2014/main" id="{E1135195-BDCC-4D15-AABD-4281C342EDB1}"/>
              </a:ext>
            </a:extLst>
          </p:cNvPr>
          <p:cNvPicPr>
            <a:picLocks noChangeAspect="1"/>
          </p:cNvPicPr>
          <p:nvPr/>
        </p:nvPicPr>
        <p:blipFill>
          <a:blip r:embed="rId3">
            <a:alphaModFix amt="20000"/>
          </a:blip>
          <a:stretch>
            <a:fillRect/>
          </a:stretch>
        </p:blipFill>
        <p:spPr>
          <a:xfrm>
            <a:off x="1" y="6182834"/>
            <a:ext cx="2787162" cy="675166"/>
          </a:xfrm>
          <a:prstGeom prst="rect">
            <a:avLst/>
          </a:prstGeom>
          <a:ln>
            <a:noFill/>
          </a:ln>
        </p:spPr>
      </p:pic>
    </p:spTree>
    <p:extLst>
      <p:ext uri="{BB962C8B-B14F-4D97-AF65-F5344CB8AC3E}">
        <p14:creationId xmlns:p14="http://schemas.microsoft.com/office/powerpoint/2010/main" val="1709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17" name="Picture 16">
            <a:extLst>
              <a:ext uri="{FF2B5EF4-FFF2-40B4-BE49-F238E27FC236}">
                <a16:creationId xmlns:a16="http://schemas.microsoft.com/office/drawing/2014/main" id="{A319180C-DBFA-48FB-A4A5-9FEF5A40588B}"/>
              </a:ext>
            </a:extLst>
          </p:cNvPr>
          <p:cNvPicPr>
            <a:picLocks noChangeAspect="1"/>
          </p:cNvPicPr>
          <p:nvPr/>
        </p:nvPicPr>
        <p:blipFill>
          <a:blip r:embed="rId3"/>
          <a:stretch>
            <a:fillRect/>
          </a:stretch>
        </p:blipFill>
        <p:spPr>
          <a:xfrm>
            <a:off x="1717432" y="1915557"/>
            <a:ext cx="3847975" cy="3311546"/>
          </a:xfrm>
          <a:prstGeom prst="rect">
            <a:avLst/>
          </a:prstGeom>
        </p:spPr>
      </p:pic>
      <p:pic>
        <p:nvPicPr>
          <p:cNvPr id="19" name="Picture 18">
            <a:extLst>
              <a:ext uri="{FF2B5EF4-FFF2-40B4-BE49-F238E27FC236}">
                <a16:creationId xmlns:a16="http://schemas.microsoft.com/office/drawing/2014/main" id="{8974F30E-67B4-4194-A011-4A8B89007F8C}"/>
              </a:ext>
            </a:extLst>
          </p:cNvPr>
          <p:cNvPicPr>
            <a:picLocks noChangeAspect="1"/>
          </p:cNvPicPr>
          <p:nvPr/>
        </p:nvPicPr>
        <p:blipFill rotWithShape="1">
          <a:blip r:embed="rId4"/>
          <a:srcRect l="45648"/>
          <a:stretch/>
        </p:blipFill>
        <p:spPr>
          <a:xfrm>
            <a:off x="5813057" y="1268580"/>
            <a:ext cx="6058026" cy="4179719"/>
          </a:xfrm>
          <a:prstGeom prst="rect">
            <a:avLst/>
          </a:prstGeom>
        </p:spPr>
      </p:pic>
      <p:sp>
        <p:nvSpPr>
          <p:cNvPr id="20" name="TextBox 19">
            <a:extLst>
              <a:ext uri="{FF2B5EF4-FFF2-40B4-BE49-F238E27FC236}">
                <a16:creationId xmlns:a16="http://schemas.microsoft.com/office/drawing/2014/main" id="{843639C2-A54D-4FA8-A82C-9C20E12AA02C}"/>
              </a:ext>
            </a:extLst>
          </p:cNvPr>
          <p:cNvSpPr txBox="1"/>
          <p:nvPr/>
        </p:nvSpPr>
        <p:spPr>
          <a:xfrm>
            <a:off x="2952750" y="5335636"/>
            <a:ext cx="1666875" cy="369332"/>
          </a:xfrm>
          <a:prstGeom prst="rect">
            <a:avLst/>
          </a:prstGeom>
          <a:noFill/>
        </p:spPr>
        <p:txBody>
          <a:bodyPr wrap="square" rtlCol="0">
            <a:spAutoFit/>
          </a:bodyPr>
          <a:lstStyle/>
          <a:p>
            <a:r>
              <a:rPr lang="en-US" dirty="0"/>
              <a:t>Heat Detector</a:t>
            </a:r>
          </a:p>
        </p:txBody>
      </p:sp>
      <p:sp>
        <p:nvSpPr>
          <p:cNvPr id="22" name="TextBox 21">
            <a:extLst>
              <a:ext uri="{FF2B5EF4-FFF2-40B4-BE49-F238E27FC236}">
                <a16:creationId xmlns:a16="http://schemas.microsoft.com/office/drawing/2014/main" id="{F05940AE-9FF9-4638-8D48-48905E16F67C}"/>
              </a:ext>
            </a:extLst>
          </p:cNvPr>
          <p:cNvSpPr txBox="1"/>
          <p:nvPr/>
        </p:nvSpPr>
        <p:spPr>
          <a:xfrm>
            <a:off x="8143875" y="5589420"/>
            <a:ext cx="1666875" cy="369332"/>
          </a:xfrm>
          <a:prstGeom prst="rect">
            <a:avLst/>
          </a:prstGeom>
          <a:noFill/>
        </p:spPr>
        <p:txBody>
          <a:bodyPr wrap="square" rtlCol="0">
            <a:spAutoFit/>
          </a:bodyPr>
          <a:lstStyle/>
          <a:p>
            <a:r>
              <a:rPr lang="en-US" dirty="0"/>
              <a:t>Smoke Detector</a:t>
            </a:r>
          </a:p>
        </p:txBody>
      </p:sp>
    </p:spTree>
    <p:extLst>
      <p:ext uri="{BB962C8B-B14F-4D97-AF65-F5344CB8AC3E}">
        <p14:creationId xmlns:p14="http://schemas.microsoft.com/office/powerpoint/2010/main" val="269439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3" name="Picture 2">
            <a:extLst>
              <a:ext uri="{FF2B5EF4-FFF2-40B4-BE49-F238E27FC236}">
                <a16:creationId xmlns:a16="http://schemas.microsoft.com/office/drawing/2014/main" id="{5AF451DF-5749-4127-90E1-78AE3D400079}"/>
              </a:ext>
            </a:extLst>
          </p:cNvPr>
          <p:cNvPicPr>
            <a:picLocks noChangeAspect="1"/>
          </p:cNvPicPr>
          <p:nvPr/>
        </p:nvPicPr>
        <p:blipFill>
          <a:blip r:embed="rId3"/>
          <a:stretch>
            <a:fillRect/>
          </a:stretch>
        </p:blipFill>
        <p:spPr>
          <a:xfrm>
            <a:off x="2796513" y="1900237"/>
            <a:ext cx="6598974" cy="3057525"/>
          </a:xfrm>
          <a:prstGeom prst="rect">
            <a:avLst/>
          </a:prstGeom>
        </p:spPr>
      </p:pic>
    </p:spTree>
    <p:extLst>
      <p:ext uri="{BB962C8B-B14F-4D97-AF65-F5344CB8AC3E}">
        <p14:creationId xmlns:p14="http://schemas.microsoft.com/office/powerpoint/2010/main" val="110542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4" name="Picture 3">
            <a:extLst>
              <a:ext uri="{FF2B5EF4-FFF2-40B4-BE49-F238E27FC236}">
                <a16:creationId xmlns:a16="http://schemas.microsoft.com/office/drawing/2014/main" id="{2DC5FE91-68EE-415A-9BC9-FE7A6286FFFC}"/>
              </a:ext>
            </a:extLst>
          </p:cNvPr>
          <p:cNvPicPr>
            <a:picLocks noChangeAspect="1"/>
          </p:cNvPicPr>
          <p:nvPr/>
        </p:nvPicPr>
        <p:blipFill>
          <a:blip r:embed="rId3"/>
          <a:stretch>
            <a:fillRect/>
          </a:stretch>
        </p:blipFill>
        <p:spPr>
          <a:xfrm>
            <a:off x="3238500" y="1347787"/>
            <a:ext cx="5715000" cy="4162425"/>
          </a:xfrm>
          <a:prstGeom prst="rect">
            <a:avLst/>
          </a:prstGeom>
        </p:spPr>
      </p:pic>
    </p:spTree>
    <p:extLst>
      <p:ext uri="{BB962C8B-B14F-4D97-AF65-F5344CB8AC3E}">
        <p14:creationId xmlns:p14="http://schemas.microsoft.com/office/powerpoint/2010/main" val="79105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5" name="Picture 4">
            <a:extLst>
              <a:ext uri="{FF2B5EF4-FFF2-40B4-BE49-F238E27FC236}">
                <a16:creationId xmlns:a16="http://schemas.microsoft.com/office/drawing/2014/main" id="{A165C014-B242-44E4-9360-08D048004798}"/>
              </a:ext>
            </a:extLst>
          </p:cNvPr>
          <p:cNvPicPr>
            <a:picLocks noChangeAspect="1"/>
          </p:cNvPicPr>
          <p:nvPr/>
        </p:nvPicPr>
        <p:blipFill>
          <a:blip r:embed="rId3"/>
          <a:stretch>
            <a:fillRect/>
          </a:stretch>
        </p:blipFill>
        <p:spPr>
          <a:xfrm>
            <a:off x="2787163" y="1243013"/>
            <a:ext cx="6893614" cy="3871913"/>
          </a:xfrm>
          <a:prstGeom prst="rect">
            <a:avLst/>
          </a:prstGeom>
        </p:spPr>
      </p:pic>
    </p:spTree>
    <p:extLst>
      <p:ext uri="{BB962C8B-B14F-4D97-AF65-F5344CB8AC3E}">
        <p14:creationId xmlns:p14="http://schemas.microsoft.com/office/powerpoint/2010/main" val="121781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3" name="Picture 2">
            <a:extLst>
              <a:ext uri="{FF2B5EF4-FFF2-40B4-BE49-F238E27FC236}">
                <a16:creationId xmlns:a16="http://schemas.microsoft.com/office/drawing/2014/main" id="{D7E15B16-1663-4D71-BF9E-99E7C959970F}"/>
              </a:ext>
            </a:extLst>
          </p:cNvPr>
          <p:cNvPicPr>
            <a:picLocks noChangeAspect="1"/>
          </p:cNvPicPr>
          <p:nvPr/>
        </p:nvPicPr>
        <p:blipFill>
          <a:blip r:embed="rId3"/>
          <a:stretch>
            <a:fillRect/>
          </a:stretch>
        </p:blipFill>
        <p:spPr>
          <a:xfrm>
            <a:off x="3238500" y="1657350"/>
            <a:ext cx="5715000" cy="3543300"/>
          </a:xfrm>
          <a:prstGeom prst="rect">
            <a:avLst/>
          </a:prstGeom>
        </p:spPr>
      </p:pic>
    </p:spTree>
    <p:extLst>
      <p:ext uri="{BB962C8B-B14F-4D97-AF65-F5344CB8AC3E}">
        <p14:creationId xmlns:p14="http://schemas.microsoft.com/office/powerpoint/2010/main" val="3134000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4" name="Picture 3">
            <a:extLst>
              <a:ext uri="{FF2B5EF4-FFF2-40B4-BE49-F238E27FC236}">
                <a16:creationId xmlns:a16="http://schemas.microsoft.com/office/drawing/2014/main" id="{1812C51D-4B2D-46F9-902A-68D184605941}"/>
              </a:ext>
            </a:extLst>
          </p:cNvPr>
          <p:cNvPicPr>
            <a:picLocks noChangeAspect="1"/>
          </p:cNvPicPr>
          <p:nvPr/>
        </p:nvPicPr>
        <p:blipFill>
          <a:blip r:embed="rId3"/>
          <a:stretch>
            <a:fillRect/>
          </a:stretch>
        </p:blipFill>
        <p:spPr>
          <a:xfrm>
            <a:off x="2920513" y="1347861"/>
            <a:ext cx="6166337" cy="4162277"/>
          </a:xfrm>
          <a:prstGeom prst="rect">
            <a:avLst/>
          </a:prstGeom>
        </p:spPr>
      </p:pic>
    </p:spTree>
    <p:extLst>
      <p:ext uri="{BB962C8B-B14F-4D97-AF65-F5344CB8AC3E}">
        <p14:creationId xmlns:p14="http://schemas.microsoft.com/office/powerpoint/2010/main" val="2943475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3" name="Picture 2">
            <a:extLst>
              <a:ext uri="{FF2B5EF4-FFF2-40B4-BE49-F238E27FC236}">
                <a16:creationId xmlns:a16="http://schemas.microsoft.com/office/drawing/2014/main" id="{FDD324B0-9C94-429B-8F09-8A7BA51F74E2}"/>
              </a:ext>
            </a:extLst>
          </p:cNvPr>
          <p:cNvPicPr>
            <a:picLocks noChangeAspect="1"/>
          </p:cNvPicPr>
          <p:nvPr/>
        </p:nvPicPr>
        <p:blipFill>
          <a:blip r:embed="rId3"/>
          <a:stretch>
            <a:fillRect/>
          </a:stretch>
        </p:blipFill>
        <p:spPr>
          <a:xfrm>
            <a:off x="2333562" y="1648672"/>
            <a:ext cx="6953250" cy="4062501"/>
          </a:xfrm>
          <a:prstGeom prst="rect">
            <a:avLst/>
          </a:prstGeom>
        </p:spPr>
      </p:pic>
      <p:sp>
        <p:nvSpPr>
          <p:cNvPr id="6" name="Title 1">
            <a:extLst>
              <a:ext uri="{FF2B5EF4-FFF2-40B4-BE49-F238E27FC236}">
                <a16:creationId xmlns:a16="http://schemas.microsoft.com/office/drawing/2014/main" id="{A5FEF9DA-29E6-4DF9-8934-1CD2C72B9270}"/>
              </a:ext>
            </a:extLst>
          </p:cNvPr>
          <p:cNvSpPr txBox="1">
            <a:spLocks/>
          </p:cNvSpPr>
          <p:nvPr/>
        </p:nvSpPr>
        <p:spPr>
          <a:xfrm>
            <a:off x="1771650" y="1146827"/>
            <a:ext cx="3847975" cy="581024"/>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n-US" i="0" cap="none" dirty="0">
                <a:latin typeface="Times New Roman" panose="02020603050405020304" pitchFamily="18" charset="0"/>
                <a:cs typeface="Times New Roman" panose="02020603050405020304" pitchFamily="18" charset="0"/>
              </a:rPr>
              <a:t>Rate Of Rise Heat Detector</a:t>
            </a:r>
          </a:p>
        </p:txBody>
      </p:sp>
    </p:spTree>
    <p:extLst>
      <p:ext uri="{BB962C8B-B14F-4D97-AF65-F5344CB8AC3E}">
        <p14:creationId xmlns:p14="http://schemas.microsoft.com/office/powerpoint/2010/main" val="410925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3847975" cy="581024"/>
          </a:xfrm>
        </p:spPr>
        <p:txBody>
          <a:bodyPr>
            <a:normAutofit fontScale="90000"/>
          </a:bodyPr>
          <a:lstStyle/>
          <a:p>
            <a:r>
              <a:rPr lang="en-US" b="1" dirty="0">
                <a:latin typeface="Aharoni" panose="02010803020104030203" pitchFamily="2" charset="-79"/>
                <a:cs typeface="Aharoni" panose="02010803020104030203" pitchFamily="2" charset="-79"/>
              </a:rPr>
              <a:t>Detector</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sp>
        <p:nvSpPr>
          <p:cNvPr id="6" name="Title 1">
            <a:extLst>
              <a:ext uri="{FF2B5EF4-FFF2-40B4-BE49-F238E27FC236}">
                <a16:creationId xmlns:a16="http://schemas.microsoft.com/office/drawing/2014/main" id="{A5FEF9DA-29E6-4DF9-8934-1CD2C72B9270}"/>
              </a:ext>
            </a:extLst>
          </p:cNvPr>
          <p:cNvSpPr txBox="1">
            <a:spLocks/>
          </p:cNvSpPr>
          <p:nvPr/>
        </p:nvSpPr>
        <p:spPr>
          <a:xfrm>
            <a:off x="1771650" y="1146827"/>
            <a:ext cx="3847975" cy="581024"/>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n-US" i="0" cap="none" dirty="0">
                <a:latin typeface="Times New Roman" panose="02020603050405020304" pitchFamily="18" charset="0"/>
                <a:cs typeface="Times New Roman" panose="02020603050405020304" pitchFamily="18" charset="0"/>
              </a:rPr>
              <a:t>Rate Of Rise Heat Detector</a:t>
            </a:r>
          </a:p>
        </p:txBody>
      </p:sp>
      <p:pic>
        <p:nvPicPr>
          <p:cNvPr id="5" name="Picture 4">
            <a:extLst>
              <a:ext uri="{FF2B5EF4-FFF2-40B4-BE49-F238E27FC236}">
                <a16:creationId xmlns:a16="http://schemas.microsoft.com/office/drawing/2014/main" id="{7BD4A7DA-BB7C-418F-ABED-CA8484B16689}"/>
              </a:ext>
            </a:extLst>
          </p:cNvPr>
          <p:cNvPicPr>
            <a:picLocks noChangeAspect="1"/>
          </p:cNvPicPr>
          <p:nvPr/>
        </p:nvPicPr>
        <p:blipFill>
          <a:blip r:embed="rId3"/>
          <a:stretch>
            <a:fillRect/>
          </a:stretch>
        </p:blipFill>
        <p:spPr>
          <a:xfrm>
            <a:off x="1052512" y="1852767"/>
            <a:ext cx="10086975" cy="3858406"/>
          </a:xfrm>
          <a:prstGeom prst="rect">
            <a:avLst/>
          </a:prstGeom>
        </p:spPr>
      </p:pic>
    </p:spTree>
    <p:extLst>
      <p:ext uri="{BB962C8B-B14F-4D97-AF65-F5344CB8AC3E}">
        <p14:creationId xmlns:p14="http://schemas.microsoft.com/office/powerpoint/2010/main" val="139294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8220075" cy="581024"/>
          </a:xfrm>
        </p:spPr>
        <p:txBody>
          <a:bodyPr>
            <a:normAutofit fontScale="90000"/>
          </a:bodyPr>
          <a:lstStyle/>
          <a:p>
            <a:r>
              <a:rPr lang="en-US">
                <a:latin typeface="Aharoni" panose="02010803020104030203" pitchFamily="2" charset="-79"/>
                <a:cs typeface="Aharoni" panose="02010803020104030203" pitchFamily="2" charset="-79"/>
              </a:rPr>
              <a:t>Pull Station or Call Point</a:t>
            </a:r>
            <a:endParaRPr lang="en-US" dirty="0">
              <a:latin typeface="Aharoni" panose="02010803020104030203" pitchFamily="2" charset="-79"/>
              <a:cs typeface="Aharoni" panose="02010803020104030203" pitchFamily="2" charset="-79"/>
            </a:endParaRP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4" name="Picture 3">
            <a:extLst>
              <a:ext uri="{FF2B5EF4-FFF2-40B4-BE49-F238E27FC236}">
                <a16:creationId xmlns:a16="http://schemas.microsoft.com/office/drawing/2014/main" id="{ACFE6B3F-8D4A-4D2D-A8D0-D4F869D77131}"/>
              </a:ext>
            </a:extLst>
          </p:cNvPr>
          <p:cNvPicPr>
            <a:picLocks noChangeAspect="1"/>
          </p:cNvPicPr>
          <p:nvPr/>
        </p:nvPicPr>
        <p:blipFill>
          <a:blip r:embed="rId3"/>
          <a:stretch>
            <a:fillRect/>
          </a:stretch>
        </p:blipFill>
        <p:spPr>
          <a:xfrm>
            <a:off x="1062038" y="3502541"/>
            <a:ext cx="3348037" cy="2272267"/>
          </a:xfrm>
          <a:prstGeom prst="rect">
            <a:avLst/>
          </a:prstGeom>
        </p:spPr>
      </p:pic>
      <p:pic>
        <p:nvPicPr>
          <p:cNvPr id="6" name="Picture 5">
            <a:extLst>
              <a:ext uri="{FF2B5EF4-FFF2-40B4-BE49-F238E27FC236}">
                <a16:creationId xmlns:a16="http://schemas.microsoft.com/office/drawing/2014/main" id="{035C7E77-DD76-4231-A401-9FA2FD636446}"/>
              </a:ext>
            </a:extLst>
          </p:cNvPr>
          <p:cNvPicPr>
            <a:picLocks noChangeAspect="1"/>
          </p:cNvPicPr>
          <p:nvPr/>
        </p:nvPicPr>
        <p:blipFill>
          <a:blip r:embed="rId4"/>
          <a:stretch>
            <a:fillRect/>
          </a:stretch>
        </p:blipFill>
        <p:spPr>
          <a:xfrm>
            <a:off x="5253037" y="3083339"/>
            <a:ext cx="5510213" cy="3099495"/>
          </a:xfrm>
          <a:prstGeom prst="rect">
            <a:avLst/>
          </a:prstGeom>
        </p:spPr>
      </p:pic>
      <p:sp>
        <p:nvSpPr>
          <p:cNvPr id="7" name="Title 1">
            <a:extLst>
              <a:ext uri="{FF2B5EF4-FFF2-40B4-BE49-F238E27FC236}">
                <a16:creationId xmlns:a16="http://schemas.microsoft.com/office/drawing/2014/main" id="{40FBC2EF-FA39-482A-B71B-E84697166265}"/>
              </a:ext>
            </a:extLst>
          </p:cNvPr>
          <p:cNvSpPr txBox="1">
            <a:spLocks/>
          </p:cNvSpPr>
          <p:nvPr/>
        </p:nvSpPr>
        <p:spPr>
          <a:xfrm>
            <a:off x="1428750" y="1394086"/>
            <a:ext cx="9655418" cy="1700429"/>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nSpc>
                <a:spcPct val="120000"/>
              </a:lnSpc>
            </a:pPr>
            <a:r>
              <a:rPr lang="en-US" b="0" i="0" cap="none" dirty="0">
                <a:solidFill>
                  <a:srgbClr val="212121"/>
                </a:solidFill>
                <a:effectLst/>
                <a:latin typeface="+mn-lt"/>
              </a:rPr>
              <a:t>Manual fire alarm activation requires human intervention, as distinct from automatic fire alarm activation such as that provided through the use of heat detectors and smoke detectors. It is, however, possible for call points/pull stations to be used in conjunction with automatic detection as part of an overall fire detection and alarm system.</a:t>
            </a:r>
            <a:endParaRPr lang="en-US" cap="none" dirty="0">
              <a:latin typeface="+mn-lt"/>
              <a:cs typeface="Aharoni" panose="02010803020104030203" pitchFamily="2" charset="-79"/>
            </a:endParaRPr>
          </a:p>
        </p:txBody>
      </p:sp>
    </p:spTree>
    <p:extLst>
      <p:ext uri="{BB962C8B-B14F-4D97-AF65-F5344CB8AC3E}">
        <p14:creationId xmlns:p14="http://schemas.microsoft.com/office/powerpoint/2010/main" val="208399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8220075" cy="581024"/>
          </a:xfrm>
        </p:spPr>
        <p:txBody>
          <a:bodyPr>
            <a:normAutofit fontScale="90000"/>
          </a:bodyPr>
          <a:lstStyle/>
          <a:p>
            <a:r>
              <a:rPr lang="en-US" b="1" dirty="0">
                <a:latin typeface="Aharoni" panose="02010803020104030203" pitchFamily="2" charset="-79"/>
                <a:cs typeface="Aharoni" panose="02010803020104030203" pitchFamily="2" charset="-79"/>
              </a:rPr>
              <a:t>Notification appliances</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10" name="Picture 9">
            <a:extLst>
              <a:ext uri="{FF2B5EF4-FFF2-40B4-BE49-F238E27FC236}">
                <a16:creationId xmlns:a16="http://schemas.microsoft.com/office/drawing/2014/main" id="{A3BD3CB9-2E7C-402D-ACBA-B8C3B849D03C}"/>
              </a:ext>
            </a:extLst>
          </p:cNvPr>
          <p:cNvPicPr>
            <a:picLocks noChangeAspect="1"/>
          </p:cNvPicPr>
          <p:nvPr/>
        </p:nvPicPr>
        <p:blipFill>
          <a:blip r:embed="rId3"/>
          <a:stretch>
            <a:fillRect/>
          </a:stretch>
        </p:blipFill>
        <p:spPr>
          <a:xfrm>
            <a:off x="2214637" y="1114425"/>
            <a:ext cx="2676376" cy="2676376"/>
          </a:xfrm>
          <a:prstGeom prst="rect">
            <a:avLst/>
          </a:prstGeom>
        </p:spPr>
      </p:pic>
      <p:pic>
        <p:nvPicPr>
          <p:cNvPr id="11" name="Picture 10">
            <a:extLst>
              <a:ext uri="{FF2B5EF4-FFF2-40B4-BE49-F238E27FC236}">
                <a16:creationId xmlns:a16="http://schemas.microsoft.com/office/drawing/2014/main" id="{CB3192C1-EF19-4570-873E-7F646ED926C1}"/>
              </a:ext>
            </a:extLst>
          </p:cNvPr>
          <p:cNvPicPr>
            <a:picLocks noChangeAspect="1"/>
          </p:cNvPicPr>
          <p:nvPr/>
        </p:nvPicPr>
        <p:blipFill>
          <a:blip r:embed="rId4"/>
          <a:stretch>
            <a:fillRect/>
          </a:stretch>
        </p:blipFill>
        <p:spPr>
          <a:xfrm>
            <a:off x="2214637" y="3648630"/>
            <a:ext cx="7480440" cy="2676376"/>
          </a:xfrm>
          <a:prstGeom prst="rect">
            <a:avLst/>
          </a:prstGeom>
        </p:spPr>
      </p:pic>
      <p:pic>
        <p:nvPicPr>
          <p:cNvPr id="13" name="Picture 12">
            <a:extLst>
              <a:ext uri="{FF2B5EF4-FFF2-40B4-BE49-F238E27FC236}">
                <a16:creationId xmlns:a16="http://schemas.microsoft.com/office/drawing/2014/main" id="{5E8FE75D-AD73-4CBF-A7CE-938197965D6D}"/>
              </a:ext>
            </a:extLst>
          </p:cNvPr>
          <p:cNvPicPr>
            <a:picLocks noChangeAspect="1"/>
          </p:cNvPicPr>
          <p:nvPr/>
        </p:nvPicPr>
        <p:blipFill>
          <a:blip r:embed="rId5"/>
          <a:stretch>
            <a:fillRect/>
          </a:stretch>
        </p:blipFill>
        <p:spPr>
          <a:xfrm>
            <a:off x="7105649" y="1043340"/>
            <a:ext cx="2676376" cy="2676376"/>
          </a:xfrm>
          <a:prstGeom prst="rect">
            <a:avLst/>
          </a:prstGeom>
        </p:spPr>
      </p:pic>
    </p:spTree>
    <p:extLst>
      <p:ext uri="{BB962C8B-B14F-4D97-AF65-F5344CB8AC3E}">
        <p14:creationId xmlns:p14="http://schemas.microsoft.com/office/powerpoint/2010/main" val="186617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35195-BDCC-4D15-AABD-4281C342EDB1}"/>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13" name="Picture 12">
            <a:extLst>
              <a:ext uri="{FF2B5EF4-FFF2-40B4-BE49-F238E27FC236}">
                <a16:creationId xmlns:a16="http://schemas.microsoft.com/office/drawing/2014/main" id="{36236D66-5289-4593-812C-450701115E50}"/>
              </a:ext>
            </a:extLst>
          </p:cNvPr>
          <p:cNvPicPr>
            <a:picLocks noChangeAspect="1"/>
          </p:cNvPicPr>
          <p:nvPr/>
        </p:nvPicPr>
        <p:blipFill>
          <a:blip r:embed="rId3"/>
          <a:stretch>
            <a:fillRect/>
          </a:stretch>
        </p:blipFill>
        <p:spPr>
          <a:xfrm>
            <a:off x="4500033" y="1129228"/>
            <a:ext cx="1905000" cy="752475"/>
          </a:xfrm>
          <a:prstGeom prst="rect">
            <a:avLst/>
          </a:prstGeom>
        </p:spPr>
      </p:pic>
      <p:sp>
        <p:nvSpPr>
          <p:cNvPr id="14" name="TextBox 13">
            <a:extLst>
              <a:ext uri="{FF2B5EF4-FFF2-40B4-BE49-F238E27FC236}">
                <a16:creationId xmlns:a16="http://schemas.microsoft.com/office/drawing/2014/main" id="{EB435228-8809-45DC-9B8A-C61684988057}"/>
              </a:ext>
            </a:extLst>
          </p:cNvPr>
          <p:cNvSpPr txBox="1"/>
          <p:nvPr/>
        </p:nvSpPr>
        <p:spPr>
          <a:xfrm>
            <a:off x="1481668" y="1274632"/>
            <a:ext cx="2489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Main Contractor.</a:t>
            </a:r>
          </a:p>
        </p:txBody>
      </p:sp>
      <p:sp>
        <p:nvSpPr>
          <p:cNvPr id="15" name="TextBox 14">
            <a:extLst>
              <a:ext uri="{FF2B5EF4-FFF2-40B4-BE49-F238E27FC236}">
                <a16:creationId xmlns:a16="http://schemas.microsoft.com/office/drawing/2014/main" id="{D4515066-FA03-4012-9C2F-B476FFDEEF02}"/>
              </a:ext>
            </a:extLst>
          </p:cNvPr>
          <p:cNvSpPr txBox="1"/>
          <p:nvPr/>
        </p:nvSpPr>
        <p:spPr>
          <a:xfrm>
            <a:off x="554568" y="3596563"/>
            <a:ext cx="38692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Location: San Francisco</a:t>
            </a:r>
          </a:p>
        </p:txBody>
      </p:sp>
      <p:pic>
        <p:nvPicPr>
          <p:cNvPr id="19" name="Picture 18">
            <a:extLst>
              <a:ext uri="{FF2B5EF4-FFF2-40B4-BE49-F238E27FC236}">
                <a16:creationId xmlns:a16="http://schemas.microsoft.com/office/drawing/2014/main" id="{6C720F0A-D223-4252-A2E9-17B670CAEA7F}"/>
              </a:ext>
            </a:extLst>
          </p:cNvPr>
          <p:cNvPicPr>
            <a:picLocks noChangeAspect="1"/>
          </p:cNvPicPr>
          <p:nvPr/>
        </p:nvPicPr>
        <p:blipFill>
          <a:blip r:embed="rId4"/>
          <a:stretch>
            <a:fillRect/>
          </a:stretch>
        </p:blipFill>
        <p:spPr>
          <a:xfrm>
            <a:off x="4423832" y="2184397"/>
            <a:ext cx="5005917" cy="3737337"/>
          </a:xfrm>
          <a:prstGeom prst="rect">
            <a:avLst/>
          </a:prstGeom>
        </p:spPr>
      </p:pic>
    </p:spTree>
    <p:extLst>
      <p:ext uri="{BB962C8B-B14F-4D97-AF65-F5344CB8AC3E}">
        <p14:creationId xmlns:p14="http://schemas.microsoft.com/office/powerpoint/2010/main" val="113349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title"/>
          </p:nvPr>
        </p:nvSpPr>
        <p:spPr>
          <a:xfrm>
            <a:off x="1143000" y="533401"/>
            <a:ext cx="8220075" cy="581024"/>
          </a:xfrm>
        </p:spPr>
        <p:txBody>
          <a:bodyPr>
            <a:normAutofit fontScale="90000"/>
          </a:bodyPr>
          <a:lstStyle/>
          <a:p>
            <a:r>
              <a:rPr lang="en-US" b="1" dirty="0">
                <a:latin typeface="Aharoni" panose="02010803020104030203" pitchFamily="2" charset="-79"/>
                <a:cs typeface="Aharoni" panose="02010803020104030203" pitchFamily="2" charset="-79"/>
              </a:rPr>
              <a:t>Pipes and Cables</a:t>
            </a:r>
          </a:p>
        </p:txBody>
      </p:sp>
      <p:pic>
        <p:nvPicPr>
          <p:cNvPr id="8" name="Picture 7">
            <a:extLst>
              <a:ext uri="{FF2B5EF4-FFF2-40B4-BE49-F238E27FC236}">
                <a16:creationId xmlns:a16="http://schemas.microsoft.com/office/drawing/2014/main" id="{DE95A264-7EDC-4A7E-8F7D-8A215045CBE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7" name="Picture 6">
            <a:extLst>
              <a:ext uri="{FF2B5EF4-FFF2-40B4-BE49-F238E27FC236}">
                <a16:creationId xmlns:a16="http://schemas.microsoft.com/office/drawing/2014/main" id="{2316C7F6-CC0F-47A6-8832-7A96350EBAAA}"/>
              </a:ext>
            </a:extLst>
          </p:cNvPr>
          <p:cNvPicPr>
            <a:picLocks noChangeAspect="1"/>
          </p:cNvPicPr>
          <p:nvPr/>
        </p:nvPicPr>
        <p:blipFill>
          <a:blip r:embed="rId3"/>
          <a:stretch>
            <a:fillRect/>
          </a:stretch>
        </p:blipFill>
        <p:spPr>
          <a:xfrm>
            <a:off x="1143000" y="1381124"/>
            <a:ext cx="5438775" cy="4562475"/>
          </a:xfrm>
          <a:prstGeom prst="rect">
            <a:avLst/>
          </a:prstGeom>
          <a:ln>
            <a:noFill/>
          </a:ln>
          <a:effectLst>
            <a:outerShdw blurRad="190500" algn="tl" rotWithShape="0">
              <a:srgbClr val="000000">
                <a:alpha val="70000"/>
              </a:srgbClr>
            </a:outerShdw>
          </a:effectLst>
        </p:spPr>
      </p:pic>
      <p:pic>
        <p:nvPicPr>
          <p:cNvPr id="9" name="Content Placeholder 4">
            <a:extLst>
              <a:ext uri="{FF2B5EF4-FFF2-40B4-BE49-F238E27FC236}">
                <a16:creationId xmlns:a16="http://schemas.microsoft.com/office/drawing/2014/main" id="{6C2DD4BB-8CDF-4177-A834-0E72A75FFCD7}"/>
              </a:ext>
            </a:extLst>
          </p:cNvPr>
          <p:cNvPicPr>
            <a:picLocks noGrp="1" noChangeAspect="1"/>
          </p:cNvPicPr>
          <p:nvPr>
            <p:ph idx="1"/>
          </p:nvPr>
        </p:nvPicPr>
        <p:blipFill>
          <a:blip r:embed="rId4"/>
          <a:stretch>
            <a:fillRect/>
          </a:stretch>
        </p:blipFill>
        <p:spPr>
          <a:xfrm>
            <a:off x="6837364" y="1891505"/>
            <a:ext cx="4722282" cy="35417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459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533400"/>
            <a:ext cx="3762374" cy="685800"/>
          </a:xfrm>
        </p:spPr>
        <p:txBody>
          <a:bodyPr>
            <a:normAutofit fontScale="90000"/>
          </a:bodyPr>
          <a:lstStyle/>
          <a:p>
            <a:r>
              <a:rPr lang="en-US" sz="4400" dirty="0">
                <a:latin typeface="Aharoni" panose="02010803020104030203" pitchFamily="2" charset="-79"/>
                <a:cs typeface="Aharoni" panose="02010803020104030203" pitchFamily="2" charset="-79"/>
              </a:rPr>
              <a:t>Drawings</a:t>
            </a:r>
          </a:p>
        </p:txBody>
      </p:sp>
      <p:pic>
        <p:nvPicPr>
          <p:cNvPr id="13" name="Picture 12">
            <a:extLst>
              <a:ext uri="{FF2B5EF4-FFF2-40B4-BE49-F238E27FC236}">
                <a16:creationId xmlns:a16="http://schemas.microsoft.com/office/drawing/2014/main" id="{1F5FB444-61CF-4331-8DC6-1334A3E140C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19" name="Picture 18">
            <a:extLst>
              <a:ext uri="{FF2B5EF4-FFF2-40B4-BE49-F238E27FC236}">
                <a16:creationId xmlns:a16="http://schemas.microsoft.com/office/drawing/2014/main" id="{19DAF206-482F-47A1-9278-30EF37235905}"/>
              </a:ext>
            </a:extLst>
          </p:cNvPr>
          <p:cNvPicPr>
            <a:picLocks noChangeAspect="1"/>
          </p:cNvPicPr>
          <p:nvPr/>
        </p:nvPicPr>
        <p:blipFill>
          <a:blip r:embed="rId3"/>
          <a:stretch>
            <a:fillRect/>
          </a:stretch>
        </p:blipFill>
        <p:spPr>
          <a:xfrm>
            <a:off x="3210454" y="1219200"/>
            <a:ext cx="6366779" cy="5240217"/>
          </a:xfrm>
          <a:prstGeom prst="rect">
            <a:avLst/>
          </a:prstGeom>
        </p:spPr>
      </p:pic>
    </p:spTree>
    <p:extLst>
      <p:ext uri="{BB962C8B-B14F-4D97-AF65-F5344CB8AC3E}">
        <p14:creationId xmlns:p14="http://schemas.microsoft.com/office/powerpoint/2010/main" val="349526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533400"/>
            <a:ext cx="3762374" cy="685800"/>
          </a:xfrm>
        </p:spPr>
        <p:txBody>
          <a:bodyPr>
            <a:normAutofit fontScale="90000"/>
          </a:bodyPr>
          <a:lstStyle/>
          <a:p>
            <a:r>
              <a:rPr lang="en-US" sz="4400" dirty="0">
                <a:latin typeface="Aharoni" panose="02010803020104030203" pitchFamily="2" charset="-79"/>
                <a:cs typeface="Aharoni" panose="02010803020104030203" pitchFamily="2" charset="-79"/>
              </a:rPr>
              <a:t>Drawings</a:t>
            </a:r>
          </a:p>
        </p:txBody>
      </p:sp>
      <p:pic>
        <p:nvPicPr>
          <p:cNvPr id="13" name="Picture 12">
            <a:extLst>
              <a:ext uri="{FF2B5EF4-FFF2-40B4-BE49-F238E27FC236}">
                <a16:creationId xmlns:a16="http://schemas.microsoft.com/office/drawing/2014/main" id="{1F5FB444-61CF-4331-8DC6-1334A3E140C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4" name="Picture 3">
            <a:extLst>
              <a:ext uri="{FF2B5EF4-FFF2-40B4-BE49-F238E27FC236}">
                <a16:creationId xmlns:a16="http://schemas.microsoft.com/office/drawing/2014/main" id="{D15CAB67-2ED3-479F-98AD-D15C8E8A2DA5}"/>
              </a:ext>
            </a:extLst>
          </p:cNvPr>
          <p:cNvPicPr>
            <a:picLocks noChangeAspect="1"/>
          </p:cNvPicPr>
          <p:nvPr/>
        </p:nvPicPr>
        <p:blipFill>
          <a:blip r:embed="rId3"/>
          <a:stretch>
            <a:fillRect/>
          </a:stretch>
        </p:blipFill>
        <p:spPr>
          <a:xfrm>
            <a:off x="2787163" y="1144058"/>
            <a:ext cx="6147287" cy="4792134"/>
          </a:xfrm>
          <a:prstGeom prst="rect">
            <a:avLst/>
          </a:prstGeom>
        </p:spPr>
      </p:pic>
    </p:spTree>
    <p:extLst>
      <p:ext uri="{BB962C8B-B14F-4D97-AF65-F5344CB8AC3E}">
        <p14:creationId xmlns:p14="http://schemas.microsoft.com/office/powerpoint/2010/main" val="2402664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26067" y="433226"/>
            <a:ext cx="3762374" cy="685800"/>
          </a:xfrm>
        </p:spPr>
        <p:txBody>
          <a:bodyPr>
            <a:normAutofit fontScale="90000"/>
          </a:bodyPr>
          <a:lstStyle/>
          <a:p>
            <a:r>
              <a:rPr lang="en-US" sz="4400" dirty="0">
                <a:latin typeface="Aharoni" panose="02010803020104030203" pitchFamily="2" charset="-79"/>
                <a:cs typeface="Aharoni" panose="02010803020104030203" pitchFamily="2" charset="-79"/>
              </a:rPr>
              <a:t>Drawings</a:t>
            </a:r>
          </a:p>
        </p:txBody>
      </p:sp>
      <p:pic>
        <p:nvPicPr>
          <p:cNvPr id="13" name="Picture 12">
            <a:extLst>
              <a:ext uri="{FF2B5EF4-FFF2-40B4-BE49-F238E27FC236}">
                <a16:creationId xmlns:a16="http://schemas.microsoft.com/office/drawing/2014/main" id="{1F5FB444-61CF-4331-8DC6-1334A3E140C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5" name="Picture 4">
            <a:extLst>
              <a:ext uri="{FF2B5EF4-FFF2-40B4-BE49-F238E27FC236}">
                <a16:creationId xmlns:a16="http://schemas.microsoft.com/office/drawing/2014/main" id="{D5CA2B3E-7A01-40CA-B8D4-BC0B84C68EE6}"/>
              </a:ext>
            </a:extLst>
          </p:cNvPr>
          <p:cNvPicPr>
            <a:picLocks noChangeAspect="1"/>
          </p:cNvPicPr>
          <p:nvPr/>
        </p:nvPicPr>
        <p:blipFill>
          <a:blip r:embed="rId3"/>
          <a:stretch>
            <a:fillRect/>
          </a:stretch>
        </p:blipFill>
        <p:spPr>
          <a:xfrm>
            <a:off x="2477011" y="1219200"/>
            <a:ext cx="7555989" cy="4862674"/>
          </a:xfrm>
          <a:prstGeom prst="rect">
            <a:avLst/>
          </a:prstGeom>
        </p:spPr>
      </p:pic>
    </p:spTree>
    <p:extLst>
      <p:ext uri="{BB962C8B-B14F-4D97-AF65-F5344CB8AC3E}">
        <p14:creationId xmlns:p14="http://schemas.microsoft.com/office/powerpoint/2010/main" val="2406749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058334" y="337583"/>
            <a:ext cx="3762374" cy="685800"/>
          </a:xfrm>
        </p:spPr>
        <p:txBody>
          <a:bodyPr>
            <a:normAutofit fontScale="90000"/>
          </a:bodyPr>
          <a:lstStyle/>
          <a:p>
            <a:r>
              <a:rPr lang="en-US" sz="4400" dirty="0">
                <a:latin typeface="Aharoni" panose="02010803020104030203" pitchFamily="2" charset="-79"/>
                <a:cs typeface="Aharoni" panose="02010803020104030203" pitchFamily="2" charset="-79"/>
              </a:rPr>
              <a:t>Drawings</a:t>
            </a:r>
          </a:p>
        </p:txBody>
      </p:sp>
      <p:pic>
        <p:nvPicPr>
          <p:cNvPr id="13" name="Picture 12">
            <a:extLst>
              <a:ext uri="{FF2B5EF4-FFF2-40B4-BE49-F238E27FC236}">
                <a16:creationId xmlns:a16="http://schemas.microsoft.com/office/drawing/2014/main" id="{1F5FB444-61CF-4331-8DC6-1334A3E140CC}"/>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pic>
        <p:nvPicPr>
          <p:cNvPr id="5" name="Picture 4">
            <a:extLst>
              <a:ext uri="{FF2B5EF4-FFF2-40B4-BE49-F238E27FC236}">
                <a16:creationId xmlns:a16="http://schemas.microsoft.com/office/drawing/2014/main" id="{9A7C27E2-D2FF-49A0-A84F-941E817738F1}"/>
              </a:ext>
            </a:extLst>
          </p:cNvPr>
          <p:cNvPicPr>
            <a:picLocks noChangeAspect="1"/>
          </p:cNvPicPr>
          <p:nvPr/>
        </p:nvPicPr>
        <p:blipFill>
          <a:blip r:embed="rId3"/>
          <a:stretch>
            <a:fillRect/>
          </a:stretch>
        </p:blipFill>
        <p:spPr>
          <a:xfrm>
            <a:off x="1689100" y="1136290"/>
            <a:ext cx="8813800" cy="5384127"/>
          </a:xfrm>
          <a:prstGeom prst="rect">
            <a:avLst/>
          </a:prstGeom>
        </p:spPr>
      </p:pic>
    </p:spTree>
    <p:extLst>
      <p:ext uri="{BB962C8B-B14F-4D97-AF65-F5344CB8AC3E}">
        <p14:creationId xmlns:p14="http://schemas.microsoft.com/office/powerpoint/2010/main" val="2907828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6541016" cy="880533"/>
          </a:xfrm>
        </p:spPr>
        <p:txBody>
          <a:bodyPr>
            <a:noAutofit/>
          </a:bodyPr>
          <a:lstStyle/>
          <a:p>
            <a:r>
              <a:rPr lang="en-US" sz="3600" b="1" dirty="0">
                <a:latin typeface="Aharoni" panose="02010803020104030203" pitchFamily="2" charset="-79"/>
                <a:cs typeface="Aharoni" panose="02010803020104030203" pitchFamily="2" charset="-79"/>
              </a:rPr>
              <a:t>Construction</a:t>
            </a:r>
            <a:r>
              <a:rPr lang="en-US" sz="3600" dirty="0">
                <a:latin typeface="Aharoni" panose="02010803020104030203" pitchFamily="2" charset="-79"/>
                <a:cs typeface="Aharoni" panose="02010803020104030203" pitchFamily="2" charset="-79"/>
              </a:rPr>
              <a:t> </a:t>
            </a:r>
            <a:r>
              <a:rPr lang="en-US" sz="3600" b="1" dirty="0">
                <a:latin typeface="Aharoni" panose="02010803020104030203" pitchFamily="2" charset="-79"/>
                <a:cs typeface="Aharoni" panose="02010803020104030203" pitchFamily="2" charset="-79"/>
              </a:rPr>
              <a:t>Sequence</a:t>
            </a:r>
            <a:r>
              <a:rPr lang="en-US" sz="3600" dirty="0">
                <a:latin typeface="Aharoni" panose="02010803020104030203" pitchFamily="2" charset="-79"/>
                <a:cs typeface="Aharoni" panose="02010803020104030203" pitchFamily="2" charset="-79"/>
              </a:rPr>
              <a:t> </a:t>
            </a:r>
          </a:p>
        </p:txBody>
      </p:sp>
      <p:pic>
        <p:nvPicPr>
          <p:cNvPr id="6" name="Picture Placeholder 5" descr="A view of a bridge from below">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7444"/>
            <a:ext cx="4966447" cy="6846394"/>
          </a:xfrm>
        </p:spPr>
      </p:pic>
      <p:pic>
        <p:nvPicPr>
          <p:cNvPr id="10" name="Picture 9">
            <a:extLst>
              <a:ext uri="{FF2B5EF4-FFF2-40B4-BE49-F238E27FC236}">
                <a16:creationId xmlns:a16="http://schemas.microsoft.com/office/drawing/2014/main" id="{1865AF0C-1838-4D32-B92F-73978E112501}"/>
              </a:ext>
            </a:extLst>
          </p:cNvPr>
          <p:cNvPicPr>
            <a:picLocks noChangeAspect="1"/>
          </p:cNvPicPr>
          <p:nvPr/>
        </p:nvPicPr>
        <p:blipFill>
          <a:blip r:embed="rId3">
            <a:alphaModFix amt="20000"/>
          </a:blip>
          <a:stretch>
            <a:fillRect/>
          </a:stretch>
        </p:blipFill>
        <p:spPr>
          <a:xfrm>
            <a:off x="1" y="6182834"/>
            <a:ext cx="3488266" cy="675166"/>
          </a:xfrm>
          <a:prstGeom prst="rect">
            <a:avLst/>
          </a:prstGeom>
          <a:ln>
            <a:noFill/>
          </a:ln>
        </p:spPr>
      </p:pic>
      <p:sp>
        <p:nvSpPr>
          <p:cNvPr id="5" name="TextBox 4">
            <a:extLst>
              <a:ext uri="{FF2B5EF4-FFF2-40B4-BE49-F238E27FC236}">
                <a16:creationId xmlns:a16="http://schemas.microsoft.com/office/drawing/2014/main" id="{B907BB3E-9E80-427D-8174-48D7FE56E996}"/>
              </a:ext>
            </a:extLst>
          </p:cNvPr>
          <p:cNvSpPr txBox="1"/>
          <p:nvPr/>
        </p:nvSpPr>
        <p:spPr>
          <a:xfrm>
            <a:off x="6900333" y="1822049"/>
            <a:ext cx="5291667" cy="558358"/>
          </a:xfrm>
          <a:prstGeom prst="rect">
            <a:avLst/>
          </a:prstGeom>
          <a:noFill/>
        </p:spPr>
        <p:txBody>
          <a:bodyPr wrap="squar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1. Rough-in (Conduits and  Boxes)</a:t>
            </a:r>
          </a:p>
        </p:txBody>
      </p:sp>
      <p:sp>
        <p:nvSpPr>
          <p:cNvPr id="3" name="TextBox 2">
            <a:extLst>
              <a:ext uri="{FF2B5EF4-FFF2-40B4-BE49-F238E27FC236}">
                <a16:creationId xmlns:a16="http://schemas.microsoft.com/office/drawing/2014/main" id="{60743D84-106E-4098-A2F0-8D4D047F767E}"/>
              </a:ext>
            </a:extLst>
          </p:cNvPr>
          <p:cNvSpPr txBox="1"/>
          <p:nvPr/>
        </p:nvSpPr>
        <p:spPr>
          <a:xfrm>
            <a:off x="6900333" y="2757691"/>
            <a:ext cx="2557992" cy="558358"/>
          </a:xfrm>
          <a:prstGeom prst="rect">
            <a:avLst/>
          </a:prstGeom>
          <a:noFill/>
        </p:spPr>
        <p:txBody>
          <a:bodyPr wrap="squar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3. Trim out ( Pull Wire)</a:t>
            </a:r>
          </a:p>
        </p:txBody>
      </p:sp>
      <p:sp>
        <p:nvSpPr>
          <p:cNvPr id="4" name="TextBox 3">
            <a:extLst>
              <a:ext uri="{FF2B5EF4-FFF2-40B4-BE49-F238E27FC236}">
                <a16:creationId xmlns:a16="http://schemas.microsoft.com/office/drawing/2014/main" id="{2E94F063-FE43-483C-A1AD-CC7D42A52D2D}"/>
              </a:ext>
            </a:extLst>
          </p:cNvPr>
          <p:cNvSpPr txBox="1"/>
          <p:nvPr/>
        </p:nvSpPr>
        <p:spPr>
          <a:xfrm>
            <a:off x="6900333" y="3262773"/>
            <a:ext cx="1765227" cy="558358"/>
          </a:xfrm>
          <a:prstGeom prst="rect">
            <a:avLst/>
          </a:prstGeom>
          <a:noFill/>
        </p:spPr>
        <p:txBody>
          <a:bodyPr wrap="non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4. Wall Finishes</a:t>
            </a:r>
          </a:p>
        </p:txBody>
      </p:sp>
      <p:sp>
        <p:nvSpPr>
          <p:cNvPr id="7" name="TextBox 6">
            <a:extLst>
              <a:ext uri="{FF2B5EF4-FFF2-40B4-BE49-F238E27FC236}">
                <a16:creationId xmlns:a16="http://schemas.microsoft.com/office/drawing/2014/main" id="{906DBB83-7281-46A6-8ABD-1BE6DB903A21}"/>
              </a:ext>
            </a:extLst>
          </p:cNvPr>
          <p:cNvSpPr txBox="1"/>
          <p:nvPr/>
        </p:nvSpPr>
        <p:spPr>
          <a:xfrm>
            <a:off x="1535774" y="3311741"/>
            <a:ext cx="2339167" cy="561949"/>
          </a:xfrm>
          <a:prstGeom prst="rect">
            <a:avLst/>
          </a:prstGeom>
          <a:noFill/>
        </p:spPr>
        <p:txBody>
          <a:bodyPr wrap="squar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4. Ceiling Paint </a:t>
            </a:r>
          </a:p>
        </p:txBody>
      </p:sp>
      <p:sp>
        <p:nvSpPr>
          <p:cNvPr id="8" name="TextBox 7">
            <a:extLst>
              <a:ext uri="{FF2B5EF4-FFF2-40B4-BE49-F238E27FC236}">
                <a16:creationId xmlns:a16="http://schemas.microsoft.com/office/drawing/2014/main" id="{BAE8A2A2-F42F-4586-9FEF-15650CE9092D}"/>
              </a:ext>
            </a:extLst>
          </p:cNvPr>
          <p:cNvSpPr txBox="1"/>
          <p:nvPr/>
        </p:nvSpPr>
        <p:spPr>
          <a:xfrm>
            <a:off x="1547546" y="3736784"/>
            <a:ext cx="2345514" cy="558358"/>
          </a:xfrm>
          <a:prstGeom prst="rect">
            <a:avLst/>
          </a:prstGeom>
          <a:noFill/>
        </p:spPr>
        <p:txBody>
          <a:bodyPr wrap="non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5. Fire Alarm Devices</a:t>
            </a:r>
          </a:p>
        </p:txBody>
      </p:sp>
      <p:sp>
        <p:nvSpPr>
          <p:cNvPr id="9" name="TextBox 8">
            <a:extLst>
              <a:ext uri="{FF2B5EF4-FFF2-40B4-BE49-F238E27FC236}">
                <a16:creationId xmlns:a16="http://schemas.microsoft.com/office/drawing/2014/main" id="{C56DFC17-BD35-4AC7-BC6A-ED98BF237CA2}"/>
              </a:ext>
            </a:extLst>
          </p:cNvPr>
          <p:cNvSpPr txBox="1"/>
          <p:nvPr/>
        </p:nvSpPr>
        <p:spPr>
          <a:xfrm>
            <a:off x="1564628" y="4145059"/>
            <a:ext cx="2281458" cy="558358"/>
          </a:xfrm>
          <a:prstGeom prst="rect">
            <a:avLst/>
          </a:prstGeom>
          <a:noFill/>
        </p:spPr>
        <p:txBody>
          <a:bodyPr wrap="squar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6. FACU</a:t>
            </a:r>
          </a:p>
        </p:txBody>
      </p:sp>
      <p:sp>
        <p:nvSpPr>
          <p:cNvPr id="11" name="TextBox 10">
            <a:extLst>
              <a:ext uri="{FF2B5EF4-FFF2-40B4-BE49-F238E27FC236}">
                <a16:creationId xmlns:a16="http://schemas.microsoft.com/office/drawing/2014/main" id="{65DCBE16-5ED0-4AAF-86D8-07D1E2EE7F4B}"/>
              </a:ext>
            </a:extLst>
          </p:cNvPr>
          <p:cNvSpPr txBox="1"/>
          <p:nvPr/>
        </p:nvSpPr>
        <p:spPr>
          <a:xfrm>
            <a:off x="1564628" y="4553334"/>
            <a:ext cx="2938625" cy="558358"/>
          </a:xfrm>
          <a:prstGeom prst="rect">
            <a:avLst/>
          </a:prstGeom>
          <a:noFill/>
        </p:spPr>
        <p:txBody>
          <a:bodyPr wrap="non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7. Programming &amp; Testing.</a:t>
            </a:r>
          </a:p>
        </p:txBody>
      </p:sp>
      <p:sp>
        <p:nvSpPr>
          <p:cNvPr id="12" name="TextBox 11">
            <a:extLst>
              <a:ext uri="{FF2B5EF4-FFF2-40B4-BE49-F238E27FC236}">
                <a16:creationId xmlns:a16="http://schemas.microsoft.com/office/drawing/2014/main" id="{9A2C96F6-F942-4EA3-AF68-3B41814A6670}"/>
              </a:ext>
            </a:extLst>
          </p:cNvPr>
          <p:cNvSpPr txBox="1"/>
          <p:nvPr/>
        </p:nvSpPr>
        <p:spPr>
          <a:xfrm>
            <a:off x="1524001" y="1905221"/>
            <a:ext cx="5291667" cy="558358"/>
          </a:xfrm>
          <a:prstGeom prst="rect">
            <a:avLst/>
          </a:prstGeom>
          <a:noFill/>
        </p:spPr>
        <p:txBody>
          <a:bodyPr wrap="squar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1. Rough-in (Conduits and  Boxes)</a:t>
            </a:r>
          </a:p>
        </p:txBody>
      </p:sp>
      <p:sp>
        <p:nvSpPr>
          <p:cNvPr id="13" name="TextBox 12">
            <a:extLst>
              <a:ext uri="{FF2B5EF4-FFF2-40B4-BE49-F238E27FC236}">
                <a16:creationId xmlns:a16="http://schemas.microsoft.com/office/drawing/2014/main" id="{C6F73D64-3C1C-491E-9B40-AC369A477973}"/>
              </a:ext>
            </a:extLst>
          </p:cNvPr>
          <p:cNvSpPr txBox="1"/>
          <p:nvPr/>
        </p:nvSpPr>
        <p:spPr>
          <a:xfrm>
            <a:off x="1524003" y="2370888"/>
            <a:ext cx="2557992" cy="558358"/>
          </a:xfrm>
          <a:prstGeom prst="rect">
            <a:avLst/>
          </a:prstGeom>
          <a:noFill/>
        </p:spPr>
        <p:txBody>
          <a:bodyPr wrap="squar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2. Trim out ( Pull Wire)</a:t>
            </a:r>
          </a:p>
        </p:txBody>
      </p:sp>
      <p:sp>
        <p:nvSpPr>
          <p:cNvPr id="14" name="TextBox 13">
            <a:extLst>
              <a:ext uri="{FF2B5EF4-FFF2-40B4-BE49-F238E27FC236}">
                <a16:creationId xmlns:a16="http://schemas.microsoft.com/office/drawing/2014/main" id="{E1008C72-B38D-41DC-AF97-370A9E05320A}"/>
              </a:ext>
            </a:extLst>
          </p:cNvPr>
          <p:cNvSpPr txBox="1"/>
          <p:nvPr/>
        </p:nvSpPr>
        <p:spPr>
          <a:xfrm>
            <a:off x="1535774" y="2836555"/>
            <a:ext cx="4474302" cy="558358"/>
          </a:xfrm>
          <a:prstGeom prst="rect">
            <a:avLst/>
          </a:prstGeom>
          <a:noFill/>
        </p:spPr>
        <p:txBody>
          <a:bodyPr wrap="none" rtlCol="0">
            <a:spAutoFit/>
          </a:bodyPr>
          <a:lstStyle/>
          <a:p>
            <a:pPr>
              <a:lnSpc>
                <a:spcPct val="200000"/>
              </a:lnSpc>
            </a:pPr>
            <a:r>
              <a:rPr lang="en-US" dirty="0">
                <a:ln>
                  <a:solidFill>
                    <a:schemeClr val="bg1"/>
                  </a:solidFill>
                </a:ln>
                <a:solidFill>
                  <a:schemeClr val="accent4">
                    <a:lumMod val="75000"/>
                  </a:schemeClr>
                </a:solidFill>
                <a:latin typeface="Berlin Sans FB Demi" panose="020E0802020502020306" pitchFamily="34" charset="0"/>
                <a:cs typeface="Times New Roman" panose="02020603050405020304" pitchFamily="18" charset="0"/>
              </a:rPr>
              <a:t>3. Ceiling Rough-in(Accessories and studs)</a:t>
            </a:r>
          </a:p>
        </p:txBody>
      </p:sp>
      <p:sp>
        <p:nvSpPr>
          <p:cNvPr id="15" name="TextBox 14">
            <a:extLst>
              <a:ext uri="{FF2B5EF4-FFF2-40B4-BE49-F238E27FC236}">
                <a16:creationId xmlns:a16="http://schemas.microsoft.com/office/drawing/2014/main" id="{C7B861DB-BDD2-48EF-B6F5-B26D3764CBCF}"/>
              </a:ext>
            </a:extLst>
          </p:cNvPr>
          <p:cNvSpPr txBox="1"/>
          <p:nvPr/>
        </p:nvSpPr>
        <p:spPr>
          <a:xfrm>
            <a:off x="157165" y="1182761"/>
            <a:ext cx="5291667" cy="817211"/>
          </a:xfrm>
          <a:prstGeom prst="rect">
            <a:avLst/>
          </a:prstGeom>
          <a:noFill/>
        </p:spPr>
        <p:txBody>
          <a:bodyPr wrap="square" rtlCol="0">
            <a:spAutoFit/>
          </a:bodyPr>
          <a:lstStyle/>
          <a:p>
            <a:pPr algn="ctr">
              <a:lnSpc>
                <a:spcPct val="200000"/>
              </a:lnSpc>
            </a:pPr>
            <a:r>
              <a:rPr lang="en-US" sz="2800" dirty="0">
                <a:ln>
                  <a:solidFill>
                    <a:schemeClr val="tx1"/>
                  </a:solidFill>
                </a:ln>
                <a:solidFill>
                  <a:schemeClr val="bg1"/>
                </a:solidFill>
                <a:latin typeface="Berlin Sans FB Demi" panose="020E0802020502020306" pitchFamily="34" charset="0"/>
                <a:cs typeface="Times New Roman" panose="02020603050405020304" pitchFamily="18" charset="0"/>
              </a:rPr>
              <a:t>Ceiling</a:t>
            </a:r>
          </a:p>
        </p:txBody>
      </p:sp>
      <p:sp>
        <p:nvSpPr>
          <p:cNvPr id="16" name="TextBox 15">
            <a:extLst>
              <a:ext uri="{FF2B5EF4-FFF2-40B4-BE49-F238E27FC236}">
                <a16:creationId xmlns:a16="http://schemas.microsoft.com/office/drawing/2014/main" id="{632ACD17-EAA1-4CD4-BBF1-CB5A0AE8847F}"/>
              </a:ext>
            </a:extLst>
          </p:cNvPr>
          <p:cNvSpPr txBox="1"/>
          <p:nvPr/>
        </p:nvSpPr>
        <p:spPr>
          <a:xfrm>
            <a:off x="5922170" y="1154744"/>
            <a:ext cx="5291667" cy="817211"/>
          </a:xfrm>
          <a:prstGeom prst="rect">
            <a:avLst/>
          </a:prstGeom>
          <a:noFill/>
        </p:spPr>
        <p:txBody>
          <a:bodyPr wrap="square" rtlCol="0">
            <a:spAutoFit/>
          </a:bodyPr>
          <a:lstStyle/>
          <a:p>
            <a:pPr algn="ctr">
              <a:lnSpc>
                <a:spcPct val="200000"/>
              </a:lnSpc>
            </a:pPr>
            <a:r>
              <a:rPr lang="en-US" sz="2800" dirty="0">
                <a:ln>
                  <a:solidFill>
                    <a:schemeClr val="tx1"/>
                  </a:solidFill>
                </a:ln>
                <a:solidFill>
                  <a:schemeClr val="bg1"/>
                </a:solidFill>
                <a:latin typeface="Berlin Sans FB Demi" panose="020E0802020502020306" pitchFamily="34" charset="0"/>
                <a:cs typeface="Times New Roman" panose="02020603050405020304" pitchFamily="18" charset="0"/>
              </a:rPr>
              <a:t>Wall</a:t>
            </a:r>
          </a:p>
        </p:txBody>
      </p:sp>
      <p:sp>
        <p:nvSpPr>
          <p:cNvPr id="17" name="TextBox 16">
            <a:extLst>
              <a:ext uri="{FF2B5EF4-FFF2-40B4-BE49-F238E27FC236}">
                <a16:creationId xmlns:a16="http://schemas.microsoft.com/office/drawing/2014/main" id="{1809918D-AF0A-4A6A-8175-80ED72F5248B}"/>
              </a:ext>
            </a:extLst>
          </p:cNvPr>
          <p:cNvSpPr txBox="1"/>
          <p:nvPr/>
        </p:nvSpPr>
        <p:spPr>
          <a:xfrm>
            <a:off x="6900333" y="2345414"/>
            <a:ext cx="2557992" cy="558358"/>
          </a:xfrm>
          <a:prstGeom prst="rect">
            <a:avLst/>
          </a:prstGeom>
          <a:noFill/>
        </p:spPr>
        <p:txBody>
          <a:bodyPr wrap="squar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2. Plaster.</a:t>
            </a:r>
          </a:p>
        </p:txBody>
      </p:sp>
      <p:sp>
        <p:nvSpPr>
          <p:cNvPr id="19" name="TextBox 18">
            <a:extLst>
              <a:ext uri="{FF2B5EF4-FFF2-40B4-BE49-F238E27FC236}">
                <a16:creationId xmlns:a16="http://schemas.microsoft.com/office/drawing/2014/main" id="{6EAEA381-CF86-406A-B11C-7C15A5797FBC}"/>
              </a:ext>
            </a:extLst>
          </p:cNvPr>
          <p:cNvSpPr txBox="1"/>
          <p:nvPr/>
        </p:nvSpPr>
        <p:spPr>
          <a:xfrm>
            <a:off x="6883400" y="3736784"/>
            <a:ext cx="2345514" cy="558358"/>
          </a:xfrm>
          <a:prstGeom prst="rect">
            <a:avLst/>
          </a:prstGeom>
          <a:noFill/>
        </p:spPr>
        <p:txBody>
          <a:bodyPr wrap="non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5. Fire Alarm Devices</a:t>
            </a:r>
          </a:p>
        </p:txBody>
      </p:sp>
      <p:sp>
        <p:nvSpPr>
          <p:cNvPr id="20" name="TextBox 19">
            <a:extLst>
              <a:ext uri="{FF2B5EF4-FFF2-40B4-BE49-F238E27FC236}">
                <a16:creationId xmlns:a16="http://schemas.microsoft.com/office/drawing/2014/main" id="{E37204F2-81D8-4F73-9136-D83B98E0F892}"/>
              </a:ext>
            </a:extLst>
          </p:cNvPr>
          <p:cNvSpPr txBox="1"/>
          <p:nvPr/>
        </p:nvSpPr>
        <p:spPr>
          <a:xfrm>
            <a:off x="6900482" y="4145059"/>
            <a:ext cx="2281458" cy="558358"/>
          </a:xfrm>
          <a:prstGeom prst="rect">
            <a:avLst/>
          </a:prstGeom>
          <a:noFill/>
        </p:spPr>
        <p:txBody>
          <a:bodyPr wrap="squar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6. FACU</a:t>
            </a:r>
          </a:p>
        </p:txBody>
      </p:sp>
      <p:sp>
        <p:nvSpPr>
          <p:cNvPr id="21" name="TextBox 20">
            <a:extLst>
              <a:ext uri="{FF2B5EF4-FFF2-40B4-BE49-F238E27FC236}">
                <a16:creationId xmlns:a16="http://schemas.microsoft.com/office/drawing/2014/main" id="{2542C72E-322D-4B40-8DD2-A5118191A328}"/>
              </a:ext>
            </a:extLst>
          </p:cNvPr>
          <p:cNvSpPr txBox="1"/>
          <p:nvPr/>
        </p:nvSpPr>
        <p:spPr>
          <a:xfrm>
            <a:off x="6900482" y="4553334"/>
            <a:ext cx="2938625" cy="558358"/>
          </a:xfrm>
          <a:prstGeom prst="rect">
            <a:avLst/>
          </a:prstGeom>
          <a:noFill/>
        </p:spPr>
        <p:txBody>
          <a:bodyPr wrap="none" rtlCol="0">
            <a:spAutoFit/>
          </a:bodyPr>
          <a:lstStyle/>
          <a:p>
            <a:pPr>
              <a:lnSpc>
                <a:spcPct val="200000"/>
              </a:lnSpc>
            </a:pPr>
            <a:r>
              <a:rPr lang="en-US" dirty="0">
                <a:solidFill>
                  <a:schemeClr val="accent4">
                    <a:lumMod val="75000"/>
                  </a:schemeClr>
                </a:solidFill>
                <a:latin typeface="Berlin Sans FB Demi" panose="020E0802020502020306" pitchFamily="34" charset="0"/>
                <a:cs typeface="Times New Roman" panose="02020603050405020304" pitchFamily="18" charset="0"/>
              </a:rPr>
              <a:t>7. Programming &amp; Testing.</a:t>
            </a:r>
          </a:p>
        </p:txBody>
      </p:sp>
    </p:spTree>
    <p:extLst>
      <p:ext uri="{BB962C8B-B14F-4D97-AF65-F5344CB8AC3E}">
        <p14:creationId xmlns:p14="http://schemas.microsoft.com/office/powerpoint/2010/main" val="30430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circle(in)">
                                      <p:cBhvr>
                                        <p:cTn id="77" dur="20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7" grpId="0"/>
      <p:bldP spid="8" grpId="0"/>
      <p:bldP spid="9" grpId="0"/>
      <p:bldP spid="11" grpId="0"/>
      <p:bldP spid="12" grpId="0"/>
      <p:bldP spid="13" grpId="0"/>
      <p:bldP spid="14" grpId="0"/>
      <p:bldP spid="15" grpId="0"/>
      <p:bldP spid="16" grpId="0"/>
      <p:bldP spid="17"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5208574" cy="880533"/>
          </a:xfrm>
        </p:spPr>
        <p:txBody>
          <a:bodyPr>
            <a:normAutofit fontScale="90000"/>
          </a:bodyPr>
          <a:lstStyle/>
          <a:p>
            <a:r>
              <a:rPr lang="en-US" b="1" dirty="0">
                <a:latin typeface="Aharoni" panose="02010803020104030203" pitchFamily="2" charset="-79"/>
                <a:cs typeface="Aharoni" panose="02010803020104030203" pitchFamily="2" charset="-79"/>
              </a:rPr>
              <a:t>Electrical systems breakdown</a:t>
            </a:r>
            <a:endParaRPr lang="en-US" dirty="0">
              <a:latin typeface="Aharoni" panose="02010803020104030203" pitchFamily="2" charset="-79"/>
              <a:cs typeface="Aharoni" panose="02010803020104030203" pitchFamily="2" charset="-79"/>
            </a:endParaRPr>
          </a:p>
        </p:txBody>
      </p:sp>
      <p:pic>
        <p:nvPicPr>
          <p:cNvPr id="6" name="Picture Placeholder 5" descr="A view of a bridge from below">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7444"/>
            <a:ext cx="4966447" cy="6846394"/>
          </a:xfrm>
        </p:spPr>
      </p:pic>
      <p:pic>
        <p:nvPicPr>
          <p:cNvPr id="10" name="Picture 9">
            <a:extLst>
              <a:ext uri="{FF2B5EF4-FFF2-40B4-BE49-F238E27FC236}">
                <a16:creationId xmlns:a16="http://schemas.microsoft.com/office/drawing/2014/main" id="{1865AF0C-1838-4D32-B92F-73978E112501}"/>
              </a:ext>
            </a:extLst>
          </p:cNvPr>
          <p:cNvPicPr>
            <a:picLocks noChangeAspect="1"/>
          </p:cNvPicPr>
          <p:nvPr/>
        </p:nvPicPr>
        <p:blipFill>
          <a:blip r:embed="rId3">
            <a:alphaModFix amt="20000"/>
          </a:blip>
          <a:stretch>
            <a:fillRect/>
          </a:stretch>
        </p:blipFill>
        <p:spPr>
          <a:xfrm>
            <a:off x="1" y="6182834"/>
            <a:ext cx="3488266" cy="675166"/>
          </a:xfrm>
          <a:prstGeom prst="rect">
            <a:avLst/>
          </a:prstGeom>
          <a:ln>
            <a:noFill/>
          </a:ln>
        </p:spPr>
      </p:pic>
      <p:pic>
        <p:nvPicPr>
          <p:cNvPr id="15" name="Picture 14">
            <a:extLst>
              <a:ext uri="{FF2B5EF4-FFF2-40B4-BE49-F238E27FC236}">
                <a16:creationId xmlns:a16="http://schemas.microsoft.com/office/drawing/2014/main" id="{098BAF82-123B-479F-907B-550402B6F98B}"/>
              </a:ext>
            </a:extLst>
          </p:cNvPr>
          <p:cNvPicPr>
            <a:picLocks noChangeAspect="1"/>
          </p:cNvPicPr>
          <p:nvPr/>
        </p:nvPicPr>
        <p:blipFill>
          <a:blip r:embed="rId4"/>
          <a:stretch>
            <a:fillRect/>
          </a:stretch>
        </p:blipFill>
        <p:spPr>
          <a:xfrm>
            <a:off x="4314025" y="1701799"/>
            <a:ext cx="6300242" cy="4842934"/>
          </a:xfrm>
          <a:prstGeom prst="rect">
            <a:avLst/>
          </a:prstGeom>
        </p:spPr>
      </p:pic>
    </p:spTree>
    <p:extLst>
      <p:ext uri="{BB962C8B-B14F-4D97-AF65-F5344CB8AC3E}">
        <p14:creationId xmlns:p14="http://schemas.microsoft.com/office/powerpoint/2010/main" val="853627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5208574" cy="880533"/>
          </a:xfrm>
        </p:spPr>
        <p:txBody>
          <a:bodyPr>
            <a:normAutofit fontScale="90000"/>
          </a:bodyPr>
          <a:lstStyle/>
          <a:p>
            <a:r>
              <a:rPr lang="en-US" b="1" dirty="0">
                <a:latin typeface="Aharoni" panose="02010803020104030203" pitchFamily="2" charset="-79"/>
                <a:cs typeface="Aharoni" panose="02010803020104030203" pitchFamily="2" charset="-79"/>
              </a:rPr>
              <a:t>Electrical systems diagram</a:t>
            </a:r>
            <a:endParaRPr lang="en-US" dirty="0">
              <a:latin typeface="Aharoni" panose="02010803020104030203" pitchFamily="2" charset="-79"/>
              <a:cs typeface="Aharoni" panose="02010803020104030203" pitchFamily="2" charset="-79"/>
            </a:endParaRPr>
          </a:p>
        </p:txBody>
      </p:sp>
      <p:pic>
        <p:nvPicPr>
          <p:cNvPr id="6" name="Picture Placeholder 5" descr="A view of a bridge from below">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7444"/>
            <a:ext cx="4966447" cy="6846394"/>
          </a:xfrm>
        </p:spPr>
      </p:pic>
      <p:pic>
        <p:nvPicPr>
          <p:cNvPr id="10" name="Picture 9">
            <a:extLst>
              <a:ext uri="{FF2B5EF4-FFF2-40B4-BE49-F238E27FC236}">
                <a16:creationId xmlns:a16="http://schemas.microsoft.com/office/drawing/2014/main" id="{1865AF0C-1838-4D32-B92F-73978E112501}"/>
              </a:ext>
            </a:extLst>
          </p:cNvPr>
          <p:cNvPicPr>
            <a:picLocks noChangeAspect="1"/>
          </p:cNvPicPr>
          <p:nvPr/>
        </p:nvPicPr>
        <p:blipFill>
          <a:blip r:embed="rId3">
            <a:alphaModFix amt="20000"/>
          </a:blip>
          <a:stretch>
            <a:fillRect/>
          </a:stretch>
        </p:blipFill>
        <p:spPr>
          <a:xfrm>
            <a:off x="1" y="6182834"/>
            <a:ext cx="3488266" cy="675166"/>
          </a:xfrm>
          <a:prstGeom prst="rect">
            <a:avLst/>
          </a:prstGeom>
          <a:ln>
            <a:noFill/>
          </a:ln>
        </p:spPr>
      </p:pic>
      <p:pic>
        <p:nvPicPr>
          <p:cNvPr id="4" name="Picture 3">
            <a:extLst>
              <a:ext uri="{FF2B5EF4-FFF2-40B4-BE49-F238E27FC236}">
                <a16:creationId xmlns:a16="http://schemas.microsoft.com/office/drawing/2014/main" id="{6C6BD669-4554-4D7C-8545-EEC6FBB34BD8}"/>
              </a:ext>
            </a:extLst>
          </p:cNvPr>
          <p:cNvPicPr>
            <a:picLocks noChangeAspect="1"/>
          </p:cNvPicPr>
          <p:nvPr/>
        </p:nvPicPr>
        <p:blipFill>
          <a:blip r:embed="rId4"/>
          <a:stretch>
            <a:fillRect/>
          </a:stretch>
        </p:blipFill>
        <p:spPr>
          <a:xfrm>
            <a:off x="3416673" y="1759955"/>
            <a:ext cx="7098927" cy="4618478"/>
          </a:xfrm>
          <a:prstGeom prst="rect">
            <a:avLst/>
          </a:prstGeom>
        </p:spPr>
      </p:pic>
    </p:spTree>
    <p:extLst>
      <p:ext uri="{BB962C8B-B14F-4D97-AF65-F5344CB8AC3E}">
        <p14:creationId xmlns:p14="http://schemas.microsoft.com/office/powerpoint/2010/main" val="739823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5208574" cy="880533"/>
          </a:xfrm>
        </p:spPr>
        <p:txBody>
          <a:bodyPr>
            <a:normAutofit fontScale="90000"/>
          </a:bodyPr>
          <a:lstStyle/>
          <a:p>
            <a:r>
              <a:rPr lang="en-US" b="1" dirty="0">
                <a:latin typeface="Aharoni" panose="02010803020104030203" pitchFamily="2" charset="-79"/>
                <a:cs typeface="Aharoni" panose="02010803020104030203" pitchFamily="2" charset="-79"/>
              </a:rPr>
              <a:t>Bart Project WBS</a:t>
            </a:r>
            <a:endParaRPr lang="en-US" dirty="0">
              <a:latin typeface="Aharoni" panose="02010803020104030203" pitchFamily="2" charset="-79"/>
              <a:cs typeface="Aharoni" panose="02010803020104030203" pitchFamily="2" charset="-79"/>
            </a:endParaRPr>
          </a:p>
        </p:txBody>
      </p:sp>
      <p:pic>
        <p:nvPicPr>
          <p:cNvPr id="6" name="Picture Placeholder 5" descr="A view of a bridge from below">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7444"/>
            <a:ext cx="4966447" cy="6846394"/>
          </a:xfrm>
        </p:spPr>
      </p:pic>
      <p:pic>
        <p:nvPicPr>
          <p:cNvPr id="10" name="Picture 9">
            <a:extLst>
              <a:ext uri="{FF2B5EF4-FFF2-40B4-BE49-F238E27FC236}">
                <a16:creationId xmlns:a16="http://schemas.microsoft.com/office/drawing/2014/main" id="{1865AF0C-1838-4D32-B92F-73978E112501}"/>
              </a:ext>
            </a:extLst>
          </p:cNvPr>
          <p:cNvPicPr>
            <a:picLocks noChangeAspect="1"/>
          </p:cNvPicPr>
          <p:nvPr/>
        </p:nvPicPr>
        <p:blipFill>
          <a:blip r:embed="rId3">
            <a:alphaModFix amt="20000"/>
          </a:blip>
          <a:stretch>
            <a:fillRect/>
          </a:stretch>
        </p:blipFill>
        <p:spPr>
          <a:xfrm>
            <a:off x="1" y="6182834"/>
            <a:ext cx="3488266" cy="675166"/>
          </a:xfrm>
          <a:prstGeom prst="rect">
            <a:avLst/>
          </a:prstGeom>
          <a:ln>
            <a:noFill/>
          </a:ln>
        </p:spPr>
      </p:pic>
      <p:pic>
        <p:nvPicPr>
          <p:cNvPr id="5" name="Picture 4">
            <a:extLst>
              <a:ext uri="{FF2B5EF4-FFF2-40B4-BE49-F238E27FC236}">
                <a16:creationId xmlns:a16="http://schemas.microsoft.com/office/drawing/2014/main" id="{1234F210-E77C-4029-812D-638CB90B354E}"/>
              </a:ext>
            </a:extLst>
          </p:cNvPr>
          <p:cNvPicPr>
            <a:picLocks noChangeAspect="1"/>
          </p:cNvPicPr>
          <p:nvPr/>
        </p:nvPicPr>
        <p:blipFill rotWithShape="1">
          <a:blip r:embed="rId4"/>
          <a:srcRect b="43611"/>
          <a:stretch/>
        </p:blipFill>
        <p:spPr>
          <a:xfrm>
            <a:off x="4541321" y="1404408"/>
            <a:ext cx="6418250" cy="5205942"/>
          </a:xfrm>
          <a:prstGeom prst="rect">
            <a:avLst/>
          </a:prstGeom>
        </p:spPr>
      </p:pic>
    </p:spTree>
    <p:extLst>
      <p:ext uri="{BB962C8B-B14F-4D97-AF65-F5344CB8AC3E}">
        <p14:creationId xmlns:p14="http://schemas.microsoft.com/office/powerpoint/2010/main" val="1051437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65AF0C-1838-4D32-B92F-73978E112501}"/>
              </a:ext>
            </a:extLst>
          </p:cNvPr>
          <p:cNvPicPr>
            <a:picLocks noChangeAspect="1"/>
          </p:cNvPicPr>
          <p:nvPr/>
        </p:nvPicPr>
        <p:blipFill>
          <a:blip r:embed="rId2">
            <a:alphaModFix amt="20000"/>
          </a:blip>
          <a:stretch>
            <a:fillRect/>
          </a:stretch>
        </p:blipFill>
        <p:spPr>
          <a:xfrm>
            <a:off x="1" y="6182834"/>
            <a:ext cx="3488266" cy="675166"/>
          </a:xfrm>
          <a:prstGeom prst="rect">
            <a:avLst/>
          </a:prstGeom>
          <a:ln>
            <a:noFill/>
          </a:ln>
        </p:spPr>
      </p:pic>
      <p:pic>
        <p:nvPicPr>
          <p:cNvPr id="11" name="Picture Placeholder 10">
            <a:extLst>
              <a:ext uri="{FF2B5EF4-FFF2-40B4-BE49-F238E27FC236}">
                <a16:creationId xmlns:a16="http://schemas.microsoft.com/office/drawing/2014/main" id="{173D1096-11BD-4C8E-8C9A-86CDF30CFA8A}"/>
              </a:ext>
            </a:extLst>
          </p:cNvPr>
          <p:cNvPicPr>
            <a:picLocks noGrp="1" noChangeAspect="1"/>
          </p:cNvPicPr>
          <p:nvPr>
            <p:ph type="pic" sz="quarter" idx="13"/>
          </p:nvPr>
        </p:nvPicPr>
        <p:blipFill>
          <a:blip r:embed="rId3"/>
          <a:srcRect l="25820" r="25820"/>
          <a:stretch>
            <a:fillRect/>
          </a:stretch>
        </p:blipFill>
        <p:spPr>
          <a:xfrm>
            <a:off x="0" y="0"/>
            <a:ext cx="5342467" cy="6846394"/>
          </a:xfrm>
        </p:spPr>
      </p:pic>
      <p:sp>
        <p:nvSpPr>
          <p:cNvPr id="12" name="TextBox 11">
            <a:extLst>
              <a:ext uri="{FF2B5EF4-FFF2-40B4-BE49-F238E27FC236}">
                <a16:creationId xmlns:a16="http://schemas.microsoft.com/office/drawing/2014/main" id="{566817D3-D50B-4C40-889F-35360DF09F5B}"/>
              </a:ext>
            </a:extLst>
          </p:cNvPr>
          <p:cNvSpPr txBox="1"/>
          <p:nvPr/>
        </p:nvSpPr>
        <p:spPr>
          <a:xfrm>
            <a:off x="4986865" y="2651724"/>
            <a:ext cx="7128935" cy="1200329"/>
          </a:xfrm>
          <a:prstGeom prst="rect">
            <a:avLst/>
          </a:prstGeom>
          <a:noFill/>
        </p:spPr>
        <p:txBody>
          <a:bodyPr wrap="square" rtlCol="0">
            <a:spAutoFit/>
          </a:bodyPr>
          <a:lstStyle/>
          <a:p>
            <a:r>
              <a:rPr lang="en-US" sz="7200" i="1" cap="all" dirty="0">
                <a:solidFill>
                  <a:schemeClr val="tx2"/>
                </a:solidFill>
                <a:latin typeface="Aharoni" panose="02010803020104030203" pitchFamily="2" charset="-79"/>
                <a:ea typeface="+mj-ea"/>
                <a:cs typeface="Aharoni" panose="02010803020104030203" pitchFamily="2" charset="-79"/>
              </a:rPr>
              <a:t>Thank</a:t>
            </a:r>
            <a:r>
              <a:rPr lang="en-US" sz="7200" dirty="0">
                <a:latin typeface="Aharoni" panose="02010803020104030203" pitchFamily="2" charset="-79"/>
                <a:cs typeface="Aharoni" panose="02010803020104030203" pitchFamily="2" charset="-79"/>
              </a:rPr>
              <a:t> </a:t>
            </a:r>
            <a:r>
              <a:rPr lang="en-US" sz="7200" i="1" cap="all" dirty="0">
                <a:solidFill>
                  <a:schemeClr val="tx2"/>
                </a:solidFill>
                <a:latin typeface="Aharoni" panose="02010803020104030203" pitchFamily="2" charset="-79"/>
                <a:ea typeface="+mj-ea"/>
                <a:cs typeface="Aharoni" panose="02010803020104030203" pitchFamily="2" charset="-79"/>
              </a:rPr>
              <a:t>you</a:t>
            </a:r>
          </a:p>
        </p:txBody>
      </p:sp>
      <p:pic>
        <p:nvPicPr>
          <p:cNvPr id="5" name="Picture 4">
            <a:extLst>
              <a:ext uri="{FF2B5EF4-FFF2-40B4-BE49-F238E27FC236}">
                <a16:creationId xmlns:a16="http://schemas.microsoft.com/office/drawing/2014/main" id="{DC8A5D53-9F34-4AE7-B3F8-C88BA1166146}"/>
              </a:ext>
            </a:extLst>
          </p:cNvPr>
          <p:cNvPicPr>
            <a:picLocks noChangeAspect="1"/>
          </p:cNvPicPr>
          <p:nvPr/>
        </p:nvPicPr>
        <p:blipFill>
          <a:blip r:embed="rId2">
            <a:alphaModFix amt="20000"/>
          </a:blip>
          <a:stretch>
            <a:fillRect/>
          </a:stretch>
        </p:blipFill>
        <p:spPr>
          <a:xfrm>
            <a:off x="1" y="6182834"/>
            <a:ext cx="2787162" cy="675166"/>
          </a:xfrm>
          <a:prstGeom prst="rect">
            <a:avLst/>
          </a:prstGeom>
          <a:ln>
            <a:noFill/>
          </a:ln>
        </p:spPr>
      </p:pic>
    </p:spTree>
    <p:extLst>
      <p:ext uri="{BB962C8B-B14F-4D97-AF65-F5344CB8AC3E}">
        <p14:creationId xmlns:p14="http://schemas.microsoft.com/office/powerpoint/2010/main" val="150028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8772-B3D5-4346-BB56-C22D774AAE11}"/>
              </a:ext>
            </a:extLst>
          </p:cNvPr>
          <p:cNvSpPr>
            <a:spLocks noGrp="1"/>
          </p:cNvSpPr>
          <p:nvPr>
            <p:ph type="title"/>
          </p:nvPr>
        </p:nvSpPr>
        <p:spPr>
          <a:xfrm>
            <a:off x="680485" y="675167"/>
            <a:ext cx="8497382" cy="5894966"/>
          </a:xfrm>
        </p:spPr>
        <p:txBody>
          <a:bodyPr/>
          <a:lstStyle/>
          <a:p>
            <a:r>
              <a:rPr lang="en-US" b="1" dirty="0">
                <a:latin typeface="Aharoni" panose="02010803020104030203" pitchFamily="2" charset="-79"/>
                <a:cs typeface="Aharoni" panose="02010803020104030203" pitchFamily="2" charset="-79"/>
              </a:rPr>
              <a:t>SCOPE OF WORK </a:t>
            </a:r>
            <a:br>
              <a:rPr lang="en-US" b="1" dirty="0">
                <a:latin typeface="Aharoni" panose="02010803020104030203" pitchFamily="2" charset="-79"/>
                <a:cs typeface="Aharoni" panose="02010803020104030203" pitchFamily="2" charset="-79"/>
              </a:rPr>
            </a:br>
            <a:endParaRPr lang="en-US" b="1" dirty="0">
              <a:latin typeface="Aharoni" panose="02010803020104030203" pitchFamily="2" charset="-79"/>
              <a:cs typeface="Aharoni" panose="02010803020104030203" pitchFamily="2" charset="-79"/>
            </a:endParaRPr>
          </a:p>
        </p:txBody>
      </p:sp>
      <p:sp>
        <p:nvSpPr>
          <p:cNvPr id="8" name="Slide Number Placeholder 7">
            <a:extLst>
              <a:ext uri="{FF2B5EF4-FFF2-40B4-BE49-F238E27FC236}">
                <a16:creationId xmlns:a16="http://schemas.microsoft.com/office/drawing/2014/main" id="{CB1AD60E-9F75-4133-8F53-F78D666F64F1}"/>
              </a:ext>
            </a:extLst>
          </p:cNvPr>
          <p:cNvSpPr>
            <a:spLocks noGrp="1"/>
          </p:cNvSpPr>
          <p:nvPr>
            <p:ph type="sldNum" sz="quarter" idx="12"/>
          </p:nvPr>
        </p:nvSpPr>
        <p:spPr/>
        <p:txBody>
          <a:bodyPr/>
          <a:lstStyle/>
          <a:p>
            <a:fld id="{312CC964-A50B-4C29-B4E4-2C30BB34CCF3}" type="slidenum">
              <a:rPr lang="en-US" smtClean="0"/>
              <a:t>3</a:t>
            </a:fld>
            <a:endParaRPr lang="en-US" dirty="0"/>
          </a:p>
        </p:txBody>
      </p:sp>
      <p:pic>
        <p:nvPicPr>
          <p:cNvPr id="24" name="Picture 23">
            <a:extLst>
              <a:ext uri="{FF2B5EF4-FFF2-40B4-BE49-F238E27FC236}">
                <a16:creationId xmlns:a16="http://schemas.microsoft.com/office/drawing/2014/main" id="{C078525E-7DDB-43C4-AD4D-2D500B991FE1}"/>
              </a:ext>
            </a:extLst>
          </p:cNvPr>
          <p:cNvPicPr>
            <a:picLocks noChangeAspect="1"/>
          </p:cNvPicPr>
          <p:nvPr/>
        </p:nvPicPr>
        <p:blipFill>
          <a:blip r:embed="rId2"/>
          <a:stretch>
            <a:fillRect/>
          </a:stretch>
        </p:blipFill>
        <p:spPr>
          <a:xfrm>
            <a:off x="0" y="1796598"/>
            <a:ext cx="12192000" cy="3264804"/>
          </a:xfrm>
          <a:prstGeom prst="rect">
            <a:avLst/>
          </a:prstGeom>
        </p:spPr>
      </p:pic>
      <p:pic>
        <p:nvPicPr>
          <p:cNvPr id="25" name="Picture 24">
            <a:extLst>
              <a:ext uri="{FF2B5EF4-FFF2-40B4-BE49-F238E27FC236}">
                <a16:creationId xmlns:a16="http://schemas.microsoft.com/office/drawing/2014/main" id="{A8CC783B-8754-410C-A6E3-3EA9A7ABCD1B}"/>
              </a:ext>
            </a:extLst>
          </p:cNvPr>
          <p:cNvPicPr>
            <a:picLocks noChangeAspect="1"/>
          </p:cNvPicPr>
          <p:nvPr/>
        </p:nvPicPr>
        <p:blipFill>
          <a:blip r:embed="rId3">
            <a:alphaModFix amt="20000"/>
          </a:blip>
          <a:stretch>
            <a:fillRect/>
          </a:stretch>
        </p:blipFill>
        <p:spPr>
          <a:xfrm>
            <a:off x="1" y="6182834"/>
            <a:ext cx="2787162" cy="675166"/>
          </a:xfrm>
          <a:prstGeom prst="rect">
            <a:avLst/>
          </a:prstGeom>
          <a:ln>
            <a:noFill/>
          </a:ln>
        </p:spPr>
      </p:pic>
    </p:spTree>
    <p:extLst>
      <p:ext uri="{BB962C8B-B14F-4D97-AF65-F5344CB8AC3E}">
        <p14:creationId xmlns:p14="http://schemas.microsoft.com/office/powerpoint/2010/main" val="90517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850C-1DCC-4FEB-92B2-50B3C1A10BBD}"/>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A10 - LAKE MERRITT STATION</a:t>
            </a:r>
          </a:p>
        </p:txBody>
      </p:sp>
      <p:sp>
        <p:nvSpPr>
          <p:cNvPr id="5" name="Picture Placeholder 4">
            <a:extLst>
              <a:ext uri="{FF2B5EF4-FFF2-40B4-BE49-F238E27FC236}">
                <a16:creationId xmlns:a16="http://schemas.microsoft.com/office/drawing/2014/main" id="{27385375-F4E5-425F-808E-A3FACB2399D5}"/>
              </a:ext>
            </a:extLst>
          </p:cNvPr>
          <p:cNvSpPr>
            <a:spLocks noGrp="1"/>
          </p:cNvSpPr>
          <p:nvPr>
            <p:ph type="pic" sz="quarter" idx="13"/>
          </p:nvPr>
        </p:nvSpPr>
        <p:spPr/>
      </p:sp>
      <p:sp>
        <p:nvSpPr>
          <p:cNvPr id="6" name="Picture Placeholder 5">
            <a:extLst>
              <a:ext uri="{FF2B5EF4-FFF2-40B4-BE49-F238E27FC236}">
                <a16:creationId xmlns:a16="http://schemas.microsoft.com/office/drawing/2014/main" id="{2CE93E44-4793-41B3-AE6B-E681C7CF2597}"/>
              </a:ext>
            </a:extLst>
          </p:cNvPr>
          <p:cNvSpPr>
            <a:spLocks noGrp="1"/>
          </p:cNvSpPr>
          <p:nvPr>
            <p:ph type="pic" sz="quarter" idx="14"/>
          </p:nvPr>
        </p:nvSpPr>
        <p:spPr/>
      </p:sp>
      <p:sp>
        <p:nvSpPr>
          <p:cNvPr id="8" name="Slide Number Placeholder 7">
            <a:extLst>
              <a:ext uri="{FF2B5EF4-FFF2-40B4-BE49-F238E27FC236}">
                <a16:creationId xmlns:a16="http://schemas.microsoft.com/office/drawing/2014/main" id="{F920510D-CF19-4C45-ABFA-1C039B98F95A}"/>
              </a:ext>
            </a:extLst>
          </p:cNvPr>
          <p:cNvSpPr>
            <a:spLocks noGrp="1"/>
          </p:cNvSpPr>
          <p:nvPr>
            <p:ph type="sldNum" sz="quarter" idx="12"/>
          </p:nvPr>
        </p:nvSpPr>
        <p:spPr/>
        <p:txBody>
          <a:bodyPr/>
          <a:lstStyle/>
          <a:p>
            <a:fld id="{312CC964-A50B-4C29-B4E4-2C30BB34CCF3}" type="slidenum">
              <a:rPr lang="en-US" smtClean="0"/>
              <a:t>4</a:t>
            </a:fld>
            <a:endParaRPr lang="en-US" dirty="0"/>
          </a:p>
        </p:txBody>
      </p:sp>
      <p:sp>
        <p:nvSpPr>
          <p:cNvPr id="9" name="Title 1">
            <a:extLst>
              <a:ext uri="{FF2B5EF4-FFF2-40B4-BE49-F238E27FC236}">
                <a16:creationId xmlns:a16="http://schemas.microsoft.com/office/drawing/2014/main" id="{91250AE6-EDD6-47F3-A933-9A9980E17DCC}"/>
              </a:ext>
            </a:extLst>
          </p:cNvPr>
          <p:cNvSpPr txBox="1">
            <a:spLocks/>
          </p:cNvSpPr>
          <p:nvPr/>
        </p:nvSpPr>
        <p:spPr>
          <a:xfrm>
            <a:off x="5210489" y="675167"/>
            <a:ext cx="3761862" cy="30550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n-US" dirty="0">
                <a:latin typeface="Aharoni" panose="02010803020104030203" pitchFamily="2" charset="-79"/>
                <a:cs typeface="Aharoni" panose="02010803020104030203" pitchFamily="2" charset="-79"/>
              </a:rPr>
              <a:t>A30 – COLISEUMS STATION</a:t>
            </a:r>
          </a:p>
        </p:txBody>
      </p:sp>
      <p:pic>
        <p:nvPicPr>
          <p:cNvPr id="1028" name="Picture 4" descr="Lake Merritt station - Wikipedia">
            <a:extLst>
              <a:ext uri="{FF2B5EF4-FFF2-40B4-BE49-F238E27FC236}">
                <a16:creationId xmlns:a16="http://schemas.microsoft.com/office/drawing/2014/main" id="{FA79E851-3587-447D-A6A3-700DCD787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29" y="2777065"/>
            <a:ext cx="4065175" cy="2880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oliseum | bart.gov">
            <a:extLst>
              <a:ext uri="{FF2B5EF4-FFF2-40B4-BE49-F238E27FC236}">
                <a16:creationId xmlns:a16="http://schemas.microsoft.com/office/drawing/2014/main" id="{89401BA0-D18C-45E2-8733-4FD15C658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285" y="2777065"/>
            <a:ext cx="4891324" cy="2880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7A70282-C6BA-4643-98FE-BBB2128B1855}"/>
              </a:ext>
            </a:extLst>
          </p:cNvPr>
          <p:cNvPicPr>
            <a:picLocks noChangeAspect="1"/>
          </p:cNvPicPr>
          <p:nvPr/>
        </p:nvPicPr>
        <p:blipFill>
          <a:blip r:embed="rId4">
            <a:alphaModFix amt="20000"/>
          </a:blip>
          <a:stretch>
            <a:fillRect/>
          </a:stretch>
        </p:blipFill>
        <p:spPr>
          <a:xfrm>
            <a:off x="1" y="6182834"/>
            <a:ext cx="2787162" cy="675166"/>
          </a:xfrm>
          <a:prstGeom prst="rect">
            <a:avLst/>
          </a:prstGeom>
          <a:ln>
            <a:noFill/>
          </a:ln>
        </p:spPr>
      </p:pic>
    </p:spTree>
    <p:extLst>
      <p:ext uri="{BB962C8B-B14F-4D97-AF65-F5344CB8AC3E}">
        <p14:creationId xmlns:p14="http://schemas.microsoft.com/office/powerpoint/2010/main" val="150004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698C7D-98AB-44AE-99EC-89A7D490A5E5}"/>
              </a:ext>
            </a:extLst>
          </p:cNvPr>
          <p:cNvSpPr>
            <a:spLocks noGrp="1"/>
          </p:cNvSpPr>
          <p:nvPr>
            <p:ph type="pic" sz="quarter" idx="13"/>
          </p:nvPr>
        </p:nvSpPr>
        <p:spPr/>
      </p:sp>
      <p:sp>
        <p:nvSpPr>
          <p:cNvPr id="6" name="Picture Placeholder 5">
            <a:extLst>
              <a:ext uri="{FF2B5EF4-FFF2-40B4-BE49-F238E27FC236}">
                <a16:creationId xmlns:a16="http://schemas.microsoft.com/office/drawing/2014/main" id="{7702A0A1-3057-401B-B0EF-AE5B17CF3CFE}"/>
              </a:ext>
            </a:extLst>
          </p:cNvPr>
          <p:cNvSpPr>
            <a:spLocks noGrp="1"/>
          </p:cNvSpPr>
          <p:nvPr>
            <p:ph type="pic" sz="quarter" idx="14"/>
          </p:nvPr>
        </p:nvSpPr>
        <p:spPr/>
      </p:sp>
      <p:sp>
        <p:nvSpPr>
          <p:cNvPr id="8" name="Slide Number Placeholder 7">
            <a:extLst>
              <a:ext uri="{FF2B5EF4-FFF2-40B4-BE49-F238E27FC236}">
                <a16:creationId xmlns:a16="http://schemas.microsoft.com/office/drawing/2014/main" id="{0ABBB358-93B2-4B6D-AE37-156A990B712B}"/>
              </a:ext>
            </a:extLst>
          </p:cNvPr>
          <p:cNvSpPr>
            <a:spLocks noGrp="1"/>
          </p:cNvSpPr>
          <p:nvPr>
            <p:ph type="sldNum" sz="quarter" idx="12"/>
          </p:nvPr>
        </p:nvSpPr>
        <p:spPr/>
        <p:txBody>
          <a:bodyPr/>
          <a:lstStyle/>
          <a:p>
            <a:fld id="{312CC964-A50B-4C29-B4E4-2C30BB34CCF3}" type="slidenum">
              <a:rPr lang="en-US" smtClean="0"/>
              <a:t>5</a:t>
            </a:fld>
            <a:endParaRPr lang="en-US" dirty="0"/>
          </a:p>
        </p:txBody>
      </p:sp>
      <p:sp>
        <p:nvSpPr>
          <p:cNvPr id="9" name="Title 1">
            <a:extLst>
              <a:ext uri="{FF2B5EF4-FFF2-40B4-BE49-F238E27FC236}">
                <a16:creationId xmlns:a16="http://schemas.microsoft.com/office/drawing/2014/main" id="{8B5DBC92-C0DD-4913-81F6-E0EFF3E2F912}"/>
              </a:ext>
            </a:extLst>
          </p:cNvPr>
          <p:cNvSpPr>
            <a:spLocks noGrp="1"/>
          </p:cNvSpPr>
          <p:nvPr>
            <p:ph type="title"/>
          </p:nvPr>
        </p:nvSpPr>
        <p:spPr>
          <a:xfrm>
            <a:off x="680485" y="675167"/>
            <a:ext cx="3761862" cy="3055078"/>
          </a:xfrm>
        </p:spPr>
        <p:txBody>
          <a:bodyPr/>
          <a:lstStyle/>
          <a:p>
            <a:r>
              <a:rPr lang="en-US" dirty="0">
                <a:latin typeface="Aharoni" panose="02010803020104030203" pitchFamily="2" charset="-79"/>
                <a:cs typeface="Aharoni" panose="02010803020104030203" pitchFamily="2" charset="-79"/>
              </a:rPr>
              <a:t>A40 – SAN LEANDRO STATION</a:t>
            </a:r>
          </a:p>
        </p:txBody>
      </p:sp>
      <p:sp>
        <p:nvSpPr>
          <p:cNvPr id="10" name="Title 1">
            <a:extLst>
              <a:ext uri="{FF2B5EF4-FFF2-40B4-BE49-F238E27FC236}">
                <a16:creationId xmlns:a16="http://schemas.microsoft.com/office/drawing/2014/main" id="{B5F9DFDD-2504-410F-8FA6-E7DAF44B4355}"/>
              </a:ext>
            </a:extLst>
          </p:cNvPr>
          <p:cNvSpPr txBox="1">
            <a:spLocks/>
          </p:cNvSpPr>
          <p:nvPr/>
        </p:nvSpPr>
        <p:spPr>
          <a:xfrm>
            <a:off x="5210489" y="675167"/>
            <a:ext cx="3761862" cy="30550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n-US" dirty="0">
                <a:latin typeface="Aharoni" panose="02010803020104030203" pitchFamily="2" charset="-79"/>
                <a:cs typeface="Aharoni" panose="02010803020104030203" pitchFamily="2" charset="-79"/>
              </a:rPr>
              <a:t>C40 -WALNUT CREEK STATION</a:t>
            </a:r>
          </a:p>
        </p:txBody>
      </p:sp>
      <p:pic>
        <p:nvPicPr>
          <p:cNvPr id="2050" name="Picture 2" descr="Photos at San Leandro BART Station - Downtown San Leandro - 24 tips">
            <a:extLst>
              <a:ext uri="{FF2B5EF4-FFF2-40B4-BE49-F238E27FC236}">
                <a16:creationId xmlns:a16="http://schemas.microsoft.com/office/drawing/2014/main" id="{EE2413D3-3A4D-4ABA-A59F-EAA35C1D5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883747"/>
            <a:ext cx="2903220" cy="2903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BART restores Transbay service between Oakland and San Francisco">
            <a:extLst>
              <a:ext uri="{FF2B5EF4-FFF2-40B4-BE49-F238E27FC236}">
                <a16:creationId xmlns:a16="http://schemas.microsoft.com/office/drawing/2014/main" id="{904BD917-454C-4121-B259-F78A5F4DD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162" y="3145550"/>
            <a:ext cx="4537588" cy="2393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CF511FA-0857-4F35-9530-3F72A88AFB1D}"/>
              </a:ext>
            </a:extLst>
          </p:cNvPr>
          <p:cNvPicPr>
            <a:picLocks noChangeAspect="1"/>
          </p:cNvPicPr>
          <p:nvPr/>
        </p:nvPicPr>
        <p:blipFill>
          <a:blip r:embed="rId4">
            <a:alphaModFix amt="20000"/>
          </a:blip>
          <a:stretch>
            <a:fillRect/>
          </a:stretch>
        </p:blipFill>
        <p:spPr>
          <a:xfrm>
            <a:off x="1" y="6182834"/>
            <a:ext cx="2787162" cy="675166"/>
          </a:xfrm>
          <a:prstGeom prst="rect">
            <a:avLst/>
          </a:prstGeom>
          <a:ln>
            <a:noFill/>
          </a:ln>
        </p:spPr>
      </p:pic>
    </p:spTree>
    <p:extLst>
      <p:ext uri="{BB962C8B-B14F-4D97-AF65-F5344CB8AC3E}">
        <p14:creationId xmlns:p14="http://schemas.microsoft.com/office/powerpoint/2010/main" val="3953441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8FFCE56-FA31-4F53-A29B-F661D9D29C40}"/>
              </a:ext>
            </a:extLst>
          </p:cNvPr>
          <p:cNvSpPr>
            <a:spLocks noGrp="1"/>
          </p:cNvSpPr>
          <p:nvPr>
            <p:ph type="pic" sz="quarter" idx="13"/>
          </p:nvPr>
        </p:nvSpPr>
        <p:spPr/>
      </p:sp>
      <p:sp>
        <p:nvSpPr>
          <p:cNvPr id="6" name="Picture Placeholder 5">
            <a:extLst>
              <a:ext uri="{FF2B5EF4-FFF2-40B4-BE49-F238E27FC236}">
                <a16:creationId xmlns:a16="http://schemas.microsoft.com/office/drawing/2014/main" id="{A6D0A8D5-348D-415B-94CA-A263B7CC4219}"/>
              </a:ext>
            </a:extLst>
          </p:cNvPr>
          <p:cNvSpPr>
            <a:spLocks noGrp="1"/>
          </p:cNvSpPr>
          <p:nvPr>
            <p:ph type="pic" sz="quarter" idx="14"/>
          </p:nvPr>
        </p:nvSpPr>
        <p:spPr/>
      </p:sp>
      <p:sp>
        <p:nvSpPr>
          <p:cNvPr id="8" name="Slide Number Placeholder 7">
            <a:extLst>
              <a:ext uri="{FF2B5EF4-FFF2-40B4-BE49-F238E27FC236}">
                <a16:creationId xmlns:a16="http://schemas.microsoft.com/office/drawing/2014/main" id="{D5503918-EECC-452D-92A7-28BE72701FED}"/>
              </a:ext>
            </a:extLst>
          </p:cNvPr>
          <p:cNvSpPr>
            <a:spLocks noGrp="1"/>
          </p:cNvSpPr>
          <p:nvPr>
            <p:ph type="sldNum" sz="quarter" idx="12"/>
          </p:nvPr>
        </p:nvSpPr>
        <p:spPr/>
        <p:txBody>
          <a:bodyPr/>
          <a:lstStyle/>
          <a:p>
            <a:fld id="{312CC964-A50B-4C29-B4E4-2C30BB34CCF3}" type="slidenum">
              <a:rPr lang="en-US" smtClean="0"/>
              <a:t>6</a:t>
            </a:fld>
            <a:endParaRPr lang="en-US" dirty="0"/>
          </a:p>
        </p:txBody>
      </p:sp>
      <p:sp>
        <p:nvSpPr>
          <p:cNvPr id="9" name="Title 1">
            <a:extLst>
              <a:ext uri="{FF2B5EF4-FFF2-40B4-BE49-F238E27FC236}">
                <a16:creationId xmlns:a16="http://schemas.microsoft.com/office/drawing/2014/main" id="{453B64B0-8AF0-4B41-A5DF-CB9B13664AF2}"/>
              </a:ext>
            </a:extLst>
          </p:cNvPr>
          <p:cNvSpPr>
            <a:spLocks noGrp="1"/>
          </p:cNvSpPr>
          <p:nvPr>
            <p:ph type="title"/>
          </p:nvPr>
        </p:nvSpPr>
        <p:spPr>
          <a:xfrm>
            <a:off x="214818" y="373922"/>
            <a:ext cx="4856715" cy="3055078"/>
          </a:xfrm>
        </p:spPr>
        <p:txBody>
          <a:bodyPr/>
          <a:lstStyle/>
          <a:p>
            <a:r>
              <a:rPr lang="en-US" dirty="0">
                <a:latin typeface="Aharoni" panose="02010803020104030203" pitchFamily="2" charset="-79"/>
                <a:cs typeface="Aharoni" panose="02010803020104030203" pitchFamily="2" charset="-79"/>
              </a:rPr>
              <a:t>M20 – MONTOGOMERY STATION</a:t>
            </a:r>
          </a:p>
        </p:txBody>
      </p:sp>
      <p:sp>
        <p:nvSpPr>
          <p:cNvPr id="10" name="Title 1">
            <a:extLst>
              <a:ext uri="{FF2B5EF4-FFF2-40B4-BE49-F238E27FC236}">
                <a16:creationId xmlns:a16="http://schemas.microsoft.com/office/drawing/2014/main" id="{63F179A3-51CA-418F-84CA-E2BFE92E2BA6}"/>
              </a:ext>
            </a:extLst>
          </p:cNvPr>
          <p:cNvSpPr txBox="1">
            <a:spLocks/>
          </p:cNvSpPr>
          <p:nvPr/>
        </p:nvSpPr>
        <p:spPr>
          <a:xfrm>
            <a:off x="5671584" y="373922"/>
            <a:ext cx="3761862" cy="30550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n-US" dirty="0">
                <a:latin typeface="Aharoni" panose="02010803020104030203" pitchFamily="2" charset="-79"/>
                <a:cs typeface="Aharoni" panose="02010803020104030203" pitchFamily="2" charset="-79"/>
              </a:rPr>
              <a:t>R20 – BERKELEY STATION</a:t>
            </a:r>
          </a:p>
        </p:txBody>
      </p:sp>
      <p:pic>
        <p:nvPicPr>
          <p:cNvPr id="3074" name="Picture 2" descr="Montgomery St. | bart.gov">
            <a:extLst>
              <a:ext uri="{FF2B5EF4-FFF2-40B4-BE49-F238E27FC236}">
                <a16:creationId xmlns:a16="http://schemas.microsoft.com/office/drawing/2014/main" id="{FEDAAB96-0BAE-476A-B1BA-C66BD0B98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53" y="2286000"/>
            <a:ext cx="4488111" cy="26433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9" name="Picture 7" descr="Downtown Berkeley | bart.gov">
            <a:extLst>
              <a:ext uri="{FF2B5EF4-FFF2-40B4-BE49-F238E27FC236}">
                <a16:creationId xmlns:a16="http://schemas.microsoft.com/office/drawing/2014/main" id="{340B7525-7449-4CAC-B9E6-C0A16868E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2286000"/>
            <a:ext cx="3997188" cy="2461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74BEBE5-375F-457D-84BC-105AC0C426D2}"/>
              </a:ext>
            </a:extLst>
          </p:cNvPr>
          <p:cNvPicPr>
            <a:picLocks noChangeAspect="1"/>
          </p:cNvPicPr>
          <p:nvPr/>
        </p:nvPicPr>
        <p:blipFill>
          <a:blip r:embed="rId4">
            <a:alphaModFix amt="20000"/>
          </a:blip>
          <a:stretch>
            <a:fillRect/>
          </a:stretch>
        </p:blipFill>
        <p:spPr>
          <a:xfrm>
            <a:off x="1" y="6182834"/>
            <a:ext cx="2787162" cy="675166"/>
          </a:xfrm>
          <a:prstGeom prst="rect">
            <a:avLst/>
          </a:prstGeom>
          <a:ln>
            <a:noFill/>
          </a:ln>
        </p:spPr>
      </p:pic>
    </p:spTree>
    <p:extLst>
      <p:ext uri="{BB962C8B-B14F-4D97-AF65-F5344CB8AC3E}">
        <p14:creationId xmlns:p14="http://schemas.microsoft.com/office/powerpoint/2010/main" val="318955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680484" y="675167"/>
            <a:ext cx="4577315" cy="3055078"/>
          </a:xfrm>
        </p:spPr>
        <p:txBody>
          <a:bodyPr>
            <a:normAutofit/>
          </a:bodyPr>
          <a:lstStyle/>
          <a:p>
            <a:r>
              <a:rPr lang="en-US" b="1" dirty="0">
                <a:latin typeface="Aharoni" panose="02010803020104030203" pitchFamily="2" charset="-79"/>
                <a:cs typeface="Aharoni" panose="02010803020104030203" pitchFamily="2" charset="-79"/>
              </a:rPr>
              <a:t>Fire Alarm System components.</a:t>
            </a:r>
            <a:br>
              <a:rPr lang="en-US" b="1" dirty="0">
                <a:latin typeface="Aharoni" panose="02010803020104030203" pitchFamily="2" charset="-79"/>
                <a:cs typeface="Aharoni" panose="02010803020104030203" pitchFamily="2" charset="-79"/>
              </a:rPr>
            </a:br>
            <a:endParaRPr lang="en-US"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F816715-277D-4042-B401-03CD007D7CDB}"/>
              </a:ext>
            </a:extLst>
          </p:cNvPr>
          <p:cNvSpPr>
            <a:spLocks noGrp="1"/>
          </p:cNvSpPr>
          <p:nvPr>
            <p:ph idx="1"/>
          </p:nvPr>
        </p:nvSpPr>
        <p:spPr>
          <a:xfrm>
            <a:off x="5538444" y="1211159"/>
            <a:ext cx="2201330" cy="1025174"/>
          </a:xfrm>
        </p:spPr>
        <p:txBody>
          <a:bodyPr vert="horz" anchor="t">
            <a:normAutofit fontScale="55000" lnSpcReduction="20000"/>
          </a:bodyPr>
          <a:lstStyle/>
          <a:p>
            <a:endParaRPr lang="en-US" sz="3000" dirty="0">
              <a:latin typeface="Aharoni" panose="02010803020104030203" pitchFamily="2" charset="-79"/>
              <a:cs typeface="Aharoni" panose="02010803020104030203" pitchFamily="2" charset="-79"/>
            </a:endParaRPr>
          </a:p>
          <a:p>
            <a:pPr marL="0" marR="5080" lvl="0" indent="0" defTabSz="914400">
              <a:lnSpc>
                <a:spcPct val="220000"/>
              </a:lnSpc>
              <a:spcBef>
                <a:spcPts val="45"/>
              </a:spcBef>
            </a:pPr>
            <a:r>
              <a:rPr lang="en-US" sz="4000" b="1" spc="-10" dirty="0">
                <a:latin typeface="Aharoni" panose="02010803020104030203" pitchFamily="2" charset="-79"/>
                <a:cs typeface="Aharoni" panose="02010803020104030203" pitchFamily="2" charset="-79"/>
              </a:rPr>
              <a:t>Control</a:t>
            </a:r>
            <a:r>
              <a:rPr lang="en-US" sz="4000" dirty="0">
                <a:latin typeface="Aharoni" panose="02010803020104030203" pitchFamily="2" charset="-79"/>
                <a:cs typeface="Aharoni" panose="02010803020104030203" pitchFamily="2" charset="-79"/>
              </a:rPr>
              <a:t> </a:t>
            </a:r>
            <a:r>
              <a:rPr lang="en-US" sz="4000" b="1" spc="-10" dirty="0">
                <a:latin typeface="Aharoni" panose="02010803020104030203" pitchFamily="2" charset="-79"/>
                <a:cs typeface="Aharoni" panose="02010803020104030203" pitchFamily="2" charset="-79"/>
              </a:rPr>
              <a:t>Panel</a:t>
            </a:r>
            <a:r>
              <a:rPr lang="en-US" sz="4000" dirty="0">
                <a:latin typeface="Aharoni" panose="02010803020104030203" pitchFamily="2" charset="-79"/>
                <a:cs typeface="Aharoni" panose="02010803020104030203" pitchFamily="2" charset="-79"/>
              </a:rPr>
              <a:t>   </a:t>
            </a:r>
          </a:p>
          <a:p>
            <a:pPr marL="0" indent="0"/>
            <a:endParaRPr lang="en-US" sz="3000" b="1" spc="-1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p:txBody>
      </p:sp>
      <p:pic>
        <p:nvPicPr>
          <p:cNvPr id="9" name="Picture Placeholder 8" descr="Background Graphic with lights">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67" r="67"/>
          <a:stretch/>
        </p:blipFill>
        <p:spPr>
          <a:xfrm>
            <a:off x="9531096" y="3383280"/>
            <a:ext cx="2660904" cy="3474720"/>
          </a:xfrm>
        </p:spPr>
      </p:pic>
      <p:pic>
        <p:nvPicPr>
          <p:cNvPr id="5" name="Picture 4">
            <a:extLst>
              <a:ext uri="{FF2B5EF4-FFF2-40B4-BE49-F238E27FC236}">
                <a16:creationId xmlns:a16="http://schemas.microsoft.com/office/drawing/2014/main" id="{FB8BCB8F-12D1-42C6-BB39-579FD3BAE766}"/>
              </a:ext>
            </a:extLst>
          </p:cNvPr>
          <p:cNvPicPr>
            <a:picLocks noChangeAspect="1"/>
          </p:cNvPicPr>
          <p:nvPr/>
        </p:nvPicPr>
        <p:blipFill>
          <a:blip r:embed="rId3">
            <a:alphaModFix amt="20000"/>
          </a:blip>
          <a:stretch>
            <a:fillRect/>
          </a:stretch>
        </p:blipFill>
        <p:spPr>
          <a:xfrm>
            <a:off x="0" y="6182834"/>
            <a:ext cx="3064933" cy="675166"/>
          </a:xfrm>
          <a:prstGeom prst="rect">
            <a:avLst/>
          </a:prstGeom>
          <a:ln>
            <a:noFill/>
          </a:ln>
        </p:spPr>
      </p:pic>
      <p:pic>
        <p:nvPicPr>
          <p:cNvPr id="15" name="Picture Placeholder 14">
            <a:extLst>
              <a:ext uri="{FF2B5EF4-FFF2-40B4-BE49-F238E27FC236}">
                <a16:creationId xmlns:a16="http://schemas.microsoft.com/office/drawing/2014/main" id="{836B5043-B279-4FFA-9D24-92D2E59C6B3B}"/>
              </a:ext>
            </a:extLst>
          </p:cNvPr>
          <p:cNvPicPr>
            <a:picLocks noGrp="1" noChangeAspect="1"/>
          </p:cNvPicPr>
          <p:nvPr>
            <p:ph type="pic" sz="quarter" idx="13"/>
          </p:nvPr>
        </p:nvPicPr>
        <p:blipFill>
          <a:blip r:embed="rId4"/>
          <a:srcRect l="28177" r="28177"/>
          <a:stretch>
            <a:fillRect/>
          </a:stretch>
        </p:blipFill>
        <p:spPr>
          <a:xfrm>
            <a:off x="9531096" y="-46037"/>
            <a:ext cx="2660904" cy="3429000"/>
          </a:xfrm>
        </p:spPr>
      </p:pic>
      <p:sp>
        <p:nvSpPr>
          <p:cNvPr id="7" name="Content Placeholder 2">
            <a:extLst>
              <a:ext uri="{FF2B5EF4-FFF2-40B4-BE49-F238E27FC236}">
                <a16:creationId xmlns:a16="http://schemas.microsoft.com/office/drawing/2014/main" id="{B9C3C4EE-BCE3-4A1E-8C64-F25846C7B155}"/>
              </a:ext>
            </a:extLst>
          </p:cNvPr>
          <p:cNvSpPr txBox="1">
            <a:spLocks/>
          </p:cNvSpPr>
          <p:nvPr/>
        </p:nvSpPr>
        <p:spPr>
          <a:xfrm>
            <a:off x="7134176" y="2290722"/>
            <a:ext cx="1501259" cy="675167"/>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220000"/>
              </a:lnSpc>
              <a:spcBef>
                <a:spcPts val="45"/>
              </a:spcBef>
            </a:pPr>
            <a:r>
              <a:rPr lang="en-US" sz="8800" b="1" spc="-10" dirty="0">
                <a:latin typeface="Aharoni" panose="02010803020104030203" pitchFamily="2" charset="-79"/>
                <a:cs typeface="Aharoni" panose="02010803020104030203" pitchFamily="2" charset="-79"/>
              </a:rPr>
              <a:t>Detectors</a:t>
            </a: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r>
              <a:rPr lang="en-US" sz="3000" dirty="0">
                <a:latin typeface="Aharoni" panose="02010803020104030203" pitchFamily="2" charset="-79"/>
                <a:cs typeface="Aharoni" panose="02010803020104030203" pitchFamily="2" charset="-79"/>
              </a:rPr>
              <a:t> </a:t>
            </a:r>
          </a:p>
        </p:txBody>
      </p:sp>
      <p:sp>
        <p:nvSpPr>
          <p:cNvPr id="10" name="Content Placeholder 2">
            <a:extLst>
              <a:ext uri="{FF2B5EF4-FFF2-40B4-BE49-F238E27FC236}">
                <a16:creationId xmlns:a16="http://schemas.microsoft.com/office/drawing/2014/main" id="{09D99024-3F6B-4003-9F67-8CE422811A59}"/>
              </a:ext>
            </a:extLst>
          </p:cNvPr>
          <p:cNvSpPr txBox="1">
            <a:spLocks/>
          </p:cNvSpPr>
          <p:nvPr/>
        </p:nvSpPr>
        <p:spPr>
          <a:xfrm>
            <a:off x="6367087" y="4114272"/>
            <a:ext cx="4213015" cy="538311"/>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220000"/>
              </a:lnSpc>
              <a:spcBef>
                <a:spcPts val="45"/>
              </a:spcBef>
            </a:pPr>
            <a:r>
              <a:rPr lang="en-US" sz="8800" b="1" dirty="0">
                <a:latin typeface="Aharoni" panose="02010803020104030203" pitchFamily="2" charset="-79"/>
                <a:cs typeface="Aharoni" panose="02010803020104030203" pitchFamily="2" charset="-79"/>
              </a:rPr>
              <a:t>Notification appliances</a:t>
            </a:r>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r>
              <a:rPr lang="en-US" sz="3000" dirty="0">
                <a:latin typeface="Aharoni" panose="02010803020104030203" pitchFamily="2" charset="-79"/>
                <a:cs typeface="Aharoni" panose="02010803020104030203" pitchFamily="2" charset="-79"/>
              </a:rPr>
              <a:t> </a:t>
            </a:r>
          </a:p>
        </p:txBody>
      </p:sp>
      <p:sp>
        <p:nvSpPr>
          <p:cNvPr id="11" name="Content Placeholder 2">
            <a:extLst>
              <a:ext uri="{FF2B5EF4-FFF2-40B4-BE49-F238E27FC236}">
                <a16:creationId xmlns:a16="http://schemas.microsoft.com/office/drawing/2014/main" id="{FBEBA095-4B55-425F-810A-F1E8944E992D}"/>
              </a:ext>
            </a:extLst>
          </p:cNvPr>
          <p:cNvSpPr txBox="1">
            <a:spLocks/>
          </p:cNvSpPr>
          <p:nvPr/>
        </p:nvSpPr>
        <p:spPr>
          <a:xfrm>
            <a:off x="4697544" y="4833989"/>
            <a:ext cx="2796911" cy="76586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220000"/>
              </a:lnSpc>
              <a:spcBef>
                <a:spcPts val="45"/>
              </a:spcBef>
              <a:spcAft>
                <a:spcPts val="0"/>
              </a:spcAft>
            </a:pPr>
            <a:r>
              <a:rPr lang="en-US" sz="2200" b="1" spc="-10" dirty="0">
                <a:latin typeface="Aharoni" panose="02010803020104030203" pitchFamily="2" charset="-79"/>
                <a:cs typeface="Aharoni" panose="02010803020104030203" pitchFamily="2" charset="-79"/>
              </a:rPr>
              <a:t> Pipes and Cables.</a:t>
            </a: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r>
              <a:rPr lang="en-US" sz="3000" dirty="0">
                <a:latin typeface="Aharoni" panose="02010803020104030203" pitchFamily="2" charset="-79"/>
                <a:cs typeface="Aharoni" panose="02010803020104030203" pitchFamily="2" charset="-79"/>
              </a:rPr>
              <a:t> </a:t>
            </a:r>
          </a:p>
        </p:txBody>
      </p:sp>
      <p:sp>
        <p:nvSpPr>
          <p:cNvPr id="13" name="Content Placeholder 2">
            <a:extLst>
              <a:ext uri="{FF2B5EF4-FFF2-40B4-BE49-F238E27FC236}">
                <a16:creationId xmlns:a16="http://schemas.microsoft.com/office/drawing/2014/main" id="{327A562A-C895-451B-96A7-DBA2DEF09152}"/>
              </a:ext>
            </a:extLst>
          </p:cNvPr>
          <p:cNvSpPr txBox="1">
            <a:spLocks/>
          </p:cNvSpPr>
          <p:nvPr/>
        </p:nvSpPr>
        <p:spPr>
          <a:xfrm>
            <a:off x="4446537" y="3091417"/>
            <a:ext cx="4027058" cy="675167"/>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220000"/>
              </a:lnSpc>
              <a:spcBef>
                <a:spcPts val="45"/>
              </a:spcBef>
            </a:pPr>
            <a:r>
              <a:rPr lang="en-US" sz="8800" b="1" spc="-10" dirty="0">
                <a:latin typeface="Aharoni" panose="02010803020104030203" pitchFamily="2" charset="-79"/>
                <a:cs typeface="Aharoni" panose="02010803020104030203" pitchFamily="2" charset="-79"/>
              </a:rPr>
              <a:t>Pull Station or Call Point</a:t>
            </a:r>
            <a:endParaRPr lang="en-US" sz="88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endParaRPr lang="en-US" sz="3000" dirty="0">
              <a:latin typeface="Aharoni" panose="02010803020104030203" pitchFamily="2" charset="-79"/>
              <a:cs typeface="Aharoni" panose="02010803020104030203" pitchFamily="2" charset="-79"/>
            </a:endParaRPr>
          </a:p>
          <a:p>
            <a:r>
              <a:rPr lang="en-US" sz="3000" dirty="0">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297629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380FCC-487A-43B4-847C-B2B92B8786AE}"/>
              </a:ext>
            </a:extLst>
          </p:cNvPr>
          <p:cNvPicPr>
            <a:picLocks noChangeAspect="1"/>
          </p:cNvPicPr>
          <p:nvPr/>
        </p:nvPicPr>
        <p:blipFill>
          <a:blip r:embed="rId2">
            <a:alphaModFix amt="20000"/>
          </a:blip>
          <a:stretch>
            <a:fillRect/>
          </a:stretch>
        </p:blipFill>
        <p:spPr>
          <a:xfrm>
            <a:off x="1" y="6182834"/>
            <a:ext cx="3793066" cy="675166"/>
          </a:xfrm>
          <a:prstGeom prst="rect">
            <a:avLst/>
          </a:prstGeom>
          <a:ln>
            <a:noFill/>
          </a:ln>
        </p:spPr>
      </p:pic>
      <p:sp>
        <p:nvSpPr>
          <p:cNvPr id="26" name="Title 1">
            <a:extLst>
              <a:ext uri="{FF2B5EF4-FFF2-40B4-BE49-F238E27FC236}">
                <a16:creationId xmlns:a16="http://schemas.microsoft.com/office/drawing/2014/main" id="{B5FB6371-08D6-479F-A76A-A6E039DE9C7B}"/>
              </a:ext>
            </a:extLst>
          </p:cNvPr>
          <p:cNvSpPr>
            <a:spLocks noGrp="1"/>
          </p:cNvSpPr>
          <p:nvPr>
            <p:ph type="title"/>
          </p:nvPr>
        </p:nvSpPr>
        <p:spPr>
          <a:xfrm>
            <a:off x="333374" y="219075"/>
            <a:ext cx="5019675" cy="1196977"/>
          </a:xfrm>
        </p:spPr>
        <p:txBody>
          <a:bodyPr>
            <a:normAutofit/>
          </a:bodyPr>
          <a:lstStyle/>
          <a:p>
            <a:r>
              <a:rPr lang="en-US" dirty="0">
                <a:latin typeface="Aharoni" panose="02010803020104030203" pitchFamily="2" charset="-79"/>
                <a:cs typeface="Aharoni" panose="02010803020104030203" pitchFamily="2" charset="-79"/>
              </a:rPr>
              <a:t>Control Panel</a:t>
            </a:r>
            <a:endParaRPr lang="ar-EG" dirty="0">
              <a:latin typeface="Aharoni" panose="02010803020104030203" pitchFamily="2" charset="-79"/>
            </a:endParaRPr>
          </a:p>
        </p:txBody>
      </p:sp>
      <p:pic>
        <p:nvPicPr>
          <p:cNvPr id="2" name="Picture 1">
            <a:extLst>
              <a:ext uri="{FF2B5EF4-FFF2-40B4-BE49-F238E27FC236}">
                <a16:creationId xmlns:a16="http://schemas.microsoft.com/office/drawing/2014/main" id="{3C4E582F-B47B-45DB-9F6B-6E4DE86178EF}"/>
              </a:ext>
            </a:extLst>
          </p:cNvPr>
          <p:cNvPicPr>
            <a:picLocks noChangeAspect="1"/>
          </p:cNvPicPr>
          <p:nvPr/>
        </p:nvPicPr>
        <p:blipFill>
          <a:blip r:embed="rId3"/>
          <a:stretch>
            <a:fillRect/>
          </a:stretch>
        </p:blipFill>
        <p:spPr>
          <a:xfrm>
            <a:off x="6470650" y="694266"/>
            <a:ext cx="3822700" cy="5096933"/>
          </a:xfrm>
          <a:prstGeom prst="rect">
            <a:avLst/>
          </a:prstGeom>
        </p:spPr>
      </p:pic>
      <p:pic>
        <p:nvPicPr>
          <p:cNvPr id="3" name="Picture 2">
            <a:extLst>
              <a:ext uri="{FF2B5EF4-FFF2-40B4-BE49-F238E27FC236}">
                <a16:creationId xmlns:a16="http://schemas.microsoft.com/office/drawing/2014/main" id="{3353C0F8-E2AF-489C-93A8-13834416A0A7}"/>
              </a:ext>
            </a:extLst>
          </p:cNvPr>
          <p:cNvPicPr>
            <a:picLocks noChangeAspect="1"/>
          </p:cNvPicPr>
          <p:nvPr/>
        </p:nvPicPr>
        <p:blipFill rotWithShape="1">
          <a:blip r:embed="rId4"/>
          <a:srcRect l="12422" t="9413" r="7824" b="11945"/>
          <a:stretch/>
        </p:blipFill>
        <p:spPr>
          <a:xfrm>
            <a:off x="1033236" y="1168398"/>
            <a:ext cx="4688115" cy="4622801"/>
          </a:xfrm>
          <a:prstGeom prst="rect">
            <a:avLst/>
          </a:prstGeom>
        </p:spPr>
      </p:pic>
    </p:spTree>
    <p:extLst>
      <p:ext uri="{BB962C8B-B14F-4D97-AF65-F5344CB8AC3E}">
        <p14:creationId xmlns:p14="http://schemas.microsoft.com/office/powerpoint/2010/main" val="387156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380FCC-487A-43B4-847C-B2B92B8786AE}"/>
              </a:ext>
            </a:extLst>
          </p:cNvPr>
          <p:cNvPicPr>
            <a:picLocks noChangeAspect="1"/>
          </p:cNvPicPr>
          <p:nvPr/>
        </p:nvPicPr>
        <p:blipFill>
          <a:blip r:embed="rId2">
            <a:alphaModFix amt="20000"/>
          </a:blip>
          <a:stretch>
            <a:fillRect/>
          </a:stretch>
        </p:blipFill>
        <p:spPr>
          <a:xfrm>
            <a:off x="1" y="6182834"/>
            <a:ext cx="3793066" cy="675166"/>
          </a:xfrm>
          <a:prstGeom prst="rect">
            <a:avLst/>
          </a:prstGeom>
          <a:ln>
            <a:noFill/>
          </a:ln>
        </p:spPr>
      </p:pic>
      <p:sp>
        <p:nvSpPr>
          <p:cNvPr id="26" name="Title 1">
            <a:extLst>
              <a:ext uri="{FF2B5EF4-FFF2-40B4-BE49-F238E27FC236}">
                <a16:creationId xmlns:a16="http://schemas.microsoft.com/office/drawing/2014/main" id="{B5FB6371-08D6-479F-A76A-A6E039DE9C7B}"/>
              </a:ext>
            </a:extLst>
          </p:cNvPr>
          <p:cNvSpPr>
            <a:spLocks noGrp="1"/>
          </p:cNvSpPr>
          <p:nvPr>
            <p:ph type="title"/>
          </p:nvPr>
        </p:nvSpPr>
        <p:spPr>
          <a:xfrm>
            <a:off x="333374" y="219075"/>
            <a:ext cx="5019675" cy="1196977"/>
          </a:xfrm>
        </p:spPr>
        <p:txBody>
          <a:bodyPr>
            <a:normAutofit/>
          </a:bodyPr>
          <a:lstStyle/>
          <a:p>
            <a:r>
              <a:rPr lang="en-US" dirty="0">
                <a:latin typeface="Aharoni" panose="02010803020104030203" pitchFamily="2" charset="-79"/>
                <a:cs typeface="Aharoni" panose="02010803020104030203" pitchFamily="2" charset="-79"/>
              </a:rPr>
              <a:t>Control Panel</a:t>
            </a:r>
            <a:endParaRPr lang="ar-EG" dirty="0">
              <a:latin typeface="Aharoni" panose="02010803020104030203" pitchFamily="2" charset="-79"/>
            </a:endParaRPr>
          </a:p>
        </p:txBody>
      </p:sp>
      <p:pic>
        <p:nvPicPr>
          <p:cNvPr id="4" name="Picture 3">
            <a:extLst>
              <a:ext uri="{FF2B5EF4-FFF2-40B4-BE49-F238E27FC236}">
                <a16:creationId xmlns:a16="http://schemas.microsoft.com/office/drawing/2014/main" id="{E3319C4F-6386-4790-95C9-D7F2D2916EE2}"/>
              </a:ext>
            </a:extLst>
          </p:cNvPr>
          <p:cNvPicPr>
            <a:picLocks noChangeAspect="1"/>
          </p:cNvPicPr>
          <p:nvPr/>
        </p:nvPicPr>
        <p:blipFill>
          <a:blip r:embed="rId3"/>
          <a:stretch>
            <a:fillRect/>
          </a:stretch>
        </p:blipFill>
        <p:spPr>
          <a:xfrm>
            <a:off x="2514600" y="2776319"/>
            <a:ext cx="6819900" cy="3456104"/>
          </a:xfrm>
          <a:prstGeom prst="rect">
            <a:avLst/>
          </a:prstGeom>
        </p:spPr>
      </p:pic>
      <p:sp>
        <p:nvSpPr>
          <p:cNvPr id="7" name="Title 1">
            <a:extLst>
              <a:ext uri="{FF2B5EF4-FFF2-40B4-BE49-F238E27FC236}">
                <a16:creationId xmlns:a16="http://schemas.microsoft.com/office/drawing/2014/main" id="{E22C2F0C-D566-4EBA-9696-2F99014734AE}"/>
              </a:ext>
            </a:extLst>
          </p:cNvPr>
          <p:cNvSpPr txBox="1">
            <a:spLocks/>
          </p:cNvSpPr>
          <p:nvPr/>
        </p:nvSpPr>
        <p:spPr>
          <a:xfrm>
            <a:off x="1428750" y="1394086"/>
            <a:ext cx="9655418" cy="1700429"/>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nSpc>
                <a:spcPct val="120000"/>
              </a:lnSpc>
            </a:pPr>
            <a:r>
              <a:rPr lang="en-US" b="0" i="0" cap="none" dirty="0">
                <a:solidFill>
                  <a:srgbClr val="212121"/>
                </a:solidFill>
                <a:effectLst/>
                <a:latin typeface="+mn-lt"/>
              </a:rPr>
              <a:t>The </a:t>
            </a:r>
            <a:r>
              <a:rPr lang="en-US" b="1" i="0" cap="none" dirty="0">
                <a:solidFill>
                  <a:srgbClr val="212121"/>
                </a:solidFill>
                <a:effectLst/>
                <a:latin typeface="+mn-lt"/>
              </a:rPr>
              <a:t>Fire Alarm Control Panel (FACP) </a:t>
            </a:r>
            <a:r>
              <a:rPr lang="en-US" b="0" i="0" cap="none" dirty="0">
                <a:solidFill>
                  <a:srgbClr val="212121"/>
                </a:solidFill>
                <a:effectLst/>
                <a:latin typeface="+mn-lt"/>
              </a:rPr>
              <a:t>monitors and controls all functions of the fire alarm system. It receives input from initiation devices like a manual pull station or smoke detector, and controls output for notification devices like a horn or strobe, which notify facility staff and other people in the building that the fire alarm system has detected a fire, smoky condition or system problem.</a:t>
            </a:r>
          </a:p>
          <a:p>
            <a:pPr>
              <a:lnSpc>
                <a:spcPct val="120000"/>
              </a:lnSpc>
            </a:pPr>
            <a:endParaRPr lang="en-US" b="0" i="0" cap="none" dirty="0">
              <a:solidFill>
                <a:srgbClr val="212121"/>
              </a:solidFill>
              <a:effectLst/>
              <a:latin typeface="+mn-lt"/>
            </a:endParaRPr>
          </a:p>
        </p:txBody>
      </p:sp>
    </p:spTree>
    <p:extLst>
      <p:ext uri="{BB962C8B-B14F-4D97-AF65-F5344CB8AC3E}">
        <p14:creationId xmlns:p14="http://schemas.microsoft.com/office/powerpoint/2010/main" val="167072940"/>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1E8BDE-7A03-4563-82F6-53B214F89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5CABE4-909F-4611-A0E1-6E45080B3C9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207C1F5B-A1D0-429A-8E7C-3E271353D1E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Angle lines design</Template>
  <TotalTime>3602</TotalTime>
  <Words>343</Words>
  <Application>Microsoft Office PowerPoint</Application>
  <PresentationFormat>Widescreen</PresentationFormat>
  <Paragraphs>85</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Aharoni</vt:lpstr>
      <vt:lpstr>Arial</vt:lpstr>
      <vt:lpstr>Berlin Sans FB Demi</vt:lpstr>
      <vt:lpstr>Calibri</vt:lpstr>
      <vt:lpstr>Times New Roman</vt:lpstr>
      <vt:lpstr>Univers Condensed Light</vt:lpstr>
      <vt:lpstr>Walbaum Display Light</vt:lpstr>
      <vt:lpstr>AngleLinesVTI</vt:lpstr>
      <vt:lpstr>Bart Fire alarm replacement</vt:lpstr>
      <vt:lpstr>PowerPoint Presentation</vt:lpstr>
      <vt:lpstr>SCOPE OF WORK  </vt:lpstr>
      <vt:lpstr>A10 - LAKE MERRITT STATION</vt:lpstr>
      <vt:lpstr>A40 – SAN LEANDRO STATION</vt:lpstr>
      <vt:lpstr>M20 – MONTOGOMERY STATION</vt:lpstr>
      <vt:lpstr>Fire Alarm System components. </vt:lpstr>
      <vt:lpstr>Control Panel</vt:lpstr>
      <vt:lpstr>Control Panel</vt:lpstr>
      <vt:lpstr>Detector</vt:lpstr>
      <vt:lpstr>Detector</vt:lpstr>
      <vt:lpstr>Detector</vt:lpstr>
      <vt:lpstr>Detector</vt:lpstr>
      <vt:lpstr>Detector</vt:lpstr>
      <vt:lpstr>Detector</vt:lpstr>
      <vt:lpstr>Detector</vt:lpstr>
      <vt:lpstr>Detector</vt:lpstr>
      <vt:lpstr>Pull Station or Call Point</vt:lpstr>
      <vt:lpstr>Notification appliances</vt:lpstr>
      <vt:lpstr>Pipes and Cables</vt:lpstr>
      <vt:lpstr>Drawings</vt:lpstr>
      <vt:lpstr>Drawings</vt:lpstr>
      <vt:lpstr>Drawings</vt:lpstr>
      <vt:lpstr>Drawings</vt:lpstr>
      <vt:lpstr>Construction Sequence </vt:lpstr>
      <vt:lpstr>Electrical systems breakdown</vt:lpstr>
      <vt:lpstr>Electrical systems diagram</vt:lpstr>
      <vt:lpstr>Bart Project WBS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Baseline Form</dc:title>
  <dc:creator>Yasser Ezzat</dc:creator>
  <cp:lastModifiedBy>Fady</cp:lastModifiedBy>
  <cp:revision>50</cp:revision>
  <dcterms:created xsi:type="dcterms:W3CDTF">2023-04-10T11:40:30Z</dcterms:created>
  <dcterms:modified xsi:type="dcterms:W3CDTF">2023-06-07T17:08:33Z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